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4.xml"/>
  <Override ContentType="application/vnd.openxmlformats-officedocument.presentationml.comments+xml" PartName="/ppt/comments/comment3.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3" roundtripDataSignature="AMtx7mgIit9Xk0wdp3NU6jssRoTfuq5LyA=="/>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4" name="Scott Penman"/>
  <p:cmAuthor clrIdx="1" id="1" initials="" lastIdx="5" name="Madison Eacret"/>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customschemas.google.com/relationships/presentationmetadata" Target="metadata"/><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3-09-18T14:08:29.017">
    <p:pos x="1312" y="2496"/>
    <p:text>research if this is accurate.</p:text>
    <p:extLst>
      <p:ext uri="{C676402C-5697-4E1C-873F-D02D1690AC5C}">
        <p15:threadingInfo timeZoneBias="0"/>
      </p:ext>
      <p:ext uri="http://customooxmlschemas.google.com/">
        <go:slidesCustomData xmlns:go="http://customooxmlschemas.google.com/" commentPostId="AAAA5XpzHIE"/>
      </p:ext>
    </p:extLst>
  </p:cm>
  <p:cm authorId="1" idx="1" dt="2023-09-18T14:01:00.477">
    <p:pos x="1312" y="2496"/>
    <p:text>(H) “Eligible uses”, expenditures that may be paid using financial
assistance from the fund, including but not limited to capital expenses such as building, facility and equipment costs; operating expenses
such as research, development and administrative costs; expenses
associated with training; and matching funds for federal grants.</p:text>
    <p:extLst>
      <p:ext uri="{C676402C-5697-4E1C-873F-D02D1690AC5C}">
        <p15:threadingInfo timeZoneBias="0">
          <p15:parentCm authorId="0" idx="1"/>
        </p15:threadingInfo>
      </p:ext>
      <p:ext uri="http://customooxmlschemas.google.com/">
        <go:slidesCustomData xmlns:go="http://customooxmlschemas.google.com/" commentPostId="AAAA5d0O5uY"/>
      </p:ext>
    </p:extLst>
  </p:cm>
  <p:cm authorId="1" idx="2" dt="2023-09-18T14:05:47.367">
    <p:pos x="1312" y="2496"/>
    <p:text>4. Funding Purpose. Identify the statutory purposes for which
the requested financial assistance will be used:
A. Implementation of 911 services in counties of the state
where services do not exist or to improve existing 911 systems;
B. Promotion of consolidation of PSAPS, where appropriate;
C. Mapping or addressing all county locations;
D. Ensuring primary access and texting abilities to 911 services for disabled residents;
E. Implementation of initial emergency medical dispatch services, including prearrival instructions in counties where those services are not offered as of the date the application is submitted; and
F. Development and implementation of an emergency services
internet protocol network that can be shared by all public safety agencies</p:text>
    <p:extLst>
      <p:ext uri="{C676402C-5697-4E1C-873F-D02D1690AC5C}">
        <p15:threadingInfo timeZoneBias="0">
          <p15:parentCm authorId="0" idx="1"/>
        </p15:threadingInfo>
      </p:ext>
      <p:ext uri="http://customooxmlschemas.google.com/">
        <go:slidesCustomData xmlns:go="http://customooxmlschemas.google.com/" commentPostId="AAAA5d0O5uc"/>
      </p:ext>
    </p:extLst>
  </p:cm>
  <p:cm authorId="1" idx="3" dt="2023-09-18T14:08:29.017">
    <p:pos x="1312" y="2496"/>
    <p:text>I found two section about how you can use the funds.</p:text>
    <p:extLst>
      <p:ext uri="{C676402C-5697-4E1C-873F-D02D1690AC5C}">
        <p15:threadingInfo timeZoneBias="0">
          <p15:parentCm authorId="0" idx="1"/>
        </p15:threadingInfo>
      </p:ext>
      <p:ext uri="http://customooxmlschemas.google.com/">
        <go:slidesCustomData xmlns:go="http://customooxmlschemas.google.com/" commentPostId="AAAA5d0O5ug"/>
      </p:ext>
    </p:extLs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3-09-15T18:44:14.868">
    <p:pos x="976" y="2808"/>
    <p:text>can we at least provide the overall catagories inlcuded in the 40?</p:text>
    <p:extLst>
      <p:ext uri="{C676402C-5697-4E1C-873F-D02D1690AC5C}">
        <p15:threadingInfo timeZoneBias="0"/>
      </p:ext>
      <p:ext uri="http://customooxmlschemas.google.com/">
        <go:slidesCustomData xmlns:go="http://customooxmlschemas.google.com/" commentPostId="AAAA5XpzHIc"/>
      </p:ext>
    </p:extLst>
  </p:cm>
  <p:cm authorId="1" idx="4" dt="2023-09-15T18:44:14.868">
    <p:pos x="976" y="2808"/>
    <p:text>Is this what you meant?</p:text>
    <p:extLst>
      <p:ext uri="{C676402C-5697-4E1C-873F-D02D1690AC5C}">
        <p15:threadingInfo timeZoneBias="0">
          <p15:parentCm authorId="0" idx="2"/>
        </p15:threadingInfo>
      </p:ext>
      <p:ext uri="http://customooxmlschemas.google.com/">
        <go:slidesCustomData xmlns:go="http://customooxmlschemas.google.com/" commentPostId="AAAA5XOPTlA"/>
      </p:ext>
    </p:extLs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3" dt="2023-09-15T18:48:47.879">
    <p:pos x="4048" y="2496"/>
    <p:text>is there a list of those systems we can link?</p:text>
    <p:extLst>
      <p:ext uri="{C676402C-5697-4E1C-873F-D02D1690AC5C}">
        <p15:threadingInfo timeZoneBias="0"/>
      </p:ext>
      <p:ext uri="http://customooxmlschemas.google.com/">
        <go:slidesCustomData xmlns:go="http://customooxmlschemas.google.com/" commentPostId="AAAA5XpzHIg"/>
      </p:ext>
    </p:extLst>
  </p:cm>
  <p:cm authorId="1" idx="5" dt="2023-09-15T18:48:47.879">
    <p:pos x="4048" y="2496"/>
    <p:text>I could not find one.</p:text>
    <p:extLst>
      <p:ext uri="{C676402C-5697-4E1C-873F-D02D1690AC5C}">
        <p15:threadingInfo timeZoneBias="0">
          <p15:parentCm authorId="0" idx="3"/>
        </p15:threadingInfo>
      </p:ext>
      <p:ext uri="http://customooxmlschemas.google.com/">
        <go:slidesCustomData xmlns:go="http://customooxmlschemas.google.com/" commentPostId="AAAA5XOPTlI"/>
      </p:ext>
    </p:extLs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4" dt="2023-09-14T20:44:13.585">
    <p:pos x="3968" y="3120"/>
    <p:text>ugh, do we want to include a goal or estimate? pros/cons to both.</p:text>
    <p:extLst>
      <p:ext uri="{C676402C-5697-4E1C-873F-D02D1690AC5C}">
        <p15:threadingInfo timeZoneBias="0"/>
      </p:ext>
      <p:ext uri="http://customooxmlschemas.google.com/">
        <go:slidesCustomData xmlns:go="http://customooxmlschemas.google.com/" commentPostId="AAAA5XpzHIw"/>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Brian - Introductions</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Zoom Webinar Instructions </a:t>
            </a:r>
            <a:endParaRPr/>
          </a:p>
          <a:p>
            <a:pPr indent="0" lvl="0" marL="0" rtl="0" algn="l">
              <a:lnSpc>
                <a:spcPct val="100000"/>
              </a:lnSpc>
              <a:spcBef>
                <a:spcPts val="0"/>
              </a:spcBef>
              <a:spcAft>
                <a:spcPts val="0"/>
              </a:spcAft>
              <a:buSzPts val="1400"/>
              <a:buNone/>
            </a:pPr>
            <a:r>
              <a:t/>
            </a:r>
            <a:endParaRPr/>
          </a:p>
          <a:p>
            <a:pPr indent="-171450" lvl="0" marL="171450" rtl="0" algn="l">
              <a:lnSpc>
                <a:spcPct val="100000"/>
              </a:lnSpc>
              <a:spcBef>
                <a:spcPts val="0"/>
              </a:spcBef>
              <a:spcAft>
                <a:spcPts val="0"/>
              </a:spcAft>
              <a:buClr>
                <a:schemeClr val="dk1"/>
              </a:buClr>
              <a:buSzPts val="1200"/>
              <a:buFont typeface="Arial"/>
              <a:buChar char="•"/>
            </a:pPr>
            <a:r>
              <a:rPr b="0" i="0" lang="en-US" sz="1200">
                <a:solidFill>
                  <a:schemeClr val="dk1"/>
                </a:solidFill>
                <a:latin typeface="Calibri"/>
                <a:ea typeface="Calibri"/>
                <a:cs typeface="Calibri"/>
                <a:sym typeface="Calibri"/>
              </a:rPr>
              <a:t>Upon entry to the Zoom meeting, all participants are muted. </a:t>
            </a:r>
            <a:endParaRPr/>
          </a:p>
          <a:p>
            <a:pPr indent="-171450" lvl="0" marL="171450" rtl="0" algn="l">
              <a:lnSpc>
                <a:spcPct val="100000"/>
              </a:lnSpc>
              <a:spcBef>
                <a:spcPts val="0"/>
              </a:spcBef>
              <a:spcAft>
                <a:spcPts val="0"/>
              </a:spcAft>
              <a:buClr>
                <a:schemeClr val="dk1"/>
              </a:buClr>
              <a:buSzPts val="1200"/>
              <a:buFont typeface="Arial"/>
              <a:buChar char="•"/>
            </a:pPr>
            <a:r>
              <a:rPr b="0" i="0" lang="en-US" sz="1200">
                <a:solidFill>
                  <a:schemeClr val="dk1"/>
                </a:solidFill>
                <a:latin typeface="Calibri"/>
                <a:ea typeface="Calibri"/>
                <a:cs typeface="Calibri"/>
                <a:sym typeface="Calibri"/>
              </a:rPr>
              <a:t>There will be a Question and Answer session at the end of the presentation. We will be answering questions at that time. </a:t>
            </a:r>
            <a:endParaRPr/>
          </a:p>
          <a:p>
            <a:pPr indent="-171450" lvl="0" marL="171450" rtl="0" algn="l">
              <a:lnSpc>
                <a:spcPct val="100000"/>
              </a:lnSpc>
              <a:spcBef>
                <a:spcPts val="0"/>
              </a:spcBef>
              <a:spcAft>
                <a:spcPts val="0"/>
              </a:spcAft>
              <a:buClr>
                <a:schemeClr val="dk1"/>
              </a:buClr>
              <a:buSzPts val="1200"/>
              <a:buFont typeface="Arial"/>
              <a:buChar char="•"/>
            </a:pPr>
            <a:r>
              <a:rPr b="0" i="0" lang="en-US" sz="1200">
                <a:solidFill>
                  <a:schemeClr val="dk1"/>
                </a:solidFill>
                <a:latin typeface="Calibri"/>
                <a:ea typeface="Calibri"/>
                <a:cs typeface="Calibri"/>
                <a:sym typeface="Calibri"/>
              </a:rPr>
              <a:t>You can submit questions as we go on the chat feature on the right. You can also wait until the Q&amp;A Session and we can take people off of mute</a:t>
            </a:r>
            <a:endParaRPr/>
          </a:p>
        </p:txBody>
      </p:sp>
      <p:sp>
        <p:nvSpPr>
          <p:cNvPr id="97" name="Google Shape;9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5" name="Google Shape;165;p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p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2" name="Google Shape;172;p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8" name="Google Shape;178;p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p1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p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6" name="Google Shape;186;p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p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3" name="Google Shape;193;p1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p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0" name="Google Shape;200;p1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6" name="Google Shape;206;p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7" name="Google Shape;207;p1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3" name="Google Shape;213;p1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4" name="Google Shape;214;p1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0" name="Google Shape;220;p1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1" name="Google Shape;221;p1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7" name="Google Shape;227;p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8" name="Google Shape;228;p1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4" name="Google Shape;234;p1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5" name="Google Shape;235;p1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1" name="Google Shape;241;p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2" name="Google Shape;242;p1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8" name="Google Shape;248;p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9" name="Google Shape;249;p2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5" name="Google Shape;255;p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6" name="Google Shape;256;p2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2" name="Google Shape;262;p2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p2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9" name="Google Shape;269;p2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0" name="Google Shape;270;p2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6" name="Google Shape;276;p2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7" name="Google Shape;277;p2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3" name="Google Shape;283;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4" name="Google Shape;284;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7ef23c5d38_2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5" name="Google Shape;115;g27ef23c5d38_2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6" name="Google Shape;116;g27ef23c5d38_2_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7ef23c5d38_2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2" name="Google Shape;122;g27ef23c5d38_2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3" name="Google Shape;123;g27ef23c5d38_2_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p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0" name="Google Shape;130;p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6" name="Google Shape;136;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7" name="Google Shape;137;p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3" name="Google Shape;143;p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4" name="Google Shape;144;p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1" name="Google Shape;151;p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8" name="Google Shape;158;p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7" name="Shape 17"/>
        <p:cNvGrpSpPr/>
        <p:nvPr/>
      </p:nvGrpSpPr>
      <p:grpSpPr>
        <a:xfrm>
          <a:off x="0" y="0"/>
          <a:ext cx="0" cy="0"/>
          <a:chOff x="0" y="0"/>
          <a:chExt cx="0" cy="0"/>
        </a:xfrm>
      </p:grpSpPr>
      <p:sp>
        <p:nvSpPr>
          <p:cNvPr id="18" name="Google Shape;18;p28"/>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 name="Google Shape;19;p28"/>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262626"/>
              </a:buClr>
              <a:buSzPts val="8000"/>
              <a:buFont typeface="Avenir"/>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8"/>
          <p:cNvSpPr txBox="1"/>
          <p:nvPr>
            <p:ph idx="1" type="subTitle"/>
          </p:nvPr>
        </p:nvSpPr>
        <p:spPr>
          <a:xfrm>
            <a:off x="1100051" y="4645152"/>
            <a:ext cx="10058400" cy="1143000"/>
          </a:xfrm>
          <a:prstGeom prst="rect">
            <a:avLst/>
          </a:prstGeom>
          <a:noFill/>
          <a:ln>
            <a:noFill/>
          </a:ln>
        </p:spPr>
        <p:txBody>
          <a:bodyPr anchorCtr="0" anchor="t" bIns="45700" lIns="91425" spcFirstLastPara="1" rIns="91425" wrap="square" tIns="45700">
            <a:normAutofit/>
          </a:bodyPr>
          <a:lstStyle>
            <a:lvl1pPr lvl="0" algn="l">
              <a:lnSpc>
                <a:spcPct val="110000"/>
              </a:lnSpc>
              <a:spcBef>
                <a:spcPts val="1200"/>
              </a:spcBef>
              <a:spcAft>
                <a:spcPts val="0"/>
              </a:spcAft>
              <a:buSzPts val="2400"/>
              <a:buNone/>
              <a:defRPr sz="2400" cap="none">
                <a:solidFill>
                  <a:schemeClr val="dk1"/>
                </a:solidFill>
                <a:latin typeface="Avenir"/>
                <a:ea typeface="Avenir"/>
                <a:cs typeface="Avenir"/>
                <a:sym typeface="Avenir"/>
              </a:defRPr>
            </a:lvl1pPr>
            <a:lvl2pPr lvl="1" algn="ctr">
              <a:lnSpc>
                <a:spcPct val="100000"/>
              </a:lnSpc>
              <a:spcBef>
                <a:spcPts val="200"/>
              </a:spcBef>
              <a:spcAft>
                <a:spcPts val="0"/>
              </a:spcAft>
              <a:buClr>
                <a:srgbClr val="3F3F3F"/>
              </a:buClr>
              <a:buSzPts val="2400"/>
              <a:buNone/>
              <a:defRPr sz="2400"/>
            </a:lvl2pPr>
            <a:lvl3pPr lvl="2" algn="ctr">
              <a:lnSpc>
                <a:spcPct val="100000"/>
              </a:lnSpc>
              <a:spcBef>
                <a:spcPts val="400"/>
              </a:spcBef>
              <a:spcAft>
                <a:spcPts val="0"/>
              </a:spcAft>
              <a:buClr>
                <a:srgbClr val="3F3F3F"/>
              </a:buClr>
              <a:buSzPts val="2400"/>
              <a:buNone/>
              <a:defRPr sz="2400"/>
            </a:lvl3pPr>
            <a:lvl4pPr lvl="3" algn="ctr">
              <a:lnSpc>
                <a:spcPct val="100000"/>
              </a:lnSpc>
              <a:spcBef>
                <a:spcPts val="400"/>
              </a:spcBef>
              <a:spcAft>
                <a:spcPts val="0"/>
              </a:spcAft>
              <a:buClr>
                <a:srgbClr val="3F3F3F"/>
              </a:buClr>
              <a:buSzPts val="2000"/>
              <a:buNone/>
              <a:defRPr sz="2000"/>
            </a:lvl4pPr>
            <a:lvl5pPr lvl="4" algn="ctr">
              <a:lnSpc>
                <a:spcPct val="10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cxnSp>
        <p:nvCxnSpPr>
          <p:cNvPr id="21" name="Google Shape;21;p28"/>
          <p:cNvCxnSpPr/>
          <p:nvPr/>
        </p:nvCxnSpPr>
        <p:spPr>
          <a:xfrm>
            <a:off x="1207658" y="4474741"/>
            <a:ext cx="9875520" cy="0"/>
          </a:xfrm>
          <a:prstGeom prst="straightConnector1">
            <a:avLst/>
          </a:prstGeom>
          <a:noFill/>
          <a:ln cap="flat" cmpd="sng" w="12700">
            <a:solidFill>
              <a:srgbClr val="3F3F3F"/>
            </a:solidFill>
            <a:prstDash val="solid"/>
            <a:round/>
            <a:headEnd len="sm" w="sm" type="none"/>
            <a:tailEnd len="sm" w="sm" type="none"/>
          </a:ln>
        </p:spPr>
      </p:cxnSp>
      <p:sp>
        <p:nvSpPr>
          <p:cNvPr id="22" name="Google Shape;22;p28"/>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8"/>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8"/>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1" name="Shape 81"/>
        <p:cNvGrpSpPr/>
        <p:nvPr/>
      </p:nvGrpSpPr>
      <p:grpSpPr>
        <a:xfrm>
          <a:off x="0" y="0"/>
          <a:ext cx="0" cy="0"/>
          <a:chOff x="0" y="0"/>
          <a:chExt cx="0" cy="0"/>
        </a:xfrm>
      </p:grpSpPr>
      <p:sp>
        <p:nvSpPr>
          <p:cNvPr id="82" name="Google Shape;82;p3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7"/>
          <p:cNvSpPr txBox="1"/>
          <p:nvPr>
            <p:ph idx="1" type="body"/>
          </p:nvPr>
        </p:nvSpPr>
        <p:spPr>
          <a:xfrm rot="5400000">
            <a:off x="4246035" y="-1040554"/>
            <a:ext cx="3760891" cy="10058400"/>
          </a:xfrm>
          <a:prstGeom prst="rect">
            <a:avLst/>
          </a:prstGeom>
          <a:noFill/>
          <a:ln>
            <a:noFill/>
          </a:ln>
        </p:spPr>
        <p:txBody>
          <a:bodyPr anchorCtr="0" anchor="t" bIns="0" lIns="45700" spcFirstLastPara="1" rIns="45700" wrap="square" tIns="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4" name="Google Shape;84;p37"/>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37"/>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37"/>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7" name="Shape 87"/>
        <p:cNvGrpSpPr/>
        <p:nvPr/>
      </p:nvGrpSpPr>
      <p:grpSpPr>
        <a:xfrm>
          <a:off x="0" y="0"/>
          <a:ext cx="0" cy="0"/>
          <a:chOff x="0" y="0"/>
          <a:chExt cx="0" cy="0"/>
        </a:xfrm>
      </p:grpSpPr>
      <p:sp>
        <p:nvSpPr>
          <p:cNvPr id="88" name="Google Shape;88;p38"/>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38"/>
          <p:cNvSpPr txBox="1"/>
          <p:nvPr>
            <p:ph type="title"/>
          </p:nvPr>
        </p:nvSpPr>
        <p:spPr>
          <a:xfrm rot="5400000">
            <a:off x="7159401" y="1977801"/>
            <a:ext cx="5759898" cy="26289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38"/>
          <p:cNvSpPr txBox="1"/>
          <p:nvPr>
            <p:ph idx="1" type="body"/>
          </p:nvPr>
        </p:nvSpPr>
        <p:spPr>
          <a:xfrm rot="5400000">
            <a:off x="1825401" y="-574899"/>
            <a:ext cx="5759898" cy="7734300"/>
          </a:xfrm>
          <a:prstGeom prst="rect">
            <a:avLst/>
          </a:prstGeom>
          <a:noFill/>
          <a:ln>
            <a:noFill/>
          </a:ln>
        </p:spPr>
        <p:txBody>
          <a:bodyPr anchorCtr="0" anchor="t" bIns="0" lIns="45700" spcFirstLastPara="1" rIns="45700" wrap="square" tIns="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1" name="Google Shape;91;p38"/>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38"/>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38"/>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9"/>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8" name="Google Shape;28;p29"/>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9"/>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9"/>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31" name="Shape 31"/>
        <p:cNvGrpSpPr/>
        <p:nvPr/>
      </p:nvGrpSpPr>
      <p:grpSpPr>
        <a:xfrm>
          <a:off x="0" y="0"/>
          <a:ext cx="0" cy="0"/>
          <a:chOff x="0" y="0"/>
          <a:chExt cx="0" cy="0"/>
        </a:xfrm>
      </p:grpSpPr>
      <p:sp>
        <p:nvSpPr>
          <p:cNvPr id="32" name="Google Shape;32;p30"/>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30"/>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0"/>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0"/>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3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1"/>
          <p:cNvSpPr txBox="1"/>
          <p:nvPr>
            <p:ph idx="1" type="body"/>
          </p:nvPr>
        </p:nvSpPr>
        <p:spPr>
          <a:xfrm>
            <a:off x="1097280" y="2057400"/>
            <a:ext cx="4639736"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1200"/>
              </a:spcBef>
              <a:spcAft>
                <a:spcPts val="0"/>
              </a:spcAft>
              <a:buSzPts val="2000"/>
              <a:buNone/>
              <a:defRPr b="0" sz="2000" cap="none">
                <a:solidFill>
                  <a:schemeClr val="dk1"/>
                </a:solidFill>
              </a:defRPr>
            </a:lvl1pPr>
            <a:lvl2pPr indent="-228600" lvl="1" marL="914400" algn="l">
              <a:lnSpc>
                <a:spcPct val="100000"/>
              </a:lnSpc>
              <a:spcBef>
                <a:spcPts val="200"/>
              </a:spcBef>
              <a:spcAft>
                <a:spcPts val="0"/>
              </a:spcAft>
              <a:buClr>
                <a:srgbClr val="3F3F3F"/>
              </a:buClr>
              <a:buSzPts val="2000"/>
              <a:buNone/>
              <a:defRPr b="1" sz="2000"/>
            </a:lvl2pPr>
            <a:lvl3pPr indent="-228600" lvl="2" marL="1371600" algn="l">
              <a:lnSpc>
                <a:spcPct val="100000"/>
              </a:lnSpc>
              <a:spcBef>
                <a:spcPts val="400"/>
              </a:spcBef>
              <a:spcAft>
                <a:spcPts val="0"/>
              </a:spcAft>
              <a:buClr>
                <a:srgbClr val="3F3F3F"/>
              </a:buClr>
              <a:buSzPts val="1800"/>
              <a:buNone/>
              <a:defRPr b="1" sz="1800"/>
            </a:lvl3pPr>
            <a:lvl4pPr indent="-228600" lvl="3" marL="1828800" algn="l">
              <a:lnSpc>
                <a:spcPct val="100000"/>
              </a:lnSpc>
              <a:spcBef>
                <a:spcPts val="400"/>
              </a:spcBef>
              <a:spcAft>
                <a:spcPts val="0"/>
              </a:spcAft>
              <a:buClr>
                <a:srgbClr val="3F3F3F"/>
              </a:buClr>
              <a:buSzPts val="1600"/>
              <a:buNone/>
              <a:defRPr b="1" sz="1600"/>
            </a:lvl4pPr>
            <a:lvl5pPr indent="-228600" lvl="4" marL="2286000" algn="l">
              <a:lnSpc>
                <a:spcPct val="100000"/>
              </a:lnSpc>
              <a:spcBef>
                <a:spcPts val="400"/>
              </a:spcBef>
              <a:spcAft>
                <a:spcPts val="0"/>
              </a:spcAft>
              <a:buClr>
                <a:srgbClr val="3F3F3F"/>
              </a:buClr>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39" name="Google Shape;39;p31"/>
          <p:cNvSpPr txBox="1"/>
          <p:nvPr>
            <p:ph idx="2" type="body"/>
          </p:nvPr>
        </p:nvSpPr>
        <p:spPr>
          <a:xfrm>
            <a:off x="1097280" y="2958274"/>
            <a:ext cx="4639736" cy="2910821"/>
          </a:xfrm>
          <a:prstGeom prst="rect">
            <a:avLst/>
          </a:prstGeom>
          <a:noFill/>
          <a:ln>
            <a:noFill/>
          </a:ln>
        </p:spPr>
        <p:txBody>
          <a:bodyPr anchorCtr="0" anchor="t" bIns="45700" lIns="0" spcFirstLastPara="1" rIns="0" wrap="square" tIns="4570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0" name="Google Shape;40;p31"/>
          <p:cNvSpPr txBox="1"/>
          <p:nvPr>
            <p:ph idx="3" type="body"/>
          </p:nvPr>
        </p:nvSpPr>
        <p:spPr>
          <a:xfrm>
            <a:off x="6515944" y="2057400"/>
            <a:ext cx="4639736"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1200"/>
              </a:spcBef>
              <a:spcAft>
                <a:spcPts val="0"/>
              </a:spcAft>
              <a:buSzPts val="2000"/>
              <a:buNone/>
              <a:defRPr b="0" sz="2000" cap="none">
                <a:solidFill>
                  <a:schemeClr val="dk1"/>
                </a:solidFill>
              </a:defRPr>
            </a:lvl1pPr>
            <a:lvl2pPr indent="-228600" lvl="1" marL="914400" algn="l">
              <a:lnSpc>
                <a:spcPct val="100000"/>
              </a:lnSpc>
              <a:spcBef>
                <a:spcPts val="200"/>
              </a:spcBef>
              <a:spcAft>
                <a:spcPts val="0"/>
              </a:spcAft>
              <a:buClr>
                <a:srgbClr val="3F3F3F"/>
              </a:buClr>
              <a:buSzPts val="2000"/>
              <a:buNone/>
              <a:defRPr b="1" sz="2000"/>
            </a:lvl2pPr>
            <a:lvl3pPr indent="-228600" lvl="2" marL="1371600" algn="l">
              <a:lnSpc>
                <a:spcPct val="100000"/>
              </a:lnSpc>
              <a:spcBef>
                <a:spcPts val="400"/>
              </a:spcBef>
              <a:spcAft>
                <a:spcPts val="0"/>
              </a:spcAft>
              <a:buClr>
                <a:srgbClr val="3F3F3F"/>
              </a:buClr>
              <a:buSzPts val="1800"/>
              <a:buNone/>
              <a:defRPr b="1" sz="1800"/>
            </a:lvl3pPr>
            <a:lvl4pPr indent="-228600" lvl="3" marL="1828800" algn="l">
              <a:lnSpc>
                <a:spcPct val="100000"/>
              </a:lnSpc>
              <a:spcBef>
                <a:spcPts val="400"/>
              </a:spcBef>
              <a:spcAft>
                <a:spcPts val="0"/>
              </a:spcAft>
              <a:buClr>
                <a:srgbClr val="3F3F3F"/>
              </a:buClr>
              <a:buSzPts val="1600"/>
              <a:buNone/>
              <a:defRPr b="1" sz="1600"/>
            </a:lvl4pPr>
            <a:lvl5pPr indent="-228600" lvl="4" marL="2286000" algn="l">
              <a:lnSpc>
                <a:spcPct val="100000"/>
              </a:lnSpc>
              <a:spcBef>
                <a:spcPts val="400"/>
              </a:spcBef>
              <a:spcAft>
                <a:spcPts val="0"/>
              </a:spcAft>
              <a:buClr>
                <a:srgbClr val="3F3F3F"/>
              </a:buClr>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1" name="Google Shape;41;p31"/>
          <p:cNvSpPr txBox="1"/>
          <p:nvPr>
            <p:ph idx="4" type="body"/>
          </p:nvPr>
        </p:nvSpPr>
        <p:spPr>
          <a:xfrm>
            <a:off x="6515944" y="2958273"/>
            <a:ext cx="4639736" cy="2910821"/>
          </a:xfrm>
          <a:prstGeom prst="rect">
            <a:avLst/>
          </a:prstGeom>
          <a:noFill/>
          <a:ln>
            <a:noFill/>
          </a:ln>
        </p:spPr>
        <p:txBody>
          <a:bodyPr anchorCtr="0" anchor="t" bIns="45700" lIns="0" spcFirstLastPara="1" rIns="0" wrap="square" tIns="4570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2" name="Google Shape;42;p31"/>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31"/>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1"/>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45" name="Shape 45"/>
        <p:cNvGrpSpPr/>
        <p:nvPr/>
      </p:nvGrpSpPr>
      <p:grpSpPr>
        <a:xfrm>
          <a:off x="0" y="0"/>
          <a:ext cx="0" cy="0"/>
          <a:chOff x="0" y="0"/>
          <a:chExt cx="0" cy="0"/>
        </a:xfrm>
      </p:grpSpPr>
      <p:sp>
        <p:nvSpPr>
          <p:cNvPr id="46" name="Google Shape;46;p32"/>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32"/>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262626"/>
              </a:buClr>
              <a:buSzPts val="8000"/>
              <a:buFont typeface="Avenir"/>
              <a:buNone/>
              <a:defRPr b="0"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2"/>
          <p:cNvSpPr txBox="1"/>
          <p:nvPr>
            <p:ph idx="1" type="body"/>
          </p:nvPr>
        </p:nvSpPr>
        <p:spPr>
          <a:xfrm>
            <a:off x="1097280" y="4663440"/>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200"/>
              </a:spcBef>
              <a:spcAft>
                <a:spcPts val="0"/>
              </a:spcAft>
              <a:buSzPts val="2400"/>
              <a:buNone/>
              <a:defRPr sz="2400" cap="none">
                <a:solidFill>
                  <a:schemeClr val="dk1"/>
                </a:solidFill>
                <a:latin typeface="Avenir"/>
                <a:ea typeface="Avenir"/>
                <a:cs typeface="Avenir"/>
                <a:sym typeface="Avenir"/>
              </a:defRPr>
            </a:lvl1pPr>
            <a:lvl2pPr indent="-228600" lvl="1" marL="914400" algn="l">
              <a:lnSpc>
                <a:spcPct val="100000"/>
              </a:lnSpc>
              <a:spcBef>
                <a:spcPts val="200"/>
              </a:spcBef>
              <a:spcAft>
                <a:spcPts val="0"/>
              </a:spcAft>
              <a:buClr>
                <a:srgbClr val="888888"/>
              </a:buClr>
              <a:buSzPts val="1800"/>
              <a:buNone/>
              <a:defRPr sz="1800">
                <a:solidFill>
                  <a:srgbClr val="888888"/>
                </a:solidFill>
              </a:defRPr>
            </a:lvl2pPr>
            <a:lvl3pPr indent="-228600" lvl="2" marL="1371600" algn="l">
              <a:lnSpc>
                <a:spcPct val="100000"/>
              </a:lnSpc>
              <a:spcBef>
                <a:spcPts val="400"/>
              </a:spcBef>
              <a:spcAft>
                <a:spcPts val="0"/>
              </a:spcAft>
              <a:buClr>
                <a:srgbClr val="888888"/>
              </a:buClr>
              <a:buSzPts val="1600"/>
              <a:buNone/>
              <a:defRPr sz="1600">
                <a:solidFill>
                  <a:srgbClr val="888888"/>
                </a:solidFill>
              </a:defRPr>
            </a:lvl3pPr>
            <a:lvl4pPr indent="-228600" lvl="3" marL="1828800" algn="l">
              <a:lnSpc>
                <a:spcPct val="100000"/>
              </a:lnSpc>
              <a:spcBef>
                <a:spcPts val="400"/>
              </a:spcBef>
              <a:spcAft>
                <a:spcPts val="0"/>
              </a:spcAft>
              <a:buClr>
                <a:srgbClr val="888888"/>
              </a:buClr>
              <a:buSzPts val="1400"/>
              <a:buNone/>
              <a:defRPr sz="1400">
                <a:solidFill>
                  <a:srgbClr val="888888"/>
                </a:solidFill>
              </a:defRPr>
            </a:lvl4pPr>
            <a:lvl5pPr indent="-228600" lvl="4" marL="2286000" algn="l">
              <a:lnSpc>
                <a:spcPct val="100000"/>
              </a:lnSpc>
              <a:spcBef>
                <a:spcPts val="400"/>
              </a:spcBef>
              <a:spcAft>
                <a:spcPts val="0"/>
              </a:spcAft>
              <a:buClr>
                <a:srgbClr val="888888"/>
              </a:buClr>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cxnSp>
        <p:nvCxnSpPr>
          <p:cNvPr id="49" name="Google Shape;49;p32"/>
          <p:cNvCxnSpPr/>
          <p:nvPr/>
        </p:nvCxnSpPr>
        <p:spPr>
          <a:xfrm>
            <a:off x="1207658" y="4485132"/>
            <a:ext cx="9875520" cy="0"/>
          </a:xfrm>
          <a:prstGeom prst="straightConnector1">
            <a:avLst/>
          </a:prstGeom>
          <a:noFill/>
          <a:ln cap="flat" cmpd="sng" w="12700">
            <a:solidFill>
              <a:srgbClr val="3F3F3F"/>
            </a:solidFill>
            <a:prstDash val="solid"/>
            <a:round/>
            <a:headEnd len="sm" w="sm" type="none"/>
            <a:tailEnd len="sm" w="sm" type="none"/>
          </a:ln>
        </p:spPr>
      </p:cxnSp>
      <p:sp>
        <p:nvSpPr>
          <p:cNvPr id="50" name="Google Shape;50;p32"/>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2"/>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2"/>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3" name="Shape 53"/>
        <p:cNvGrpSpPr/>
        <p:nvPr/>
      </p:nvGrpSpPr>
      <p:grpSpPr>
        <a:xfrm>
          <a:off x="0" y="0"/>
          <a:ext cx="0" cy="0"/>
          <a:chOff x="0" y="0"/>
          <a:chExt cx="0" cy="0"/>
        </a:xfrm>
      </p:grpSpPr>
      <p:sp>
        <p:nvSpPr>
          <p:cNvPr id="54" name="Google Shape;54;p3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3"/>
          <p:cNvSpPr txBox="1"/>
          <p:nvPr>
            <p:ph idx="1" type="body"/>
          </p:nvPr>
        </p:nvSpPr>
        <p:spPr>
          <a:xfrm>
            <a:off x="1097280" y="2120900"/>
            <a:ext cx="4639736" cy="3748193"/>
          </a:xfrm>
          <a:prstGeom prst="rect">
            <a:avLst/>
          </a:prstGeom>
          <a:noFill/>
          <a:ln>
            <a:noFill/>
          </a:ln>
        </p:spPr>
        <p:txBody>
          <a:bodyPr anchorCtr="0" anchor="t" bIns="45700" lIns="0" spcFirstLastPara="1" rIns="0" wrap="square" tIns="4570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6" name="Google Shape;56;p33"/>
          <p:cNvSpPr txBox="1"/>
          <p:nvPr>
            <p:ph idx="2" type="body"/>
          </p:nvPr>
        </p:nvSpPr>
        <p:spPr>
          <a:xfrm>
            <a:off x="6515944" y="2120900"/>
            <a:ext cx="4639736" cy="3748194"/>
          </a:xfrm>
          <a:prstGeom prst="rect">
            <a:avLst/>
          </a:prstGeom>
          <a:noFill/>
          <a:ln>
            <a:noFill/>
          </a:ln>
        </p:spPr>
        <p:txBody>
          <a:bodyPr anchorCtr="0" anchor="t" bIns="45700" lIns="0" spcFirstLastPara="1" rIns="0" wrap="square" tIns="4570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7" name="Google Shape;57;p33"/>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33"/>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33"/>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0" name="Shape 60"/>
        <p:cNvGrpSpPr/>
        <p:nvPr/>
      </p:nvGrpSpPr>
      <p:grpSpPr>
        <a:xfrm>
          <a:off x="0" y="0"/>
          <a:ext cx="0" cy="0"/>
          <a:chOff x="0" y="0"/>
          <a:chExt cx="0" cy="0"/>
        </a:xfrm>
      </p:grpSpPr>
      <p:sp>
        <p:nvSpPr>
          <p:cNvPr id="61" name="Google Shape;61;p3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34"/>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4"/>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4"/>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5" name="Shape 65"/>
        <p:cNvGrpSpPr/>
        <p:nvPr/>
      </p:nvGrpSpPr>
      <p:grpSpPr>
        <a:xfrm>
          <a:off x="0" y="0"/>
          <a:ext cx="0" cy="0"/>
          <a:chOff x="0" y="0"/>
          <a:chExt cx="0" cy="0"/>
        </a:xfrm>
      </p:grpSpPr>
      <p:sp>
        <p:nvSpPr>
          <p:cNvPr id="66" name="Google Shape;66;p35"/>
          <p:cNvSpPr/>
          <p:nvPr/>
        </p:nvSpPr>
        <p:spPr>
          <a:xfrm>
            <a:off x="16" y="0"/>
            <a:ext cx="4654296" cy="68580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35"/>
          <p:cNvSpPr txBox="1"/>
          <p:nvPr>
            <p:ph type="title"/>
          </p:nvPr>
        </p:nvSpPr>
        <p:spPr>
          <a:xfrm>
            <a:off x="643466" y="786383"/>
            <a:ext cx="3517567" cy="209397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3600"/>
              <a:buFont typeface="Avenir"/>
              <a:buNone/>
              <a:defRPr b="0" sz="36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35"/>
          <p:cNvSpPr txBox="1"/>
          <p:nvPr>
            <p:ph idx="1" type="body"/>
          </p:nvPr>
        </p:nvSpPr>
        <p:spPr>
          <a:xfrm>
            <a:off x="5458984" y="812799"/>
            <a:ext cx="5928344" cy="5294757"/>
          </a:xfrm>
          <a:prstGeom prst="rect">
            <a:avLst/>
          </a:prstGeom>
          <a:noFill/>
          <a:ln>
            <a:noFill/>
          </a:ln>
        </p:spPr>
        <p:txBody>
          <a:bodyPr anchorCtr="0" anchor="t" bIns="45700" lIns="0" spcFirstLastPara="1" rIns="0" wrap="square" tIns="4570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69" name="Google Shape;69;p35"/>
          <p:cNvSpPr txBox="1"/>
          <p:nvPr>
            <p:ph idx="2" type="body"/>
          </p:nvPr>
        </p:nvSpPr>
        <p:spPr>
          <a:xfrm>
            <a:off x="643465" y="3043050"/>
            <a:ext cx="3517567" cy="3064505"/>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200"/>
              </a:spcBef>
              <a:spcAft>
                <a:spcPts val="0"/>
              </a:spcAft>
              <a:buSzPts val="1800"/>
              <a:buNone/>
              <a:defRPr sz="1800">
                <a:solidFill>
                  <a:srgbClr val="FFFFFF"/>
                </a:solidFill>
              </a:defRPr>
            </a:lvl1pPr>
            <a:lvl2pPr indent="-228600" lvl="1" marL="914400" algn="l">
              <a:lnSpc>
                <a:spcPct val="100000"/>
              </a:lnSpc>
              <a:spcBef>
                <a:spcPts val="200"/>
              </a:spcBef>
              <a:spcAft>
                <a:spcPts val="0"/>
              </a:spcAft>
              <a:buClr>
                <a:srgbClr val="3F3F3F"/>
              </a:buClr>
              <a:buSzPts val="1200"/>
              <a:buNone/>
              <a:defRPr sz="1200"/>
            </a:lvl2pPr>
            <a:lvl3pPr indent="-228600" lvl="2" marL="1371600" algn="l">
              <a:lnSpc>
                <a:spcPct val="100000"/>
              </a:lnSpc>
              <a:spcBef>
                <a:spcPts val="400"/>
              </a:spcBef>
              <a:spcAft>
                <a:spcPts val="0"/>
              </a:spcAft>
              <a:buClr>
                <a:srgbClr val="3F3F3F"/>
              </a:buClr>
              <a:buSzPts val="1000"/>
              <a:buNone/>
              <a:defRPr sz="1000"/>
            </a:lvl3pPr>
            <a:lvl4pPr indent="-228600" lvl="3" marL="1828800" algn="l">
              <a:lnSpc>
                <a:spcPct val="100000"/>
              </a:lnSpc>
              <a:spcBef>
                <a:spcPts val="400"/>
              </a:spcBef>
              <a:spcAft>
                <a:spcPts val="0"/>
              </a:spcAft>
              <a:buClr>
                <a:srgbClr val="3F3F3F"/>
              </a:buClr>
              <a:buSzPts val="900"/>
              <a:buNone/>
              <a:defRPr sz="900"/>
            </a:lvl4pPr>
            <a:lvl5pPr indent="-228600" lvl="4" marL="2286000" algn="l">
              <a:lnSpc>
                <a:spcPct val="100000"/>
              </a:lnSpc>
              <a:spcBef>
                <a:spcPts val="400"/>
              </a:spcBef>
              <a:spcAft>
                <a:spcPts val="0"/>
              </a:spcAft>
              <a:buClr>
                <a:srgbClr val="3F3F3F"/>
              </a:buClr>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0" name="Google Shape;70;p35"/>
          <p:cNvSpPr txBox="1"/>
          <p:nvPr>
            <p:ph idx="10" type="dt"/>
          </p:nvPr>
        </p:nvSpPr>
        <p:spPr>
          <a:xfrm>
            <a:off x="643464" y="6446520"/>
            <a:ext cx="351756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5"/>
          <p:cNvSpPr txBox="1"/>
          <p:nvPr>
            <p:ph idx="11" type="ftr"/>
          </p:nvPr>
        </p:nvSpPr>
        <p:spPr>
          <a:xfrm>
            <a:off x="5458983" y="6446520"/>
            <a:ext cx="533401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5"/>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2"/>
                </a:solidFill>
                <a:latin typeface="Avenir"/>
                <a:ea typeface="Avenir"/>
                <a:cs typeface="Avenir"/>
                <a:sym typeface="Avenir"/>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2"/>
                </a:solidFill>
                <a:latin typeface="Avenir"/>
                <a:ea typeface="Avenir"/>
                <a:cs typeface="Avenir"/>
                <a:sym typeface="Avenir"/>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2"/>
                </a:solidFill>
                <a:latin typeface="Avenir"/>
                <a:ea typeface="Avenir"/>
                <a:cs typeface="Avenir"/>
                <a:sym typeface="Avenir"/>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2"/>
                </a:solidFill>
                <a:latin typeface="Avenir"/>
                <a:ea typeface="Avenir"/>
                <a:cs typeface="Avenir"/>
                <a:sym typeface="Avenir"/>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2"/>
                </a:solidFill>
                <a:latin typeface="Avenir"/>
                <a:ea typeface="Avenir"/>
                <a:cs typeface="Avenir"/>
                <a:sym typeface="Avenir"/>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2"/>
                </a:solidFill>
                <a:latin typeface="Avenir"/>
                <a:ea typeface="Avenir"/>
                <a:cs typeface="Avenir"/>
                <a:sym typeface="Avenir"/>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2"/>
                </a:solidFill>
                <a:latin typeface="Avenir"/>
                <a:ea typeface="Avenir"/>
                <a:cs typeface="Avenir"/>
                <a:sym typeface="Avenir"/>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2"/>
                </a:solidFill>
                <a:latin typeface="Avenir"/>
                <a:ea typeface="Avenir"/>
                <a:cs typeface="Avenir"/>
                <a:sym typeface="Avenir"/>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2"/>
                </a:solidFill>
                <a:latin typeface="Avenir"/>
                <a:ea typeface="Avenir"/>
                <a:cs typeface="Avenir"/>
                <a:sym typeface="Avenir"/>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3" name="Shape 73"/>
        <p:cNvGrpSpPr/>
        <p:nvPr/>
      </p:nvGrpSpPr>
      <p:grpSpPr>
        <a:xfrm>
          <a:off x="0" y="0"/>
          <a:ext cx="0" cy="0"/>
          <a:chOff x="0" y="0"/>
          <a:chExt cx="0" cy="0"/>
        </a:xfrm>
      </p:grpSpPr>
      <p:sp>
        <p:nvSpPr>
          <p:cNvPr id="74" name="Google Shape;74;p36"/>
          <p:cNvSpPr/>
          <p:nvPr/>
        </p:nvSpPr>
        <p:spPr>
          <a:xfrm>
            <a:off x="0" y="4578350"/>
            <a:ext cx="12188825" cy="227965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p36"/>
          <p:cNvSpPr/>
          <p:nvPr>
            <p:ph idx="2" type="pic"/>
          </p:nvPr>
        </p:nvSpPr>
        <p:spPr>
          <a:xfrm>
            <a:off x="15" y="0"/>
            <a:ext cx="12191985" cy="4578350"/>
          </a:xfrm>
          <a:prstGeom prst="rect">
            <a:avLst/>
          </a:prstGeom>
          <a:solidFill>
            <a:srgbClr val="D8D8D8"/>
          </a:solidFill>
          <a:ln>
            <a:noFill/>
          </a:ln>
        </p:spPr>
      </p:sp>
      <p:sp>
        <p:nvSpPr>
          <p:cNvPr id="76" name="Google Shape;76;p36"/>
          <p:cNvSpPr txBox="1"/>
          <p:nvPr>
            <p:ph type="title"/>
          </p:nvPr>
        </p:nvSpPr>
        <p:spPr>
          <a:xfrm>
            <a:off x="1097279" y="4799362"/>
            <a:ext cx="10113645" cy="743682"/>
          </a:xfrm>
          <a:prstGeom prst="rect">
            <a:avLst/>
          </a:prstGeom>
          <a:noFill/>
          <a:ln>
            <a:noFill/>
          </a:ln>
        </p:spPr>
        <p:txBody>
          <a:bodyPr anchorCtr="0" anchor="b" bIns="0" lIns="91425" spcFirstLastPara="1" rIns="91425" wrap="square" tIns="0">
            <a:noAutofit/>
          </a:bodyPr>
          <a:lstStyle>
            <a:lvl1pPr lvl="0" algn="l">
              <a:lnSpc>
                <a:spcPct val="90000"/>
              </a:lnSpc>
              <a:spcBef>
                <a:spcPts val="0"/>
              </a:spcBef>
              <a:spcAft>
                <a:spcPts val="0"/>
              </a:spcAft>
              <a:buClr>
                <a:srgbClr val="FFFFFF"/>
              </a:buClr>
              <a:buSzPts val="3600"/>
              <a:buFont typeface="Avenir"/>
              <a:buNone/>
              <a:defRPr b="0" sz="36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6"/>
          <p:cNvSpPr txBox="1"/>
          <p:nvPr>
            <p:ph idx="1" type="body"/>
          </p:nvPr>
        </p:nvSpPr>
        <p:spPr>
          <a:xfrm>
            <a:off x="1097279" y="5715000"/>
            <a:ext cx="10113264" cy="609600"/>
          </a:xfrm>
          <a:prstGeom prst="rect">
            <a:avLst/>
          </a:prstGeom>
          <a:noFill/>
          <a:ln>
            <a:noFill/>
          </a:ln>
        </p:spPr>
        <p:txBody>
          <a:bodyPr anchorCtr="0" anchor="t" bIns="0" lIns="91425" spcFirstLastPara="1" rIns="91425" wrap="square" tIns="0">
            <a:normAutofit/>
          </a:bodyPr>
          <a:lstStyle>
            <a:lvl1pPr indent="-228600" lvl="0" marL="457200" algn="l">
              <a:lnSpc>
                <a:spcPct val="110000"/>
              </a:lnSpc>
              <a:spcBef>
                <a:spcPts val="0"/>
              </a:spcBef>
              <a:spcAft>
                <a:spcPts val="0"/>
              </a:spcAft>
              <a:buSzPts val="1800"/>
              <a:buNone/>
              <a:defRPr sz="1800">
                <a:solidFill>
                  <a:srgbClr val="FFFFFF"/>
                </a:solidFill>
              </a:defRPr>
            </a:lvl1pPr>
            <a:lvl2pPr indent="-228600" lvl="1" marL="914400" algn="l">
              <a:lnSpc>
                <a:spcPct val="100000"/>
              </a:lnSpc>
              <a:spcBef>
                <a:spcPts val="600"/>
              </a:spcBef>
              <a:spcAft>
                <a:spcPts val="0"/>
              </a:spcAft>
              <a:buClr>
                <a:srgbClr val="3F3F3F"/>
              </a:buClr>
              <a:buSzPts val="1200"/>
              <a:buNone/>
              <a:defRPr sz="1200"/>
            </a:lvl2pPr>
            <a:lvl3pPr indent="-228600" lvl="2" marL="1371600" algn="l">
              <a:lnSpc>
                <a:spcPct val="100000"/>
              </a:lnSpc>
              <a:spcBef>
                <a:spcPts val="400"/>
              </a:spcBef>
              <a:spcAft>
                <a:spcPts val="0"/>
              </a:spcAft>
              <a:buClr>
                <a:srgbClr val="3F3F3F"/>
              </a:buClr>
              <a:buSzPts val="1000"/>
              <a:buNone/>
              <a:defRPr sz="1000"/>
            </a:lvl3pPr>
            <a:lvl4pPr indent="-228600" lvl="3" marL="1828800" algn="l">
              <a:lnSpc>
                <a:spcPct val="100000"/>
              </a:lnSpc>
              <a:spcBef>
                <a:spcPts val="400"/>
              </a:spcBef>
              <a:spcAft>
                <a:spcPts val="0"/>
              </a:spcAft>
              <a:buClr>
                <a:srgbClr val="3F3F3F"/>
              </a:buClr>
              <a:buSzPts val="900"/>
              <a:buNone/>
              <a:defRPr sz="900"/>
            </a:lvl4pPr>
            <a:lvl5pPr indent="-228600" lvl="4" marL="2286000" algn="l">
              <a:lnSpc>
                <a:spcPct val="100000"/>
              </a:lnSpc>
              <a:spcBef>
                <a:spcPts val="400"/>
              </a:spcBef>
              <a:spcAft>
                <a:spcPts val="0"/>
              </a:spcAft>
              <a:buClr>
                <a:srgbClr val="3F3F3F"/>
              </a:buClr>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8" name="Google Shape;78;p36"/>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6"/>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6"/>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7"/>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rgbClr val="3F3F3F"/>
              </a:buClr>
              <a:buSzPts val="4700"/>
              <a:buFont typeface="Avenir"/>
              <a:buNone/>
              <a:defRPr b="0" i="0" sz="4700" u="none" cap="none" strike="noStrike">
                <a:solidFill>
                  <a:srgbClr val="3F3F3F"/>
                </a:solidFill>
                <a:latin typeface="Avenir"/>
                <a:ea typeface="Avenir"/>
                <a:cs typeface="Avenir"/>
                <a:sym typeface="Avenir"/>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27"/>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lvl1pPr indent="-355600" lvl="0" marL="457200" marR="0" rtl="0" algn="l">
              <a:lnSpc>
                <a:spcPct val="110000"/>
              </a:lnSpc>
              <a:spcBef>
                <a:spcPts val="1200"/>
              </a:spcBef>
              <a:spcAft>
                <a:spcPts val="0"/>
              </a:spcAft>
              <a:buClr>
                <a:schemeClr val="accent1"/>
              </a:buClr>
              <a:buSzPts val="2000"/>
              <a:buFont typeface="Calibri"/>
              <a:buChar char=" "/>
              <a:defRPr b="0" i="0" sz="2000" u="none" cap="none" strike="noStrike">
                <a:solidFill>
                  <a:srgbClr val="3F3F3F"/>
                </a:solidFill>
                <a:latin typeface="Avenir"/>
                <a:ea typeface="Avenir"/>
                <a:cs typeface="Avenir"/>
                <a:sym typeface="Avenir"/>
              </a:defRPr>
            </a:lvl1pPr>
            <a:lvl2pPr indent="-342900" lvl="1" marL="914400" marR="0" rtl="0" algn="l">
              <a:lnSpc>
                <a:spcPct val="100000"/>
              </a:lnSpc>
              <a:spcBef>
                <a:spcPts val="200"/>
              </a:spcBef>
              <a:spcAft>
                <a:spcPts val="0"/>
              </a:spcAft>
              <a:buClr>
                <a:srgbClr val="3F3F3F"/>
              </a:buClr>
              <a:buSzPts val="1800"/>
              <a:buFont typeface="Calibri"/>
              <a:buChar char="◦"/>
              <a:defRPr b="0" i="0" sz="1800" u="none" cap="none" strike="noStrike">
                <a:solidFill>
                  <a:srgbClr val="3F3F3F"/>
                </a:solidFill>
                <a:latin typeface="Avenir"/>
                <a:ea typeface="Avenir"/>
                <a:cs typeface="Avenir"/>
                <a:sym typeface="Avenir"/>
              </a:defRPr>
            </a:lvl2pPr>
            <a:lvl3pPr indent="-317500" lvl="2" marL="1371600" marR="0" rtl="0" algn="l">
              <a:lnSpc>
                <a:spcPct val="100000"/>
              </a:lnSpc>
              <a:spcBef>
                <a:spcPts val="400"/>
              </a:spcBef>
              <a:spcAft>
                <a:spcPts val="0"/>
              </a:spcAft>
              <a:buClr>
                <a:srgbClr val="3F3F3F"/>
              </a:buClr>
              <a:buSzPts val="1400"/>
              <a:buFont typeface="Calibri"/>
              <a:buChar char="◦"/>
              <a:defRPr b="0" i="0" sz="1400" u="none" cap="none" strike="noStrike">
                <a:solidFill>
                  <a:srgbClr val="3F3F3F"/>
                </a:solidFill>
                <a:latin typeface="Avenir"/>
                <a:ea typeface="Avenir"/>
                <a:cs typeface="Avenir"/>
                <a:sym typeface="Avenir"/>
              </a:defRPr>
            </a:lvl3pPr>
            <a:lvl4pPr indent="-317500" lvl="3" marL="1828800" marR="0" rtl="0" algn="l">
              <a:lnSpc>
                <a:spcPct val="100000"/>
              </a:lnSpc>
              <a:spcBef>
                <a:spcPts val="400"/>
              </a:spcBef>
              <a:spcAft>
                <a:spcPts val="0"/>
              </a:spcAft>
              <a:buClr>
                <a:srgbClr val="3F3F3F"/>
              </a:buClr>
              <a:buSzPts val="1400"/>
              <a:buFont typeface="Calibri"/>
              <a:buChar char="◦"/>
              <a:defRPr b="0" i="0" sz="1400" u="none" cap="none" strike="noStrike">
                <a:solidFill>
                  <a:srgbClr val="3F3F3F"/>
                </a:solidFill>
                <a:latin typeface="Avenir"/>
                <a:ea typeface="Avenir"/>
                <a:cs typeface="Avenir"/>
                <a:sym typeface="Avenir"/>
              </a:defRPr>
            </a:lvl4pPr>
            <a:lvl5pPr indent="-317500" lvl="4" marL="2286000" marR="0" rtl="0" algn="l">
              <a:lnSpc>
                <a:spcPct val="100000"/>
              </a:lnSpc>
              <a:spcBef>
                <a:spcPts val="400"/>
              </a:spcBef>
              <a:spcAft>
                <a:spcPts val="0"/>
              </a:spcAft>
              <a:buClr>
                <a:srgbClr val="3F3F3F"/>
              </a:buClr>
              <a:buSzPts val="1400"/>
              <a:buFont typeface="Calibri"/>
              <a:buChar char="◦"/>
              <a:defRPr b="0" i="0" sz="1400" u="none" cap="none" strike="noStrike">
                <a:solidFill>
                  <a:srgbClr val="3F3F3F"/>
                </a:solidFill>
                <a:latin typeface="Avenir"/>
                <a:ea typeface="Avenir"/>
                <a:cs typeface="Avenir"/>
                <a:sym typeface="Avenir"/>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Avenir"/>
                <a:ea typeface="Avenir"/>
                <a:cs typeface="Avenir"/>
                <a:sym typeface="Avenir"/>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Avenir"/>
                <a:ea typeface="Avenir"/>
                <a:cs typeface="Avenir"/>
                <a:sym typeface="Avenir"/>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Avenir"/>
                <a:ea typeface="Avenir"/>
                <a:cs typeface="Avenir"/>
                <a:sym typeface="Avenir"/>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Avenir"/>
                <a:ea typeface="Avenir"/>
                <a:cs typeface="Avenir"/>
                <a:sym typeface="Avenir"/>
              </a:defRPr>
            </a:lvl9pPr>
          </a:lstStyle>
          <a:p/>
        </p:txBody>
      </p:sp>
      <p:sp>
        <p:nvSpPr>
          <p:cNvPr id="13" name="Google Shape;13;p27"/>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800" u="none" cap="none" strike="noStrike">
                <a:solidFill>
                  <a:srgbClr val="FFFFFF"/>
                </a:solidFill>
                <a:latin typeface="Avenir"/>
                <a:ea typeface="Avenir"/>
                <a:cs typeface="Avenir"/>
                <a:sym typeface="Avenir"/>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9pPr>
          </a:lstStyle>
          <a:p/>
        </p:txBody>
      </p:sp>
      <p:sp>
        <p:nvSpPr>
          <p:cNvPr id="14" name="Google Shape;14;p27"/>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00" u="none" cap="none" strike="noStrike">
                <a:solidFill>
                  <a:srgbClr val="FFFFFF"/>
                </a:solidFill>
                <a:latin typeface="Avenir"/>
                <a:ea typeface="Avenir"/>
                <a:cs typeface="Avenir"/>
                <a:sym typeface="Avenir"/>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9pPr>
          </a:lstStyle>
          <a:p/>
        </p:txBody>
      </p:sp>
      <p:sp>
        <p:nvSpPr>
          <p:cNvPr id="15" name="Google Shape;15;p27"/>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rgbClr val="FFFFFF"/>
                </a:solidFill>
                <a:latin typeface="Avenir"/>
                <a:ea typeface="Avenir"/>
                <a:cs typeface="Avenir"/>
                <a:sym typeface="Avenir"/>
              </a:defRPr>
            </a:lvl9pPr>
          </a:lstStyle>
          <a:p>
            <a:pPr indent="0" lvl="0" marL="0" rtl="0" algn="l">
              <a:spcBef>
                <a:spcPts val="0"/>
              </a:spcBef>
              <a:spcAft>
                <a:spcPts val="0"/>
              </a:spcAft>
              <a:buNone/>
            </a:pPr>
            <a:fld id="{00000000-1234-1234-1234-123412341234}" type="slidenum">
              <a:rPr lang="en-US"/>
              <a:t>‹#›</a:t>
            </a:fld>
            <a:endParaRPr/>
          </a:p>
        </p:txBody>
      </p:sp>
      <p:cxnSp>
        <p:nvCxnSpPr>
          <p:cNvPr id="16" name="Google Shape;16;p27"/>
          <p:cNvCxnSpPr/>
          <p:nvPr/>
        </p:nvCxnSpPr>
        <p:spPr>
          <a:xfrm>
            <a:off x="1193532" y="1897380"/>
            <a:ext cx="9966960" cy="0"/>
          </a:xfrm>
          <a:prstGeom prst="straightConnector1">
            <a:avLst/>
          </a:prstGeom>
          <a:noFill/>
          <a:ln cap="flat" cmpd="sng" w="12700">
            <a:solidFill>
              <a:srgbClr val="3F3F3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www.missouri911.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missouri911.org/911-status-map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comments" Target="../comments/comment2.xml"/><Relationship Id="rId4" Type="http://schemas.openxmlformats.org/officeDocument/2006/relationships/hyperlink" Target="https://revisor.mo.gov/main/OneSection.aspx?section=650.340&amp;bid=54303&amp;h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www.missouri911.org/approved-training-submission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omments" Target="../comments/commen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comments" Target="../comments/commen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s://www.missouri911.org/missouri-ng911-esinetngcs-demo-presentation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https://www.missouri911.org/grants-and-funding-opportunities"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missouri911.org/s/MO911SB-NG911-GIS-Consulting-Services-Project-Final-Report-20220120.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8" name="Shape 98"/>
        <p:cNvGrpSpPr/>
        <p:nvPr/>
      </p:nvGrpSpPr>
      <p:grpSpPr>
        <a:xfrm>
          <a:off x="0" y="0"/>
          <a:ext cx="0" cy="0"/>
          <a:chOff x="0" y="0"/>
          <a:chExt cx="0" cy="0"/>
        </a:xfrm>
      </p:grpSpPr>
      <p:sp>
        <p:nvSpPr>
          <p:cNvPr id="99" name="Google Shape;99;p1"/>
          <p:cNvSpPr/>
          <p:nvPr/>
        </p:nvSpPr>
        <p:spPr>
          <a:xfrm>
            <a:off x="0" y="0"/>
            <a:ext cx="12192001" cy="633431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venir"/>
              <a:ea typeface="Avenir"/>
              <a:cs typeface="Avenir"/>
              <a:sym typeface="Avenir"/>
            </a:endParaRPr>
          </a:p>
        </p:txBody>
      </p:sp>
      <p:sp>
        <p:nvSpPr>
          <p:cNvPr id="100" name="Google Shape;100;p1"/>
          <p:cNvSpPr txBox="1"/>
          <p:nvPr>
            <p:ph type="ctrTitle"/>
          </p:nvPr>
        </p:nvSpPr>
        <p:spPr>
          <a:xfrm>
            <a:off x="6738013" y="639098"/>
            <a:ext cx="4813072" cy="3571186"/>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262626"/>
              </a:buClr>
              <a:buSzPts val="4000"/>
              <a:buFont typeface="Avenir"/>
              <a:buNone/>
            </a:pPr>
            <a:r>
              <a:rPr lang="en-US" sz="4000">
                <a:latin typeface="Avenir"/>
                <a:ea typeface="Avenir"/>
                <a:cs typeface="Avenir"/>
                <a:sym typeface="Avenir"/>
              </a:rPr>
              <a:t>MISSOURI 911 SERVICE BOARD</a:t>
            </a:r>
            <a:endParaRPr/>
          </a:p>
        </p:txBody>
      </p:sp>
      <p:sp>
        <p:nvSpPr>
          <p:cNvPr id="101" name="Google Shape;101;p1"/>
          <p:cNvSpPr txBox="1"/>
          <p:nvPr>
            <p:ph idx="1" type="subTitle"/>
          </p:nvPr>
        </p:nvSpPr>
        <p:spPr>
          <a:xfrm>
            <a:off x="6729999" y="4532015"/>
            <a:ext cx="5238481" cy="1162222"/>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10000"/>
              </a:lnSpc>
              <a:spcBef>
                <a:spcPts val="0"/>
              </a:spcBef>
              <a:spcAft>
                <a:spcPts val="0"/>
              </a:spcAft>
              <a:buSzPts val="2000"/>
              <a:buNone/>
            </a:pPr>
            <a:r>
              <a:rPr lang="en-US" sz="2000"/>
              <a:t>ARPA 2023 NG911 Funding Cycle</a:t>
            </a:r>
            <a:endParaRPr sz="2000"/>
          </a:p>
          <a:p>
            <a:pPr indent="0" lvl="0" marL="0" rtl="0" algn="l">
              <a:lnSpc>
                <a:spcPct val="110000"/>
              </a:lnSpc>
              <a:spcBef>
                <a:spcPts val="0"/>
              </a:spcBef>
              <a:spcAft>
                <a:spcPts val="0"/>
              </a:spcAft>
              <a:buSzPts val="2000"/>
              <a:buNone/>
            </a:pPr>
            <a:r>
              <a:rPr lang="en-US" sz="2000"/>
              <a:t>Frequently Asked Questions</a:t>
            </a:r>
            <a:endParaRPr sz="2000"/>
          </a:p>
          <a:p>
            <a:pPr indent="0" lvl="0" marL="0" rtl="0" algn="l">
              <a:lnSpc>
                <a:spcPct val="110000"/>
              </a:lnSpc>
              <a:spcBef>
                <a:spcPts val="1400"/>
              </a:spcBef>
              <a:spcAft>
                <a:spcPts val="0"/>
              </a:spcAft>
              <a:buSzPts val="2400"/>
              <a:buNone/>
            </a:pPr>
            <a:r>
              <a:t/>
            </a:r>
            <a:endParaRPr>
              <a:solidFill>
                <a:srgbClr val="262626"/>
              </a:solidFill>
            </a:endParaRPr>
          </a:p>
        </p:txBody>
      </p:sp>
      <p:pic>
        <p:nvPicPr>
          <p:cNvPr descr="A picture containing light&#10;&#10;Description automatically generated" id="102" name="Google Shape;102;p1"/>
          <p:cNvPicPr preferRelativeResize="0"/>
          <p:nvPr/>
        </p:nvPicPr>
        <p:blipFill rotWithShape="1">
          <a:blip r:embed="rId3">
            <a:alphaModFix/>
          </a:blip>
          <a:srcRect b="3447" l="0" r="0" t="4020"/>
          <a:stretch/>
        </p:blipFill>
        <p:spPr>
          <a:xfrm>
            <a:off x="633999" y="640081"/>
            <a:ext cx="5462001" cy="5054156"/>
          </a:xfrm>
          <a:prstGeom prst="rect">
            <a:avLst/>
          </a:prstGeom>
          <a:noFill/>
          <a:ln>
            <a:noFill/>
          </a:ln>
        </p:spPr>
      </p:pic>
      <p:cxnSp>
        <p:nvCxnSpPr>
          <p:cNvPr id="103" name="Google Shape;103;p1"/>
          <p:cNvCxnSpPr/>
          <p:nvPr/>
        </p:nvCxnSpPr>
        <p:spPr>
          <a:xfrm>
            <a:off x="6858549" y="4371149"/>
            <a:ext cx="4572000" cy="0"/>
          </a:xfrm>
          <a:prstGeom prst="straightConnector1">
            <a:avLst/>
          </a:prstGeom>
          <a:noFill/>
          <a:ln cap="flat" cmpd="sng" w="12700">
            <a:solidFill>
              <a:srgbClr val="3F3F3F"/>
            </a:solidFill>
            <a:prstDash val="solid"/>
            <a:round/>
            <a:headEnd len="sm" w="sm" type="none"/>
            <a:tailEnd len="sm" w="sm" type="none"/>
          </a:ln>
        </p:spPr>
      </p:cxnSp>
      <p:sp>
        <p:nvSpPr>
          <p:cNvPr id="104" name="Google Shape;104;p1"/>
          <p:cNvSpPr/>
          <p:nvPr/>
        </p:nvSpPr>
        <p:spPr>
          <a:xfrm>
            <a:off x="1" y="6400800"/>
            <a:ext cx="12192000" cy="4572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1"/>
          <p:cNvSpPr txBox="1"/>
          <p:nvPr/>
        </p:nvSpPr>
        <p:spPr>
          <a:xfrm>
            <a:off x="6729999" y="5491056"/>
            <a:ext cx="4242801" cy="52322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2800"/>
              <a:buFont typeface="Arial"/>
              <a:buNone/>
            </a:pPr>
            <a:r>
              <a:rPr b="1" i="0" lang="en-US" sz="2800" u="sng" cap="none" strike="noStrike">
                <a:solidFill>
                  <a:schemeClr val="dk1"/>
                </a:solidFill>
                <a:latin typeface="Avenir"/>
                <a:ea typeface="Avenir"/>
                <a:cs typeface="Avenir"/>
                <a:sym typeface="Avenir"/>
                <a:hlinkClick r:id="rId4">
                  <a:extLst>
                    <a:ext uri="{A12FA001-AC4F-418D-AE19-62706E023703}">
                      <ahyp:hlinkClr val="tx"/>
                    </a:ext>
                  </a:extLst>
                </a:hlinkClick>
              </a:rPr>
              <a:t>www.missouri911.org</a:t>
            </a:r>
            <a:endParaRPr b="1" i="0" sz="2800" u="none" cap="none" strike="noStrike">
              <a:solidFill>
                <a:schemeClr val="dk1"/>
              </a:solidFill>
              <a:latin typeface="Avenir"/>
              <a:ea typeface="Avenir"/>
              <a:cs typeface="Avenir"/>
              <a:sym typeface="Aveni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8"/>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168" name="Google Shape;168;p8"/>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a:bodyPr>
          <a:lstStyle/>
          <a:p>
            <a:pPr indent="-434211" lvl="0" marL="457200" rtl="0" algn="l">
              <a:lnSpc>
                <a:spcPct val="100000"/>
              </a:lnSpc>
              <a:spcBef>
                <a:spcPts val="600"/>
              </a:spcBef>
              <a:spcAft>
                <a:spcPts val="0"/>
              </a:spcAft>
              <a:buClr>
                <a:srgbClr val="3F3F3F"/>
              </a:buClr>
              <a:buSzPts val="3238"/>
              <a:buChar char="●"/>
            </a:pPr>
            <a:r>
              <a:rPr b="1" lang="en-US" sz="3237"/>
              <a:t>Q: Can you apply for a grant to help support the maintenance of existing systems?</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Statutorily, the Board can only approve projects which promote consolidation or improve existing services (increasing service level, adding text-to-911, mapping, EMD, etc.).</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9"/>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175" name="Google Shape;175;p9"/>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lnSpcReduction="20000"/>
          </a:bodyPr>
          <a:lstStyle/>
          <a:p>
            <a:pPr indent="-434221" lvl="0" marL="457200" rtl="0" algn="l">
              <a:lnSpc>
                <a:spcPct val="100000"/>
              </a:lnSpc>
              <a:spcBef>
                <a:spcPts val="600"/>
              </a:spcBef>
              <a:spcAft>
                <a:spcPts val="0"/>
              </a:spcAft>
              <a:buClr>
                <a:srgbClr val="3F3F3F"/>
              </a:buClr>
              <a:buSzPts val="3237"/>
              <a:buChar char="●"/>
            </a:pPr>
            <a:r>
              <a:rPr b="1" lang="en-US" sz="3237"/>
              <a:t>Q: Can you apply for a grant to replace existing 911 equipment?</a:t>
            </a:r>
            <a:endParaRPr b="1" sz="3237"/>
          </a:p>
          <a:p>
            <a:pPr indent="0" lvl="0" marL="0" rtl="0" algn="l">
              <a:lnSpc>
                <a:spcPct val="100000"/>
              </a:lnSpc>
              <a:spcBef>
                <a:spcPts val="600"/>
              </a:spcBef>
              <a:spcAft>
                <a:spcPts val="0"/>
              </a:spcAft>
              <a:buSzPts val="1946"/>
              <a:buNone/>
            </a:pPr>
            <a:r>
              <a:t/>
            </a:r>
            <a:endParaRPr b="1" sz="3237"/>
          </a:p>
          <a:p>
            <a:pPr indent="-434221" lvl="0" marL="457200" rtl="0" algn="l">
              <a:lnSpc>
                <a:spcPct val="100000"/>
              </a:lnSpc>
              <a:spcBef>
                <a:spcPts val="600"/>
              </a:spcBef>
              <a:spcAft>
                <a:spcPts val="0"/>
              </a:spcAft>
              <a:buClr>
                <a:srgbClr val="CC0000"/>
              </a:buClr>
              <a:buSzPts val="3237"/>
              <a:buChar char="●"/>
            </a:pPr>
            <a:r>
              <a:rPr lang="en-US" sz="3237"/>
              <a:t>A: You may make the request grant funding to replace existing equipment, but priority is given to applications that meet the “program award priority areas,” which prioritizes buying new equipment versus replacement of existing equipment.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0"/>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182" name="Google Shape;182;p10"/>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a:bodyPr>
          <a:lstStyle/>
          <a:p>
            <a:pPr indent="-434211" lvl="0" marL="457200" rtl="0" algn="l">
              <a:lnSpc>
                <a:spcPct val="100000"/>
              </a:lnSpc>
              <a:spcBef>
                <a:spcPts val="600"/>
              </a:spcBef>
              <a:spcAft>
                <a:spcPts val="0"/>
              </a:spcAft>
              <a:buClr>
                <a:srgbClr val="3F3F3F"/>
              </a:buClr>
              <a:buSzPts val="3238"/>
              <a:buChar char="●"/>
            </a:pPr>
            <a:r>
              <a:rPr b="1" lang="en-US" sz="3237"/>
              <a:t>Q: Can you apply for a grant to fund radios?</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You may make the request, but please note the board makes additional considerations for projects with outcomes focused on call-taking and location.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1"/>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189" name="Google Shape;189;p11"/>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a:bodyPr>
          <a:lstStyle/>
          <a:p>
            <a:pPr indent="-434211" lvl="0" marL="457200" rtl="0" algn="l">
              <a:lnSpc>
                <a:spcPct val="100000"/>
              </a:lnSpc>
              <a:spcBef>
                <a:spcPts val="600"/>
              </a:spcBef>
              <a:spcAft>
                <a:spcPts val="0"/>
              </a:spcAft>
              <a:buClr>
                <a:srgbClr val="3F3F3F"/>
              </a:buClr>
              <a:buSzPts val="3238"/>
              <a:buChar char="●"/>
            </a:pPr>
            <a:r>
              <a:rPr b="1" lang="en-US" sz="3237"/>
              <a:t>Q: Can you apply for a grant to fund consolidation consulting services?</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No, the Board has employed an NG911 Implementation Manager and an NG911 consultant to assist in developing improvement projects. To access those services, contact Scott Cason.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2"/>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196" name="Google Shape;196;p12"/>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a:bodyPr>
          <a:lstStyle/>
          <a:p>
            <a:pPr indent="-434211" lvl="0" marL="457200" rtl="0" algn="l">
              <a:lnSpc>
                <a:spcPct val="100000"/>
              </a:lnSpc>
              <a:spcBef>
                <a:spcPts val="600"/>
              </a:spcBef>
              <a:spcAft>
                <a:spcPts val="0"/>
              </a:spcAft>
              <a:buClr>
                <a:srgbClr val="3F3F3F"/>
              </a:buClr>
              <a:buSzPts val="3238"/>
              <a:buChar char="●"/>
            </a:pPr>
            <a:r>
              <a:rPr b="1" lang="en-US" sz="3237"/>
              <a:t>Q: If we are submitting a Joint Application with 2 or more counties, does each Applicant need signatures?</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Yes, an eligible signer for each Applicant county will be required to sign in order for the application to be considered.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3"/>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203" name="Google Shape;203;p13"/>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fontScale="92500" lnSpcReduction="20000"/>
          </a:bodyPr>
          <a:lstStyle/>
          <a:p>
            <a:pPr indent="-418805" lvl="0" marL="457200" rtl="0" algn="l">
              <a:lnSpc>
                <a:spcPct val="100000"/>
              </a:lnSpc>
              <a:spcBef>
                <a:spcPts val="600"/>
              </a:spcBef>
              <a:spcAft>
                <a:spcPts val="0"/>
              </a:spcAft>
              <a:buClr>
                <a:srgbClr val="3F3F3F"/>
              </a:buClr>
              <a:buSzPct val="100000"/>
              <a:buChar char="●"/>
            </a:pPr>
            <a:r>
              <a:rPr b="1" lang="en-US" sz="3237"/>
              <a:t>Q: If my 911 provides services for multiple counties, does that automatically mean that I need to complete a joint application?</a:t>
            </a:r>
            <a:endParaRPr b="1" sz="3237"/>
          </a:p>
          <a:p>
            <a:pPr indent="0" lvl="0" marL="0" rtl="0" algn="l">
              <a:lnSpc>
                <a:spcPct val="100000"/>
              </a:lnSpc>
              <a:spcBef>
                <a:spcPts val="600"/>
              </a:spcBef>
              <a:spcAft>
                <a:spcPts val="0"/>
              </a:spcAft>
              <a:buSzPct val="60115"/>
              <a:buNone/>
            </a:pPr>
            <a:r>
              <a:t/>
            </a:r>
            <a:endParaRPr b="1" sz="3237"/>
          </a:p>
          <a:p>
            <a:pPr indent="-418805" lvl="0" marL="457200" rtl="0" algn="l">
              <a:lnSpc>
                <a:spcPct val="100000"/>
              </a:lnSpc>
              <a:spcBef>
                <a:spcPts val="600"/>
              </a:spcBef>
              <a:spcAft>
                <a:spcPts val="0"/>
              </a:spcAft>
              <a:buClr>
                <a:srgbClr val="CC0000"/>
              </a:buClr>
              <a:buSzPct val="100000"/>
              <a:buChar char="●"/>
            </a:pPr>
            <a:r>
              <a:rPr lang="en-US" sz="3237"/>
              <a:t>A: No - a joint application is only in instances where other counties would be considered applicants - typically this would mean you are consolidating or entering into some sort of shared purchasing agreement.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4"/>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210" name="Google Shape;210;p14"/>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a:bodyPr>
          <a:lstStyle/>
          <a:p>
            <a:pPr indent="-434211" lvl="0" marL="457200" rtl="0" algn="l">
              <a:lnSpc>
                <a:spcPct val="100000"/>
              </a:lnSpc>
              <a:spcBef>
                <a:spcPts val="600"/>
              </a:spcBef>
              <a:spcAft>
                <a:spcPts val="0"/>
              </a:spcAft>
              <a:buClr>
                <a:srgbClr val="3F3F3F"/>
              </a:buClr>
              <a:buSzPts val="3238"/>
              <a:buChar char="●"/>
            </a:pPr>
            <a:r>
              <a:rPr b="1" lang="en-US" sz="3237"/>
              <a:t>Q: How do I know my 911 service level? </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Check the Phase map on the </a:t>
            </a:r>
            <a:r>
              <a:rPr lang="en-US" sz="3237" u="sng">
                <a:solidFill>
                  <a:schemeClr val="hlink"/>
                </a:solidFill>
                <a:hlinkClick r:id="rId3"/>
              </a:rPr>
              <a:t>Board’s website</a:t>
            </a:r>
            <a:r>
              <a:rPr lang="en-US" sz="3237"/>
              <a:t> for our latest record of your service level.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5"/>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217" name="Google Shape;217;p15"/>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fontScale="55000" lnSpcReduction="20000"/>
          </a:bodyPr>
          <a:lstStyle/>
          <a:p>
            <a:pPr indent="-341686" lvl="0" marL="457200" rtl="0" algn="l">
              <a:lnSpc>
                <a:spcPct val="100000"/>
              </a:lnSpc>
              <a:spcBef>
                <a:spcPts val="600"/>
              </a:spcBef>
              <a:spcAft>
                <a:spcPts val="0"/>
              </a:spcAft>
              <a:buClr>
                <a:srgbClr val="3F3F3F"/>
              </a:buClr>
              <a:buSzPct val="100030"/>
              <a:buChar char="●"/>
            </a:pPr>
            <a:r>
              <a:rPr b="1" lang="en-US" sz="3237"/>
              <a:t>Q: What are 40 hour minimum training requirements for telecommunicators? </a:t>
            </a:r>
            <a:endParaRPr b="1" sz="3237"/>
          </a:p>
          <a:p>
            <a:pPr indent="0" lvl="0" marL="0" rtl="0" algn="l">
              <a:lnSpc>
                <a:spcPct val="100000"/>
              </a:lnSpc>
              <a:spcBef>
                <a:spcPts val="600"/>
              </a:spcBef>
              <a:spcAft>
                <a:spcPts val="0"/>
              </a:spcAft>
              <a:buSzPct val="55607"/>
              <a:buNone/>
            </a:pPr>
            <a:r>
              <a:t/>
            </a:r>
            <a:endParaRPr b="1" sz="3237"/>
          </a:p>
          <a:p>
            <a:pPr indent="-341685" lvl="0" marL="457200" rtl="0" algn="l">
              <a:lnSpc>
                <a:spcPct val="100000"/>
              </a:lnSpc>
              <a:spcBef>
                <a:spcPts val="600"/>
              </a:spcBef>
              <a:spcAft>
                <a:spcPts val="0"/>
              </a:spcAft>
              <a:buClr>
                <a:srgbClr val="CC0000"/>
              </a:buClr>
              <a:buSzPct val="100030"/>
              <a:buChar char="●"/>
            </a:pPr>
            <a:r>
              <a:rPr lang="en-US" sz="3237"/>
              <a:t>A: According to </a:t>
            </a:r>
            <a:r>
              <a:rPr lang="en-US" sz="3237" u="sng">
                <a:solidFill>
                  <a:schemeClr val="hlink"/>
                </a:solidFill>
                <a:hlinkClick r:id="rId4"/>
              </a:rPr>
              <a:t>RSMo 650.340</a:t>
            </a:r>
            <a:r>
              <a:rPr lang="en-US" sz="3237"/>
              <a:t>, </a:t>
            </a:r>
            <a:r>
              <a:rPr lang="en-US" sz="3237"/>
              <a:t>statutorily required training states initial training requirements for telecommunicator first responders who answer 911 calls that come to public safety answering points shall be as follows:</a:t>
            </a:r>
            <a:endParaRPr sz="3237"/>
          </a:p>
          <a:p>
            <a:pPr indent="-341687" lvl="1" marL="914400" rtl="0" algn="l">
              <a:lnSpc>
                <a:spcPct val="100000"/>
              </a:lnSpc>
              <a:spcBef>
                <a:spcPts val="600"/>
              </a:spcBef>
              <a:spcAft>
                <a:spcPts val="0"/>
              </a:spcAft>
              <a:buClr>
                <a:srgbClr val="CC0000"/>
              </a:buClr>
              <a:buSzPct val="100030"/>
              <a:buChar char="◦"/>
            </a:pPr>
            <a:r>
              <a:rPr lang="en-US" sz="3237"/>
              <a:t>(1)  Police telecommunicator first responder, 16 hours;</a:t>
            </a:r>
            <a:endParaRPr sz="3237"/>
          </a:p>
          <a:p>
            <a:pPr indent="-341687" lvl="1" marL="914400" rtl="0" algn="l">
              <a:lnSpc>
                <a:spcPct val="100000"/>
              </a:lnSpc>
              <a:spcBef>
                <a:spcPts val="600"/>
              </a:spcBef>
              <a:spcAft>
                <a:spcPts val="0"/>
              </a:spcAft>
              <a:buClr>
                <a:srgbClr val="CC0000"/>
              </a:buClr>
              <a:buSzPct val="100030"/>
              <a:buChar char="◦"/>
            </a:pPr>
            <a:r>
              <a:rPr lang="en-US" sz="3237"/>
              <a:t>(2)  Fire telecommunicator first responder, 16 hours;</a:t>
            </a:r>
            <a:endParaRPr sz="3237"/>
          </a:p>
          <a:p>
            <a:pPr indent="-341687" lvl="1" marL="914400" rtl="0" algn="l">
              <a:lnSpc>
                <a:spcPct val="100000"/>
              </a:lnSpc>
              <a:spcBef>
                <a:spcPts val="600"/>
              </a:spcBef>
              <a:spcAft>
                <a:spcPts val="0"/>
              </a:spcAft>
              <a:buClr>
                <a:srgbClr val="CC0000"/>
              </a:buClr>
              <a:buSzPct val="100030"/>
              <a:buChar char="◦"/>
            </a:pPr>
            <a:r>
              <a:rPr lang="en-US" sz="3237"/>
              <a:t>(3)  Emergency medical services telecommunicator first responder, 16 hours;</a:t>
            </a:r>
            <a:endParaRPr sz="3237"/>
          </a:p>
          <a:p>
            <a:pPr indent="-341687" lvl="1" marL="914400" rtl="0" algn="l">
              <a:lnSpc>
                <a:spcPct val="100000"/>
              </a:lnSpc>
              <a:spcBef>
                <a:spcPts val="600"/>
              </a:spcBef>
              <a:spcAft>
                <a:spcPts val="0"/>
              </a:spcAft>
              <a:buClr>
                <a:srgbClr val="CC0000"/>
              </a:buClr>
              <a:buSzPct val="100030"/>
              <a:buChar char="◦"/>
            </a:pPr>
            <a:r>
              <a:rPr lang="en-US" sz="3237"/>
              <a:t>(4)  Joint communication center telecommunicator first responder, 40 hours.</a:t>
            </a:r>
            <a:endParaRPr sz="3237"/>
          </a:p>
          <a:p>
            <a:pPr indent="-341685" lvl="0" marL="457200" rtl="0" algn="l">
              <a:lnSpc>
                <a:spcPct val="100000"/>
              </a:lnSpc>
              <a:spcBef>
                <a:spcPts val="600"/>
              </a:spcBef>
              <a:spcAft>
                <a:spcPts val="0"/>
              </a:spcAft>
              <a:buClr>
                <a:srgbClr val="CC0000"/>
              </a:buClr>
              <a:buSzPct val="100030"/>
              <a:buChar char="●"/>
            </a:pPr>
            <a:r>
              <a:rPr lang="en-US" sz="3237"/>
              <a:t>All persons employed as a telecommunicator first responder in this state shall be required to complete ongoing training so long as such person engages in the occupation as a telecommunicator first responder.  Such persons shall complete at least twenty-four hours of ongoing training every three years by such persons or organizations as provided in subsection 6 of this section.</a:t>
            </a:r>
            <a:endParaRPr sz="3237"/>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6"/>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224" name="Google Shape;224;p16"/>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a:bodyPr>
          <a:lstStyle/>
          <a:p>
            <a:pPr indent="-434211" lvl="0" marL="457200" rtl="0" algn="l">
              <a:lnSpc>
                <a:spcPct val="100000"/>
              </a:lnSpc>
              <a:spcBef>
                <a:spcPts val="600"/>
              </a:spcBef>
              <a:spcAft>
                <a:spcPts val="0"/>
              </a:spcAft>
              <a:buClr>
                <a:srgbClr val="3F3F3F"/>
              </a:buClr>
              <a:buSzPts val="3238"/>
              <a:buChar char="●"/>
            </a:pPr>
            <a:r>
              <a:rPr b="1" lang="en-US" sz="3237"/>
              <a:t>Q:  Where do I get required training? </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You will need to arrange a training with a Board-approved provider and include training in your project proposal in order for a project to be funded. You can view providers on the </a:t>
            </a:r>
            <a:r>
              <a:rPr lang="en-US" sz="3237" u="sng">
                <a:solidFill>
                  <a:schemeClr val="hlink"/>
                </a:solidFill>
                <a:hlinkClick r:id="rId3"/>
              </a:rPr>
              <a:t>Board’s webpage</a:t>
            </a:r>
            <a:r>
              <a:rPr lang="en-US" sz="3237"/>
              <a:t>.</a:t>
            </a:r>
            <a:endParaRPr sz="3237"/>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7"/>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231" name="Google Shape;231;p17"/>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fontScale="92500" lnSpcReduction="20000"/>
          </a:bodyPr>
          <a:lstStyle/>
          <a:p>
            <a:pPr indent="-418805" lvl="0" marL="457200" rtl="0" algn="l">
              <a:lnSpc>
                <a:spcPct val="100000"/>
              </a:lnSpc>
              <a:spcBef>
                <a:spcPts val="600"/>
              </a:spcBef>
              <a:spcAft>
                <a:spcPts val="0"/>
              </a:spcAft>
              <a:buClr>
                <a:srgbClr val="3F3F3F"/>
              </a:buClr>
              <a:buSzPct val="100000"/>
              <a:buChar char="●"/>
            </a:pPr>
            <a:r>
              <a:rPr b="1" lang="en-US" sz="3237"/>
              <a:t>Q:  What is EMD?</a:t>
            </a:r>
            <a:endParaRPr b="1" sz="3237"/>
          </a:p>
          <a:p>
            <a:pPr indent="0" lvl="0" marL="0" rtl="0" algn="l">
              <a:lnSpc>
                <a:spcPct val="100000"/>
              </a:lnSpc>
              <a:spcBef>
                <a:spcPts val="600"/>
              </a:spcBef>
              <a:spcAft>
                <a:spcPts val="0"/>
              </a:spcAft>
              <a:buSzPct val="60115"/>
              <a:buNone/>
            </a:pPr>
            <a:r>
              <a:t/>
            </a:r>
            <a:endParaRPr b="1" sz="3237"/>
          </a:p>
          <a:p>
            <a:pPr indent="-418805" lvl="0" marL="457200" rtl="0" algn="l">
              <a:lnSpc>
                <a:spcPct val="100000"/>
              </a:lnSpc>
              <a:spcBef>
                <a:spcPts val="600"/>
              </a:spcBef>
              <a:spcAft>
                <a:spcPts val="0"/>
              </a:spcAft>
              <a:buClr>
                <a:srgbClr val="CC0000"/>
              </a:buClr>
              <a:buSzPct val="100000"/>
              <a:buChar char="●"/>
            </a:pPr>
            <a:r>
              <a:rPr lang="en-US" sz="3237"/>
              <a:t>A: EMD is Emergency Medical Dispatch which is a systematic program of handling medical calls and providing medical pre-arrival instruction for assistance. EMD protocol providers include, but are not limited to include International Academies of Emergency Dispatch, PowerPhone and King County, APCO Intellicom.</a:t>
            </a:r>
            <a:endParaRPr sz="3237"/>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NG Grants</a:t>
            </a:r>
            <a:endParaRPr/>
          </a:p>
        </p:txBody>
      </p:sp>
      <p:sp>
        <p:nvSpPr>
          <p:cNvPr id="112" name="Google Shape;112;p2"/>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fontScale="92500" lnSpcReduction="20000"/>
          </a:bodyPr>
          <a:lstStyle/>
          <a:p>
            <a:pPr indent="-418791" lvl="0" marL="457200" rtl="0" algn="l">
              <a:lnSpc>
                <a:spcPct val="100000"/>
              </a:lnSpc>
              <a:spcBef>
                <a:spcPts val="600"/>
              </a:spcBef>
              <a:spcAft>
                <a:spcPts val="0"/>
              </a:spcAft>
              <a:buClr>
                <a:srgbClr val="3F3F3F"/>
              </a:buClr>
              <a:buSzPct val="100030"/>
              <a:buChar char="●"/>
            </a:pPr>
            <a:r>
              <a:rPr b="1" lang="en-US" sz="3237"/>
              <a:t>Q: Is there a funding cap request per jurisdiction or per project? </a:t>
            </a:r>
            <a:endParaRPr b="1" sz="3237"/>
          </a:p>
          <a:p>
            <a:pPr indent="0" lvl="0" marL="0" rtl="0" algn="l">
              <a:lnSpc>
                <a:spcPct val="100000"/>
              </a:lnSpc>
              <a:spcBef>
                <a:spcPts val="600"/>
              </a:spcBef>
              <a:spcAft>
                <a:spcPts val="0"/>
              </a:spcAft>
              <a:buSzPct val="55607"/>
              <a:buNone/>
            </a:pPr>
            <a:r>
              <a:t/>
            </a:r>
            <a:endParaRPr b="1" sz="3237"/>
          </a:p>
          <a:p>
            <a:pPr indent="-418790" lvl="0" marL="457200" rtl="0" algn="l">
              <a:lnSpc>
                <a:spcPct val="100000"/>
              </a:lnSpc>
              <a:spcBef>
                <a:spcPts val="600"/>
              </a:spcBef>
              <a:spcAft>
                <a:spcPts val="0"/>
              </a:spcAft>
              <a:buClr>
                <a:srgbClr val="CC0000"/>
              </a:buClr>
              <a:buSzPct val="100030"/>
              <a:buChar char="●"/>
            </a:pPr>
            <a:r>
              <a:rPr lang="en-US" sz="3237"/>
              <a:t>A: No, t</a:t>
            </a:r>
            <a:r>
              <a:rPr lang="en-US" sz="3237"/>
              <a:t>he previous cap of $250,000 has been removed to provide the Board flexibility to approve necessary projects that align with the Board’s statutory Roles and Responsibilities. However, projects will be scored and evaluated based on cost efficiency and improved 911 service.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18"/>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238" name="Google Shape;238;p18"/>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a:bodyPr>
          <a:lstStyle/>
          <a:p>
            <a:pPr indent="-434211" lvl="0" marL="457200" rtl="0" algn="l">
              <a:lnSpc>
                <a:spcPct val="100000"/>
              </a:lnSpc>
              <a:spcBef>
                <a:spcPts val="600"/>
              </a:spcBef>
              <a:spcAft>
                <a:spcPts val="0"/>
              </a:spcAft>
              <a:buClr>
                <a:srgbClr val="3F3F3F"/>
              </a:buClr>
              <a:buSzPts val="3238"/>
              <a:buChar char="●"/>
            </a:pPr>
            <a:r>
              <a:rPr b="1" lang="en-US" sz="3237"/>
              <a:t>Q:  Can I apply for a </a:t>
            </a:r>
            <a:r>
              <a:rPr b="1" lang="en-US" sz="3237"/>
              <a:t>grant</a:t>
            </a:r>
            <a:r>
              <a:rPr b="1" lang="en-US" sz="3237"/>
              <a:t> to pay for </a:t>
            </a:r>
            <a:r>
              <a:rPr b="1" lang="en-US" sz="3237"/>
              <a:t>new logging recording systems?</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Yes, if equipment is NG911 compliant. </a:t>
            </a:r>
            <a:endParaRPr sz="3237"/>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19"/>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245" name="Google Shape;245;p19"/>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a:bodyPr>
          <a:lstStyle/>
          <a:p>
            <a:pPr indent="-434211" lvl="0" marL="457200" rtl="0" algn="l">
              <a:lnSpc>
                <a:spcPct val="100000"/>
              </a:lnSpc>
              <a:spcBef>
                <a:spcPts val="600"/>
              </a:spcBef>
              <a:spcAft>
                <a:spcPts val="0"/>
              </a:spcAft>
              <a:buClr>
                <a:srgbClr val="3F3F3F"/>
              </a:buClr>
              <a:buSzPts val="3238"/>
              <a:buChar char="●"/>
            </a:pPr>
            <a:r>
              <a:rPr b="1" lang="en-US" sz="3237"/>
              <a:t>Q:  Who can I contact with additional questions?</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Send questions by email to the Board at grants@missouri911.org.</a:t>
            </a:r>
            <a:endParaRPr sz="3237"/>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1"/>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252" name="Google Shape;252;p21"/>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a:bodyPr>
          <a:lstStyle/>
          <a:p>
            <a:pPr indent="-434211" lvl="0" marL="457200" rtl="0" algn="l">
              <a:lnSpc>
                <a:spcPct val="100000"/>
              </a:lnSpc>
              <a:spcBef>
                <a:spcPts val="600"/>
              </a:spcBef>
              <a:spcAft>
                <a:spcPts val="0"/>
              </a:spcAft>
              <a:buClr>
                <a:srgbClr val="3F3F3F"/>
              </a:buClr>
              <a:buSzPts val="3238"/>
              <a:buChar char="●"/>
            </a:pPr>
            <a:r>
              <a:rPr b="1" lang="en-US" sz="3237"/>
              <a:t>Q: When will applicants be notified if they have been awarded a grant?</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Based on the rolling grant period, the Board cannot guarantee a certain response times.</a:t>
            </a:r>
            <a:endParaRPr sz="3237"/>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2"/>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259" name="Google Shape;259;p22"/>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fontScale="92500" lnSpcReduction="10000"/>
          </a:bodyPr>
          <a:lstStyle/>
          <a:p>
            <a:pPr indent="-418805" lvl="0" marL="457200" rtl="0" algn="l">
              <a:lnSpc>
                <a:spcPct val="100000"/>
              </a:lnSpc>
              <a:spcBef>
                <a:spcPts val="600"/>
              </a:spcBef>
              <a:spcAft>
                <a:spcPts val="0"/>
              </a:spcAft>
              <a:buClr>
                <a:srgbClr val="3F3F3F"/>
              </a:buClr>
              <a:buSzPct val="100000"/>
              <a:buChar char="●"/>
            </a:pPr>
            <a:r>
              <a:rPr b="1" lang="en-US" sz="3237"/>
              <a:t>Q: Are we going to recommend a core services provider? </a:t>
            </a:r>
            <a:endParaRPr b="1" sz="3237"/>
          </a:p>
          <a:p>
            <a:pPr indent="0" lvl="0" marL="0" rtl="0" algn="l">
              <a:lnSpc>
                <a:spcPct val="100000"/>
              </a:lnSpc>
              <a:spcBef>
                <a:spcPts val="600"/>
              </a:spcBef>
              <a:spcAft>
                <a:spcPts val="0"/>
              </a:spcAft>
              <a:buSzPct val="60115"/>
              <a:buNone/>
            </a:pPr>
            <a:r>
              <a:t/>
            </a:r>
            <a:endParaRPr b="1" sz="3237"/>
          </a:p>
          <a:p>
            <a:pPr indent="-418805" lvl="0" marL="457200" rtl="0" algn="l">
              <a:lnSpc>
                <a:spcPct val="100000"/>
              </a:lnSpc>
              <a:spcBef>
                <a:spcPts val="600"/>
              </a:spcBef>
              <a:spcAft>
                <a:spcPts val="0"/>
              </a:spcAft>
              <a:buClr>
                <a:srgbClr val="CC0000"/>
              </a:buClr>
              <a:buSzPct val="100000"/>
              <a:buChar char="●"/>
            </a:pPr>
            <a:r>
              <a:rPr lang="en-US" sz="3237"/>
              <a:t>A: The Board will not recommend a specific core services provider. As a part of the overall grant process, all providers were invited to put on a demonstration at a Board sponsored meeting. Recordings of that meeting can be found on the </a:t>
            </a:r>
            <a:r>
              <a:rPr lang="en-US" sz="3237" u="sng">
                <a:solidFill>
                  <a:schemeClr val="hlink"/>
                </a:solidFill>
                <a:hlinkClick r:id="rId3"/>
              </a:rPr>
              <a:t>Board’s webpage.</a:t>
            </a:r>
            <a:endParaRPr sz="3237"/>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23"/>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266" name="Google Shape;266;p23"/>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fontScale="92500" lnSpcReduction="20000"/>
          </a:bodyPr>
          <a:lstStyle/>
          <a:p>
            <a:pPr indent="-418791" lvl="0" marL="457200" rtl="0" algn="l">
              <a:lnSpc>
                <a:spcPct val="100000"/>
              </a:lnSpc>
              <a:spcBef>
                <a:spcPts val="600"/>
              </a:spcBef>
              <a:spcAft>
                <a:spcPts val="0"/>
              </a:spcAft>
              <a:buClr>
                <a:srgbClr val="3F3F3F"/>
              </a:buClr>
              <a:buSzPct val="100030"/>
              <a:buChar char="●"/>
            </a:pPr>
            <a:r>
              <a:rPr b="1" lang="en-US" sz="3237"/>
              <a:t>Q: Will the Board fully fund proposed grant projects?</a:t>
            </a:r>
            <a:endParaRPr b="1" sz="3237"/>
          </a:p>
          <a:p>
            <a:pPr indent="0" lvl="0" marL="0" rtl="0" algn="l">
              <a:lnSpc>
                <a:spcPct val="100000"/>
              </a:lnSpc>
              <a:spcBef>
                <a:spcPts val="600"/>
              </a:spcBef>
              <a:spcAft>
                <a:spcPts val="0"/>
              </a:spcAft>
              <a:buSzPct val="55607"/>
              <a:buNone/>
            </a:pPr>
            <a:r>
              <a:t/>
            </a:r>
            <a:endParaRPr b="1" sz="3237"/>
          </a:p>
          <a:p>
            <a:pPr indent="-418791" lvl="0" marL="457200" rtl="0" algn="l">
              <a:lnSpc>
                <a:spcPct val="100000"/>
              </a:lnSpc>
              <a:spcBef>
                <a:spcPts val="600"/>
              </a:spcBef>
              <a:spcAft>
                <a:spcPts val="0"/>
              </a:spcAft>
              <a:buClr>
                <a:srgbClr val="CC0000"/>
              </a:buClr>
              <a:buSzPct val="100030"/>
              <a:buChar char="●"/>
            </a:pPr>
            <a:r>
              <a:rPr lang="en-US" sz="3237"/>
              <a:t>A: The Board has discretion to determine the total amount of financial assistance available from the fund, allocate the available amounts between grants and loans, establish any percent of match in local funds required for applications seeking grants, and determine the maximum amount of financial assistance available per application.</a:t>
            </a:r>
            <a:endParaRPr sz="3237"/>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24"/>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273" name="Google Shape;273;p24"/>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a:bodyPr>
          <a:lstStyle/>
          <a:p>
            <a:pPr indent="-434211" lvl="0" marL="457200" rtl="0" algn="l">
              <a:lnSpc>
                <a:spcPct val="100000"/>
              </a:lnSpc>
              <a:spcBef>
                <a:spcPts val="600"/>
              </a:spcBef>
              <a:spcAft>
                <a:spcPts val="0"/>
              </a:spcAft>
              <a:buClr>
                <a:srgbClr val="3F3F3F"/>
              </a:buClr>
              <a:buSzPts val="3238"/>
              <a:buChar char="●"/>
            </a:pPr>
            <a:r>
              <a:rPr b="1" lang="en-US" sz="3237"/>
              <a:t>Q: Does the Board anticipate grants from this cycle will meet all the 911 needs in the state?</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No - the Board knows the need will exceed the funding available. Therefore it will prioritize and recommend cost efficiencies of the projects being proposed.</a:t>
            </a:r>
            <a:endParaRPr sz="3237"/>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25"/>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280" name="Google Shape;280;p25"/>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a:bodyPr>
          <a:lstStyle/>
          <a:p>
            <a:pPr indent="-434211" lvl="0" marL="457200" rtl="0" algn="l">
              <a:lnSpc>
                <a:spcPct val="100000"/>
              </a:lnSpc>
              <a:spcBef>
                <a:spcPts val="600"/>
              </a:spcBef>
              <a:spcAft>
                <a:spcPts val="0"/>
              </a:spcAft>
              <a:buClr>
                <a:srgbClr val="3F3F3F"/>
              </a:buClr>
              <a:buSzPts val="3238"/>
              <a:buChar char="●"/>
            </a:pPr>
            <a:r>
              <a:rPr b="1" lang="en-US" sz="3237"/>
              <a:t>Q: I’ve already received proposals from vendors - if they didn’t meet ARPA requirements for posting, can I still include them in my grant proposal?</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Vendor proposals that do not meet procedures and rules for ARPA procurement will not be considered when reviewing your proposal.</a:t>
            </a:r>
            <a:endParaRPr sz="3237"/>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26"/>
          <p:cNvSpPr txBox="1"/>
          <p:nvPr>
            <p:ph idx="1" type="body"/>
          </p:nvPr>
        </p:nvSpPr>
        <p:spPr>
          <a:xfrm>
            <a:off x="1061465" y="5381782"/>
            <a:ext cx="10058400" cy="815276"/>
          </a:xfrm>
          <a:prstGeom prst="rect">
            <a:avLst/>
          </a:prstGeom>
          <a:noFill/>
          <a:ln>
            <a:noFill/>
          </a:ln>
        </p:spPr>
        <p:txBody>
          <a:bodyPr anchorCtr="0" anchor="t" bIns="45700" lIns="0" spcFirstLastPara="1" rIns="0" wrap="square" tIns="45700">
            <a:normAutofit fontScale="85000" lnSpcReduction="10000"/>
          </a:bodyPr>
          <a:lstStyle/>
          <a:p>
            <a:pPr indent="-107950" lvl="0" marL="91440" rtl="0" algn="ctr">
              <a:lnSpc>
                <a:spcPct val="110000"/>
              </a:lnSpc>
              <a:spcBef>
                <a:spcPts val="0"/>
              </a:spcBef>
              <a:spcAft>
                <a:spcPts val="0"/>
              </a:spcAft>
              <a:buSzPct val="100000"/>
              <a:buChar char=" "/>
            </a:pPr>
            <a:r>
              <a:rPr lang="en-US">
                <a:solidFill>
                  <a:schemeClr val="dk1"/>
                </a:solidFill>
              </a:rPr>
              <a:t>For questions visit: </a:t>
            </a:r>
            <a:r>
              <a:rPr lang="en-US" u="sng">
                <a:solidFill>
                  <a:schemeClr val="dk1"/>
                </a:solidFill>
                <a:hlinkClick r:id="rId3">
                  <a:extLst>
                    <a:ext uri="{A12FA001-AC4F-418D-AE19-62706E023703}">
                      <ahyp:hlinkClr val="tx"/>
                    </a:ext>
                  </a:extLst>
                </a:hlinkClick>
              </a:rPr>
              <a:t>https://www.missouri911.org/grants-and-funding-opportunities</a:t>
            </a:r>
            <a:endParaRPr>
              <a:solidFill>
                <a:schemeClr val="dk1"/>
              </a:solidFill>
            </a:endParaRPr>
          </a:p>
          <a:p>
            <a:pPr indent="-107950" lvl="0" marL="91440" rtl="0" algn="ctr">
              <a:lnSpc>
                <a:spcPct val="110000"/>
              </a:lnSpc>
              <a:spcBef>
                <a:spcPts val="1400"/>
              </a:spcBef>
              <a:spcAft>
                <a:spcPts val="0"/>
              </a:spcAft>
              <a:buSzPct val="100000"/>
              <a:buChar char=" "/>
            </a:pPr>
            <a:r>
              <a:rPr lang="en-US">
                <a:solidFill>
                  <a:schemeClr val="dk1"/>
                </a:solidFill>
              </a:rPr>
              <a:t>Or email: admin@missouri911.org</a:t>
            </a:r>
            <a:endParaRPr/>
          </a:p>
          <a:p>
            <a:pPr indent="0" lvl="0" marL="91440" rtl="0" algn="l">
              <a:lnSpc>
                <a:spcPct val="110000"/>
              </a:lnSpc>
              <a:spcBef>
                <a:spcPts val="1400"/>
              </a:spcBef>
              <a:spcAft>
                <a:spcPts val="0"/>
              </a:spcAft>
              <a:buSzPct val="100000"/>
              <a:buNone/>
            </a:pPr>
            <a:r>
              <a:t/>
            </a:r>
            <a:endParaRPr u="sng">
              <a:solidFill>
                <a:schemeClr val="dk1"/>
              </a:solidFill>
            </a:endParaRPr>
          </a:p>
          <a:p>
            <a:pPr indent="0" lvl="0" marL="91440" rtl="0" algn="l">
              <a:lnSpc>
                <a:spcPct val="110000"/>
              </a:lnSpc>
              <a:spcBef>
                <a:spcPts val="1400"/>
              </a:spcBef>
              <a:spcAft>
                <a:spcPts val="0"/>
              </a:spcAft>
              <a:buSzPct val="100000"/>
              <a:buNone/>
            </a:pPr>
            <a:r>
              <a:t/>
            </a:r>
            <a:endParaRPr>
              <a:solidFill>
                <a:schemeClr val="dk1"/>
              </a:solidFill>
            </a:endParaRPr>
          </a:p>
        </p:txBody>
      </p:sp>
      <p:pic>
        <p:nvPicPr>
          <p:cNvPr descr="A picture containing light&#10;&#10;Description automatically generated" id="287" name="Google Shape;287;p26"/>
          <p:cNvPicPr preferRelativeResize="0"/>
          <p:nvPr/>
        </p:nvPicPr>
        <p:blipFill rotWithShape="1">
          <a:blip r:embed="rId4">
            <a:alphaModFix/>
          </a:blip>
          <a:srcRect b="3447" l="0" r="0" t="4020"/>
          <a:stretch/>
        </p:blipFill>
        <p:spPr>
          <a:xfrm>
            <a:off x="4151202" y="2261636"/>
            <a:ext cx="3448620" cy="3191113"/>
          </a:xfrm>
          <a:prstGeom prst="rect">
            <a:avLst/>
          </a:prstGeom>
          <a:noFill/>
          <a:ln>
            <a:noFill/>
          </a:ln>
        </p:spPr>
      </p:pic>
      <p:sp>
        <p:nvSpPr>
          <p:cNvPr id="288" name="Google Shape;288;p26"/>
          <p:cNvSpPr txBox="1"/>
          <p:nvPr/>
        </p:nvSpPr>
        <p:spPr>
          <a:xfrm>
            <a:off x="8748584" y="1828800"/>
            <a:ext cx="184731"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venir"/>
              <a:ea typeface="Avenir"/>
              <a:cs typeface="Avenir"/>
              <a:sym typeface="Aveni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g27ef23c5d38_2_2"/>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NG Grants</a:t>
            </a:r>
            <a:endParaRPr/>
          </a:p>
        </p:txBody>
      </p:sp>
      <p:sp>
        <p:nvSpPr>
          <p:cNvPr id="119" name="Google Shape;119;g27ef23c5d38_2_2"/>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lnSpcReduction="20000"/>
          </a:bodyPr>
          <a:lstStyle/>
          <a:p>
            <a:pPr indent="-434211" lvl="0" marL="457200" rtl="0" algn="l">
              <a:lnSpc>
                <a:spcPct val="100000"/>
              </a:lnSpc>
              <a:spcBef>
                <a:spcPts val="600"/>
              </a:spcBef>
              <a:spcAft>
                <a:spcPts val="0"/>
              </a:spcAft>
              <a:buClr>
                <a:srgbClr val="3F3F3F"/>
              </a:buClr>
              <a:buSzPts val="3238"/>
              <a:buChar char="●"/>
            </a:pPr>
            <a:r>
              <a:rPr b="1" lang="en-US" sz="3237"/>
              <a:t>Q: </a:t>
            </a:r>
            <a:r>
              <a:rPr b="1" lang="en-US" sz="3237"/>
              <a:t>Are applicants required to provide a match for proposed projects?</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a:t>
            </a:r>
            <a:r>
              <a:rPr lang="en-US" sz="3237"/>
              <a:t>Projects for this cycle require a 10% match. Applicants must include a commitment to provide a 10% match in the form of hard dollars or in kind. Waiver of a match requirement will be determined on a case-by-case basis.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g27ef23c5d38_2_11"/>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NG Grants</a:t>
            </a:r>
            <a:endParaRPr/>
          </a:p>
        </p:txBody>
      </p:sp>
      <p:sp>
        <p:nvSpPr>
          <p:cNvPr id="126" name="Google Shape;126;g27ef23c5d38_2_11"/>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fontScale="62500" lnSpcReduction="10000"/>
          </a:bodyPr>
          <a:lstStyle/>
          <a:p>
            <a:pPr indent="-357106" lvl="0" marL="457200" rtl="0" algn="l">
              <a:lnSpc>
                <a:spcPct val="100000"/>
              </a:lnSpc>
              <a:spcBef>
                <a:spcPts val="600"/>
              </a:spcBef>
              <a:spcAft>
                <a:spcPts val="0"/>
              </a:spcAft>
              <a:buClr>
                <a:srgbClr val="3F3F3F"/>
              </a:buClr>
              <a:buSzPct val="100030"/>
              <a:buChar char="●"/>
            </a:pPr>
            <a:r>
              <a:rPr b="1" lang="en-US" sz="3237"/>
              <a:t>Q: </a:t>
            </a:r>
            <a:r>
              <a:rPr b="1" lang="en-US" sz="3237"/>
              <a:t>When do grant funded projects need to be completed? </a:t>
            </a:r>
            <a:endParaRPr b="1" sz="3237"/>
          </a:p>
          <a:p>
            <a:pPr indent="0" lvl="0" marL="0" rtl="0" algn="l">
              <a:lnSpc>
                <a:spcPct val="100000"/>
              </a:lnSpc>
              <a:spcBef>
                <a:spcPts val="600"/>
              </a:spcBef>
              <a:spcAft>
                <a:spcPts val="0"/>
              </a:spcAft>
              <a:buSzPct val="55607"/>
              <a:buNone/>
            </a:pPr>
            <a:r>
              <a:t/>
            </a:r>
            <a:endParaRPr b="1" sz="3237"/>
          </a:p>
          <a:p>
            <a:pPr indent="-357106" lvl="0" marL="457200" rtl="0" algn="l">
              <a:lnSpc>
                <a:spcPct val="100000"/>
              </a:lnSpc>
              <a:spcBef>
                <a:spcPts val="600"/>
              </a:spcBef>
              <a:spcAft>
                <a:spcPts val="0"/>
              </a:spcAft>
              <a:buClr>
                <a:srgbClr val="CC0000"/>
              </a:buClr>
              <a:buSzPct val="100030"/>
              <a:buChar char="●"/>
            </a:pPr>
            <a:r>
              <a:rPr lang="en-US" sz="3237"/>
              <a:t>A: </a:t>
            </a:r>
            <a:r>
              <a:rPr lang="en-US" sz="3237"/>
              <a:t>Applications must demonstrate that project implementation activities will begin promptly after award notification and a project agreement has been executed. The project must be able to be completed within one year of the date the project agreement is executed. An approved applicants’ 911 entity may request an extension of the project completion deadline of up to six (6) months. Extension requests must be received by the Board at least forty-five (45) calendar days before the expiration of the most current project completion deadline. Second and subsequent extension requests will be granted only in limited circumstances. All funds must be obligated by December 31, 2024, and all projects must be completed and project funds expended by December 31, 2026.</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3"/>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133" name="Google Shape;133;p3"/>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fontScale="70000" lnSpcReduction="10000"/>
          </a:bodyPr>
          <a:lstStyle/>
          <a:p>
            <a:pPr indent="-378916" lvl="0" marL="457200" rtl="0" algn="l">
              <a:lnSpc>
                <a:spcPct val="100000"/>
              </a:lnSpc>
              <a:spcBef>
                <a:spcPts val="600"/>
              </a:spcBef>
              <a:spcAft>
                <a:spcPts val="0"/>
              </a:spcAft>
              <a:buClr>
                <a:srgbClr val="3F3F3F"/>
              </a:buClr>
              <a:buSzPct val="100000"/>
              <a:buChar char="●"/>
            </a:pPr>
            <a:r>
              <a:rPr b="1" lang="en-US" sz="3379"/>
              <a:t>Q: How do I know if my county has NG911 GIS data?</a:t>
            </a:r>
            <a:endParaRPr b="1" sz="3379"/>
          </a:p>
          <a:p>
            <a:pPr indent="0" lvl="0" marL="0" rtl="0" algn="l">
              <a:lnSpc>
                <a:spcPct val="100000"/>
              </a:lnSpc>
              <a:spcBef>
                <a:spcPts val="600"/>
              </a:spcBef>
              <a:spcAft>
                <a:spcPts val="0"/>
              </a:spcAft>
              <a:buSzPct val="65420"/>
              <a:buNone/>
            </a:pPr>
            <a:r>
              <a:t/>
            </a:r>
            <a:endParaRPr b="1" sz="3237"/>
          </a:p>
          <a:p>
            <a:pPr indent="-372566" lvl="0" marL="457200" rtl="0" algn="l">
              <a:lnSpc>
                <a:spcPct val="100000"/>
              </a:lnSpc>
              <a:spcBef>
                <a:spcPts val="600"/>
              </a:spcBef>
              <a:spcAft>
                <a:spcPts val="0"/>
              </a:spcAft>
              <a:buClr>
                <a:srgbClr val="CC0000"/>
              </a:buClr>
              <a:buSzPct val="100000"/>
              <a:buChar char="●"/>
            </a:pPr>
            <a:r>
              <a:rPr lang="en-US" sz="3237"/>
              <a:t>A: If you participated in the Missouri NG911 GIS Project and Gap Analysis, you can check your status in the </a:t>
            </a:r>
            <a:r>
              <a:rPr lang="en-US" sz="3237" u="sng">
                <a:solidFill>
                  <a:schemeClr val="hlink"/>
                </a:solidFill>
                <a:hlinkClick r:id="rId3"/>
              </a:rPr>
              <a:t>GIS Gap Analysis Report.</a:t>
            </a:r>
            <a:r>
              <a:rPr lang="en-US" sz="3237"/>
              <a:t> The report analyzed GIS data against the Missouri NG911 Standard and provides a measure of completeness. You should also contact sources in your county to determine if improvements in GIS data have been achieved since the report was published in 2021. Other sources within your county might include your county assessor, planning department, rural addressing, or many counties contract with an outside GIS vendor.</a:t>
            </a:r>
            <a:endParaRPr sz="3237"/>
          </a:p>
          <a:p>
            <a:pPr indent="-68579" lvl="1" marL="384048" rtl="0" algn="l">
              <a:lnSpc>
                <a:spcPct val="100000"/>
              </a:lnSpc>
              <a:spcBef>
                <a:spcPts val="600"/>
              </a:spcBef>
              <a:spcAft>
                <a:spcPts val="0"/>
              </a:spcAft>
              <a:buClr>
                <a:schemeClr val="dk1"/>
              </a:buClr>
              <a:buSzPct val="100000"/>
              <a:buFont typeface="Arial"/>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4"/>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140" name="Google Shape;140;p4"/>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lnSpcReduction="20000"/>
          </a:bodyPr>
          <a:lstStyle/>
          <a:p>
            <a:pPr indent="-434211" lvl="0" marL="457200" rtl="0" algn="l">
              <a:lnSpc>
                <a:spcPct val="100000"/>
              </a:lnSpc>
              <a:spcBef>
                <a:spcPts val="600"/>
              </a:spcBef>
              <a:spcAft>
                <a:spcPts val="0"/>
              </a:spcAft>
              <a:buClr>
                <a:srgbClr val="3F3F3F"/>
              </a:buClr>
              <a:buSzPts val="3238"/>
              <a:buChar char="●"/>
            </a:pPr>
            <a:r>
              <a:rPr b="1" lang="en-US" sz="3237"/>
              <a:t>Q: I do not have NG911 GIS data, and the Board’s data remediation grant is not yet open, can I still submit my ARPA 2023 NG911 Grant application?</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Yes, we encourage you to submit your application even without GIS included. When the GIS data remediation grant process opens, make sure to apply.</a:t>
            </a:r>
            <a:endParaRPr sz="3237"/>
          </a:p>
          <a:p>
            <a:pPr indent="-68579" lvl="1" marL="384048" rtl="0" algn="l">
              <a:lnSpc>
                <a:spcPct val="100000"/>
              </a:lnSpc>
              <a:spcBef>
                <a:spcPts val="600"/>
              </a:spcBef>
              <a:spcAft>
                <a:spcPts val="0"/>
              </a:spcAft>
              <a:buClr>
                <a:schemeClr val="dk1"/>
              </a:buClr>
              <a:buSzPts val="1800"/>
              <a:buFont typeface="Arial"/>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5"/>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147" name="Google Shape;147;p5"/>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a:bodyPr>
          <a:lstStyle/>
          <a:p>
            <a:pPr indent="-434211" lvl="0" marL="457200" rtl="0" algn="l">
              <a:lnSpc>
                <a:spcPct val="100000"/>
              </a:lnSpc>
              <a:spcBef>
                <a:spcPts val="600"/>
              </a:spcBef>
              <a:spcAft>
                <a:spcPts val="0"/>
              </a:spcAft>
              <a:buClr>
                <a:srgbClr val="3F3F3F"/>
              </a:buClr>
              <a:buSzPts val="3238"/>
              <a:buChar char="●"/>
            </a:pPr>
            <a:r>
              <a:rPr b="1" lang="en-US" sz="3237"/>
              <a:t>Q: Can I receive funding for five years of services and maintenance? </a:t>
            </a:r>
            <a:endParaRPr b="1" sz="3237"/>
          </a:p>
          <a:p>
            <a:pPr indent="0" lvl="0" marL="0" rtl="0" algn="l">
              <a:lnSpc>
                <a:spcPct val="100000"/>
              </a:lnSpc>
              <a:spcBef>
                <a:spcPts val="600"/>
              </a:spcBef>
              <a:spcAft>
                <a:spcPts val="0"/>
              </a:spcAft>
              <a:buSzPts val="1800"/>
              <a:buNone/>
            </a:pPr>
            <a:r>
              <a:t/>
            </a:r>
            <a:endParaRPr b="1" sz="3237"/>
          </a:p>
          <a:p>
            <a:pPr indent="-434211" lvl="0" marL="457200" rtl="0" algn="l">
              <a:lnSpc>
                <a:spcPct val="100000"/>
              </a:lnSpc>
              <a:spcBef>
                <a:spcPts val="600"/>
              </a:spcBef>
              <a:spcAft>
                <a:spcPts val="0"/>
              </a:spcAft>
              <a:buClr>
                <a:srgbClr val="CC0000"/>
              </a:buClr>
              <a:buSzPts val="3238"/>
              <a:buChar char="●"/>
            </a:pPr>
            <a:r>
              <a:rPr lang="en-US" sz="3237"/>
              <a:t>A: Yes, if a vendor provides services and maintenance for a set timeframe as part of their initial contract, that can be used in the application.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6"/>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154" name="Google Shape;154;p6"/>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fontScale="85000" lnSpcReduction="20000"/>
          </a:bodyPr>
          <a:lstStyle/>
          <a:p>
            <a:pPr indent="-403398" lvl="0" marL="457200" rtl="0" algn="l">
              <a:lnSpc>
                <a:spcPct val="100000"/>
              </a:lnSpc>
              <a:spcBef>
                <a:spcPts val="600"/>
              </a:spcBef>
              <a:spcAft>
                <a:spcPts val="0"/>
              </a:spcAft>
              <a:buClr>
                <a:srgbClr val="3F3F3F"/>
              </a:buClr>
              <a:buSzPct val="100000"/>
              <a:buChar char="●"/>
            </a:pPr>
            <a:r>
              <a:rPr b="1" lang="en-US" sz="3237"/>
              <a:t>Q: How will funds be disbursed?</a:t>
            </a:r>
            <a:endParaRPr b="1" sz="3237"/>
          </a:p>
          <a:p>
            <a:pPr indent="0" lvl="0" marL="0" rtl="0" algn="l">
              <a:lnSpc>
                <a:spcPct val="100000"/>
              </a:lnSpc>
              <a:spcBef>
                <a:spcPts val="600"/>
              </a:spcBef>
              <a:spcAft>
                <a:spcPts val="0"/>
              </a:spcAft>
              <a:buSzPct val="65420"/>
              <a:buNone/>
            </a:pPr>
            <a:r>
              <a:t/>
            </a:r>
            <a:endParaRPr b="1" sz="3237"/>
          </a:p>
          <a:p>
            <a:pPr indent="-403398" lvl="0" marL="457200" rtl="0" algn="l">
              <a:lnSpc>
                <a:spcPct val="100000"/>
              </a:lnSpc>
              <a:spcBef>
                <a:spcPts val="600"/>
              </a:spcBef>
              <a:spcAft>
                <a:spcPts val="0"/>
              </a:spcAft>
              <a:buClr>
                <a:srgbClr val="CC0000"/>
              </a:buClr>
              <a:buSzPct val="100000"/>
              <a:buChar char="●"/>
            </a:pPr>
            <a:r>
              <a:rPr lang="en-US" sz="3237"/>
              <a:t>A: </a:t>
            </a:r>
            <a:r>
              <a:rPr lang="en-US" sz="3237"/>
              <a:t>Once a grant application has been awarded and project agreement signed, invoices </a:t>
            </a:r>
            <a:r>
              <a:rPr lang="en-US" sz="3237"/>
              <a:t>are received from the vendor, they will be sent to the Board. The Board will then review the invoices to ensure they fall within the grant agreement for your jurisdiction. The Board will then submit invoices for payment to Missouri’s state ARPA portal. The vendor will be paid directly from the state of Missouri. Local jurisdictions and the Board will not receive ARPA funds directly.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7"/>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700"/>
              <a:buFont typeface="Avenir"/>
              <a:buNone/>
            </a:pPr>
            <a:r>
              <a:rPr lang="en-US"/>
              <a:t>FAQs on </a:t>
            </a:r>
            <a:r>
              <a:rPr lang="en-US"/>
              <a:t>NG Grants</a:t>
            </a:r>
            <a:endParaRPr/>
          </a:p>
        </p:txBody>
      </p:sp>
      <p:sp>
        <p:nvSpPr>
          <p:cNvPr id="161" name="Google Shape;161;p7"/>
          <p:cNvSpPr txBox="1"/>
          <p:nvPr>
            <p:ph idx="1" type="body"/>
          </p:nvPr>
        </p:nvSpPr>
        <p:spPr>
          <a:xfrm>
            <a:off x="1097280" y="2108201"/>
            <a:ext cx="10058400" cy="3760800"/>
          </a:xfrm>
          <a:prstGeom prst="rect">
            <a:avLst/>
          </a:prstGeom>
          <a:noFill/>
          <a:ln>
            <a:noFill/>
          </a:ln>
        </p:spPr>
        <p:txBody>
          <a:bodyPr anchorCtr="0" anchor="t" bIns="45700" lIns="0" spcFirstLastPara="1" rIns="0" wrap="square" tIns="45700">
            <a:normAutofit fontScale="70000"/>
          </a:bodyPr>
          <a:lstStyle/>
          <a:p>
            <a:pPr indent="-372575" lvl="0" marL="457200" rtl="0" algn="l">
              <a:lnSpc>
                <a:spcPct val="100000"/>
              </a:lnSpc>
              <a:spcBef>
                <a:spcPts val="600"/>
              </a:spcBef>
              <a:spcAft>
                <a:spcPts val="0"/>
              </a:spcAft>
              <a:buClr>
                <a:srgbClr val="3F3F3F"/>
              </a:buClr>
              <a:buSzPct val="100000"/>
              <a:buChar char="●"/>
            </a:pPr>
            <a:r>
              <a:rPr b="1" lang="en-US" sz="3237"/>
              <a:t>Q: I am not interested in consolidation, can I still apply for a grant or loan?</a:t>
            </a:r>
            <a:endParaRPr b="1" sz="3237"/>
          </a:p>
          <a:p>
            <a:pPr indent="0" lvl="0" marL="0" rtl="0" algn="l">
              <a:lnSpc>
                <a:spcPct val="100000"/>
              </a:lnSpc>
              <a:spcBef>
                <a:spcPts val="600"/>
              </a:spcBef>
              <a:spcAft>
                <a:spcPts val="0"/>
              </a:spcAft>
              <a:buSzPct val="71751"/>
              <a:buNone/>
            </a:pPr>
            <a:r>
              <a:t/>
            </a:r>
            <a:endParaRPr b="1" sz="3237"/>
          </a:p>
          <a:p>
            <a:pPr indent="-372575" lvl="0" marL="457200" rtl="0" algn="l">
              <a:lnSpc>
                <a:spcPct val="100000"/>
              </a:lnSpc>
              <a:spcBef>
                <a:spcPts val="600"/>
              </a:spcBef>
              <a:spcAft>
                <a:spcPts val="0"/>
              </a:spcAft>
              <a:buClr>
                <a:srgbClr val="CC0000"/>
              </a:buClr>
              <a:buSzPct val="100000"/>
              <a:buChar char="●"/>
            </a:pPr>
            <a:r>
              <a:rPr lang="en-US" sz="3237"/>
              <a:t>A: Of course, but priority is given to applications that meet the funding objectives which includes consolidation and shared services between multiple PSAP’s, among other service level improvements. Virtual consolidation is the preferred option for many PSAPs. This involves being unified or connected by a common platform (hardware, software, and applications), regardless of location. The Board has technical experts to help facilitate conversations between you and nearby PSAPs if you are interested in learning </a:t>
            </a:r>
            <a:r>
              <a:rPr lang="en-US" sz="3237"/>
              <a:t>more</a:t>
            </a:r>
            <a:r>
              <a:rPr lang="en-US" sz="3237"/>
              <a:t> about shared services.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RetrospectVTI">
  <a:themeElements>
    <a:clrScheme name="Retrospect">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2020-05-20T13:11:58Z</dcterms:created>
  <dc:creator>Kaycee Nail</dc:creator>
</cp:coreProperties>
</file>