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738" r:id="rId6"/>
  </p:sldMasterIdLst>
  <p:notesMasterIdLst>
    <p:notesMasterId r:id="rId26"/>
  </p:notesMasterIdLst>
  <p:sldIdLst>
    <p:sldId id="616" r:id="rId7"/>
    <p:sldId id="628" r:id="rId8"/>
    <p:sldId id="595" r:id="rId9"/>
    <p:sldId id="611" r:id="rId10"/>
    <p:sldId id="606" r:id="rId11"/>
    <p:sldId id="598" r:id="rId12"/>
    <p:sldId id="631" r:id="rId13"/>
    <p:sldId id="601" r:id="rId14"/>
    <p:sldId id="632" r:id="rId15"/>
    <p:sldId id="597" r:id="rId16"/>
    <p:sldId id="290" r:id="rId17"/>
    <p:sldId id="634" r:id="rId18"/>
    <p:sldId id="635" r:id="rId19"/>
    <p:sldId id="633" r:id="rId20"/>
    <p:sldId id="637" r:id="rId21"/>
    <p:sldId id="639" r:id="rId22"/>
    <p:sldId id="630" r:id="rId23"/>
    <p:sldId id="636" r:id="rId24"/>
    <p:sldId id="638" r:id="rId25"/>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08B"/>
    <a:srgbClr val="19A087"/>
    <a:srgbClr val="A6CE39"/>
    <a:srgbClr val="FDB913"/>
    <a:srgbClr val="ECEDF0"/>
    <a:srgbClr val="353A42"/>
    <a:srgbClr val="6C7686"/>
    <a:srgbClr val="D2D6DC"/>
    <a:srgbClr val="88ECD9"/>
    <a:srgbClr val="2E80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8039" autoAdjust="0"/>
  </p:normalViewPr>
  <p:slideViewPr>
    <p:cSldViewPr>
      <p:cViewPr varScale="1">
        <p:scale>
          <a:sx n="132" d="100"/>
          <a:sy n="132" d="100"/>
        </p:scale>
        <p:origin x="972" y="120"/>
      </p:cViewPr>
      <p:guideLst>
        <p:guide orient="horz" pos="1620"/>
        <p:guide pos="2880"/>
      </p:guideLst>
    </p:cSldViewPr>
  </p:slideViewPr>
  <p:outlineViewPr>
    <p:cViewPr>
      <p:scale>
        <a:sx n="33" d="100"/>
        <a:sy n="33" d="100"/>
      </p:scale>
      <p:origin x="0" y="8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2016" y="-9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7D4EBAC3-6992-4D0D-845E-5E4A9F1E810F}" type="datetimeFigureOut">
              <a:rPr lang="en-US" smtClean="0"/>
              <a:t>11/21/2023</a:t>
            </a:fld>
            <a:endParaRPr lang="en-US"/>
          </a:p>
        </p:txBody>
      </p:sp>
      <p:sp>
        <p:nvSpPr>
          <p:cNvPr id="4" name="Slide Image Placeholder 3"/>
          <p:cNvSpPr>
            <a:spLocks noGrp="1" noRot="1" noChangeAspect="1"/>
          </p:cNvSpPr>
          <p:nvPr>
            <p:ph type="sldImg" idx="2"/>
          </p:nvPr>
        </p:nvSpPr>
        <p:spPr>
          <a:xfrm>
            <a:off x="425450" y="692150"/>
            <a:ext cx="6159500" cy="34639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09D00B82-3F50-45ED-8416-4E8E5FCB5DB1}" type="slidenum">
              <a:rPr lang="en-US" smtClean="0"/>
              <a:t>‹#›</a:t>
            </a:fld>
            <a:endParaRPr lang="en-US"/>
          </a:p>
        </p:txBody>
      </p:sp>
    </p:spTree>
    <p:extLst>
      <p:ext uri="{BB962C8B-B14F-4D97-AF65-F5344CB8AC3E}">
        <p14:creationId xmlns:p14="http://schemas.microsoft.com/office/powerpoint/2010/main" val="1767711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that the only areas the locals are responsible for are the Cost and Subjective</a:t>
            </a:r>
          </a:p>
        </p:txBody>
      </p:sp>
      <p:sp>
        <p:nvSpPr>
          <p:cNvPr id="4" name="Slide Number Placeholder 3"/>
          <p:cNvSpPr>
            <a:spLocks noGrp="1"/>
          </p:cNvSpPr>
          <p:nvPr>
            <p:ph type="sldNum" sz="quarter" idx="5"/>
          </p:nvPr>
        </p:nvSpPr>
        <p:spPr/>
        <p:txBody>
          <a:bodyPr/>
          <a:lstStyle/>
          <a:p>
            <a:fld id="{09D00B82-3F50-45ED-8416-4E8E5FCB5DB1}" type="slidenum">
              <a:rPr lang="en-US" smtClean="0"/>
              <a:t>8</a:t>
            </a:fld>
            <a:endParaRPr lang="en-US"/>
          </a:p>
        </p:txBody>
      </p:sp>
    </p:spTree>
    <p:extLst>
      <p:ext uri="{BB962C8B-B14F-4D97-AF65-F5344CB8AC3E}">
        <p14:creationId xmlns:p14="http://schemas.microsoft.com/office/powerpoint/2010/main" val="399347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D00B82-3F50-45ED-8416-4E8E5FCB5DB1}" type="slidenum">
              <a:rPr lang="en-US" smtClean="0"/>
              <a:t>9</a:t>
            </a:fld>
            <a:endParaRPr lang="en-US"/>
          </a:p>
        </p:txBody>
      </p:sp>
    </p:spTree>
    <p:extLst>
      <p:ext uri="{BB962C8B-B14F-4D97-AF65-F5344CB8AC3E}">
        <p14:creationId xmlns:p14="http://schemas.microsoft.com/office/powerpoint/2010/main" val="3988961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Quickly discuss how the payment process</a:t>
            </a:r>
            <a:r>
              <a:rPr lang="en-US" baseline="0" dirty="0"/>
              <a:t> will flow behind the scenes, this is not a process that would require additional action by the local entities.</a:t>
            </a:r>
            <a:endParaRPr lang="en-US" dirty="0"/>
          </a:p>
        </p:txBody>
      </p:sp>
      <p:sp>
        <p:nvSpPr>
          <p:cNvPr id="4" name="Slide Number Placeholder 3"/>
          <p:cNvSpPr>
            <a:spLocks noGrp="1"/>
          </p:cNvSpPr>
          <p:nvPr>
            <p:ph type="sldNum" sz="quarter" idx="10"/>
          </p:nvPr>
        </p:nvSpPr>
        <p:spPr/>
        <p:txBody>
          <a:bodyPr/>
          <a:lstStyle/>
          <a:p>
            <a:fld id="{09D00B82-3F50-45ED-8416-4E8E5FCB5DB1}" type="slidenum">
              <a:rPr lang="en-US" smtClean="0"/>
              <a:t>10</a:t>
            </a:fld>
            <a:endParaRPr lang="en-US"/>
          </a:p>
        </p:txBody>
      </p:sp>
    </p:spTree>
    <p:extLst>
      <p:ext uri="{BB962C8B-B14F-4D97-AF65-F5344CB8AC3E}">
        <p14:creationId xmlns:p14="http://schemas.microsoft.com/office/powerpoint/2010/main" val="392516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makes a response great:</a:t>
            </a:r>
          </a:p>
          <a:p>
            <a:pPr defTabSz="931774">
              <a:defRPr/>
            </a:pPr>
            <a:r>
              <a:rPr lang="en-US" dirty="0"/>
              <a:t>Clear and Concise – Avoid “fluff” - less</a:t>
            </a:r>
            <a:r>
              <a:rPr lang="en-US" baseline="0" dirty="0"/>
              <a:t> jargon and acronyms. Business side part of evaluation team</a:t>
            </a:r>
            <a:endParaRPr lang="en-US" dirty="0"/>
          </a:p>
          <a:p>
            <a:r>
              <a:rPr lang="en-US" dirty="0"/>
              <a:t>Demonstrate how you will solve the problem</a:t>
            </a:r>
          </a:p>
          <a:p>
            <a:pPr defTabSz="931774">
              <a:defRPr/>
            </a:pPr>
            <a:r>
              <a:rPr lang="en-US" dirty="0"/>
              <a:t>Project Portfolio</a:t>
            </a:r>
            <a:r>
              <a:rPr lang="en-US" baseline="0" dirty="0"/>
              <a:t>  - </a:t>
            </a:r>
            <a:r>
              <a:rPr lang="en-US" dirty="0"/>
              <a:t>Highlight experience that pertains to the project</a:t>
            </a:r>
          </a:p>
          <a:p>
            <a:r>
              <a:rPr lang="en-US" baseline="0" dirty="0"/>
              <a:t>Detailed Plan –  Includes important tasks – clear milestone delivery</a:t>
            </a:r>
          </a:p>
          <a:p>
            <a:r>
              <a:rPr lang="en-US" baseline="0" dirty="0"/>
              <a:t>State Resources – how will you use them?</a:t>
            </a:r>
          </a:p>
          <a:p>
            <a:r>
              <a:rPr lang="en-US" dirty="0"/>
              <a:t>Skilled Team </a:t>
            </a:r>
            <a:r>
              <a:rPr lang="en-US" baseline="0" dirty="0"/>
              <a:t>–  present resources that can do the job (Scrum experience in Agile)</a:t>
            </a:r>
            <a:endParaRPr lang="en-US" dirty="0"/>
          </a:p>
          <a:p>
            <a:r>
              <a:rPr lang="en-US" dirty="0"/>
              <a:t>Project</a:t>
            </a:r>
            <a:r>
              <a:rPr lang="en-US" baseline="0" dirty="0"/>
              <a:t> Roles –  identify what the teams roles and responsibilities are</a:t>
            </a:r>
          </a:p>
          <a:p>
            <a:r>
              <a:rPr lang="en-US" baseline="0" dirty="0"/>
              <a:t>Valid Schedule – is there enough time for testing? Is it realistic?</a:t>
            </a:r>
          </a:p>
          <a:p>
            <a:r>
              <a:rPr lang="en-US" baseline="0" dirty="0"/>
              <a:t>Current Resumes – is it clear that the resources have the experience?</a:t>
            </a:r>
          </a:p>
          <a:p>
            <a:r>
              <a:rPr lang="en-US" baseline="0" dirty="0"/>
              <a:t>Price – does the cost match the milestone?</a:t>
            </a:r>
            <a:endParaRPr lang="en-US" dirty="0"/>
          </a:p>
          <a:p>
            <a:r>
              <a:rPr lang="en-US" dirty="0"/>
              <a:t>Quality over Quantity – spelling mistakes, does the method and approach fit the project?</a:t>
            </a:r>
          </a:p>
          <a:p>
            <a:r>
              <a:rPr lang="en-US" dirty="0"/>
              <a:t>Why you – what</a:t>
            </a:r>
            <a:r>
              <a:rPr lang="en-US" baseline="0" dirty="0"/>
              <a:t> make your organization the best fit for this project?</a:t>
            </a:r>
            <a:endParaRPr lang="en-US" dirty="0"/>
          </a:p>
        </p:txBody>
      </p:sp>
      <p:sp>
        <p:nvSpPr>
          <p:cNvPr id="4" name="Slide Number Placeholder 3"/>
          <p:cNvSpPr>
            <a:spLocks noGrp="1"/>
          </p:cNvSpPr>
          <p:nvPr>
            <p:ph type="sldNum" sz="quarter" idx="10"/>
          </p:nvPr>
        </p:nvSpPr>
        <p:spPr/>
        <p:txBody>
          <a:bodyPr/>
          <a:lstStyle/>
          <a:p>
            <a:fld id="{09D00B82-3F50-45ED-8416-4E8E5FCB5DB1}" type="slidenum">
              <a:rPr lang="en-US" smtClean="0"/>
              <a:t>11</a:t>
            </a:fld>
            <a:endParaRPr lang="en-US"/>
          </a:p>
        </p:txBody>
      </p:sp>
    </p:spTree>
    <p:extLst>
      <p:ext uri="{BB962C8B-B14F-4D97-AF65-F5344CB8AC3E}">
        <p14:creationId xmlns:p14="http://schemas.microsoft.com/office/powerpoint/2010/main" val="32988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D00B82-3F50-45ED-8416-4E8E5FCB5DB1}" type="slidenum">
              <a:rPr lang="en-US" smtClean="0"/>
              <a:t>17</a:t>
            </a:fld>
            <a:endParaRPr lang="en-US"/>
          </a:p>
        </p:txBody>
      </p:sp>
    </p:spTree>
    <p:extLst>
      <p:ext uri="{BB962C8B-B14F-4D97-AF65-F5344CB8AC3E}">
        <p14:creationId xmlns:p14="http://schemas.microsoft.com/office/powerpoint/2010/main" val="4164266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36.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621" y="1216"/>
          <a:ext cx="1619" cy="1214"/>
        </p:xfrm>
        <a:graphic>
          <a:graphicData uri="http://schemas.openxmlformats.org/presentationml/2006/ole">
            <mc:AlternateContent xmlns:mc="http://schemas.openxmlformats.org/markup-compatibility/2006">
              <mc:Choice xmlns:v="urn:schemas-microsoft-com:vml" Requires="v">
                <p:oleObj name="think-cell Slide" r:id="rId3" imgW="393" imgH="394" progId="TCLayout.ActiveDocument.1">
                  <p:embed/>
                </p:oleObj>
              </mc:Choice>
              <mc:Fallback>
                <p:oleObj name="think-cell Slide" r:id="rId3" imgW="393" imgH="394" progId="TCLayout.ActiveDocument.1">
                  <p:embed/>
                  <p:pic>
                    <p:nvPicPr>
                      <p:cNvPr id="3" name="Object 2" hidden="1"/>
                      <p:cNvPicPr/>
                      <p:nvPr/>
                    </p:nvPicPr>
                    <p:blipFill>
                      <a:blip r:embed="rId4"/>
                      <a:stretch>
                        <a:fillRect/>
                      </a:stretch>
                    </p:blipFill>
                    <p:spPr>
                      <a:xfrm>
                        <a:off x="1621" y="1216"/>
                        <a:ext cx="1619" cy="1214"/>
                      </a:xfrm>
                      <a:prstGeom prst="rect">
                        <a:avLst/>
                      </a:prstGeom>
                    </p:spPr>
                  </p:pic>
                </p:oleObj>
              </mc:Fallback>
            </mc:AlternateContent>
          </a:graphicData>
        </a:graphic>
      </p:graphicFrame>
      <p:sp>
        <p:nvSpPr>
          <p:cNvPr id="2" name="2. Slide Title"/>
          <p:cNvSpPr>
            <a:spLocks noGrp="1"/>
          </p:cNvSpPr>
          <p:nvPr>
            <p:ph type="title"/>
          </p:nvPr>
        </p:nvSpPr>
        <p:spPr/>
        <p:txBody>
          <a:bodyPr/>
          <a:lstStyle/>
          <a:p>
            <a:r>
              <a:rPr lang="en-US" dirty="0"/>
              <a:t>Click to edit Master title style</a:t>
            </a:r>
          </a:p>
        </p:txBody>
      </p:sp>
      <p:sp>
        <p:nvSpPr>
          <p:cNvPr id="8" name="Slide Number"/>
          <p:cNvSpPr txBox="1">
            <a:spLocks/>
          </p:cNvSpPr>
          <p:nvPr userDrawn="1"/>
        </p:nvSpPr>
        <p:spPr>
          <a:xfrm>
            <a:off x="8739040" y="4980359"/>
            <a:ext cx="94578" cy="94193"/>
          </a:xfrm>
          <a:prstGeom prst="rect">
            <a:avLst/>
          </a:prstGeom>
        </p:spPr>
        <p:txBody>
          <a:bodyPr vert="horz" wrap="none" lIns="0" tIns="0" rIns="0" bIns="0" rtlCol="0" anchor="ctr">
            <a:spAutoFit/>
          </a:bodyPr>
          <a:lstStyle>
            <a:defPPr>
              <a:defRPr lang="en-US"/>
            </a:defPPr>
            <a:lvl1pPr>
              <a:defRPr sz="1000" baseline="0">
                <a:latin typeface="+mn-lt"/>
              </a:defRPr>
            </a:lvl1pPr>
          </a:lstStyle>
          <a:p>
            <a:fld id="{42C328C1-A84F-4A39-A664-DBA00541A8C6}" type="slidenum">
              <a:rPr lang="en-US" sz="612" baseline="0" smtClean="0">
                <a:solidFill>
                  <a:srgbClr val="808080"/>
                </a:solidFill>
                <a:latin typeface="+mn-lt"/>
              </a:rPr>
              <a:pPr/>
              <a:t>‹#›</a:t>
            </a:fld>
            <a:endParaRPr lang="en-US" sz="612" baseline="0" dirty="0">
              <a:solidFill>
                <a:srgbClr val="808080"/>
              </a:solidFill>
              <a:latin typeface="+mn-lt"/>
            </a:endParaRPr>
          </a:p>
        </p:txBody>
      </p:sp>
      <p:sp>
        <p:nvSpPr>
          <p:cNvPr id="5" name="doc id" hidden="1"/>
          <p:cNvSpPr>
            <a:spLocks noChangeArrowheads="1"/>
          </p:cNvSpPr>
          <p:nvPr userDrawn="1"/>
        </p:nvSpPr>
        <p:spPr bwMode="auto">
          <a:xfrm>
            <a:off x="7955293" y="38875"/>
            <a:ext cx="961930"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685122"/>
            <a:endParaRPr lang="en-US" sz="459" baseline="0" dirty="0">
              <a:solidFill>
                <a:srgbClr val="C5C5C5"/>
              </a:solidFill>
              <a:latin typeface="+mn-lt"/>
              <a:ea typeface="+mn-ea"/>
            </a:endParaRPr>
          </a:p>
        </p:txBody>
      </p:sp>
      <p:pic>
        <p:nvPicPr>
          <p:cNvPr id="10" name="Picture 9"/>
          <p:cNvPicPr>
            <a:picLocks noChangeAspect="1"/>
          </p:cNvPicPr>
          <p:nvPr userDrawn="1"/>
        </p:nvPicPr>
        <p:blipFill>
          <a:blip r:embed="rId5"/>
          <a:stretch>
            <a:fillRect/>
          </a:stretch>
        </p:blipFill>
        <p:spPr>
          <a:xfrm>
            <a:off x="8077856" y="4631545"/>
            <a:ext cx="590720" cy="443014"/>
          </a:xfrm>
          <a:prstGeom prst="rect">
            <a:avLst/>
          </a:prstGeom>
        </p:spPr>
      </p:pic>
    </p:spTree>
    <p:extLst>
      <p:ext uri="{BB962C8B-B14F-4D97-AF65-F5344CB8AC3E}">
        <p14:creationId xmlns:p14="http://schemas.microsoft.com/office/powerpoint/2010/main" val="3814695057"/>
      </p:ext>
    </p:extLst>
  </p:cSld>
  <p:clrMapOvr>
    <a:masterClrMapping/>
  </p:clrMapOvr>
  <p:extLst>
    <p:ext uri="{DCECCB84-F9BA-43D5-87BE-67443E8EF086}">
      <p15:sldGuideLst xmlns:p15="http://schemas.microsoft.com/office/powerpoint/2012/main">
        <p15:guide id="1" pos="5505">
          <p15:clr>
            <a:srgbClr val="F26B43"/>
          </p15:clr>
        </p15:guide>
        <p15:guide id="2" pos="74">
          <p15:clr>
            <a:srgbClr val="F26B43"/>
          </p15:clr>
        </p15:guide>
        <p15:guide id="3" orient="horz" pos="571">
          <p15:clr>
            <a:srgbClr val="F26B43"/>
          </p15:clr>
        </p15:guide>
        <p15:guide id="4" orient="horz" pos="391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99D48A-DCD5-4371-95E4-13BBE79DE057}" type="datetimeFigureOut">
              <a:rPr lang="en-US" smtClean="0"/>
              <a:t>11/21/2023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47F5F-1908-4FBE-810B-C03FC56D50DB}" type="slidenum">
              <a:rPr lang="en-US" smtClean="0"/>
              <a:t>‹#›</a:t>
            </a:fld>
            <a:endParaRPr lang="en-US"/>
          </a:p>
        </p:txBody>
      </p:sp>
    </p:spTree>
    <p:extLst>
      <p:ext uri="{BB962C8B-B14F-4D97-AF65-F5344CB8AC3E}">
        <p14:creationId xmlns:p14="http://schemas.microsoft.com/office/powerpoint/2010/main" val="89134417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99D48A-DCD5-4371-95E4-13BBE79DE057}" type="datetimeFigureOut">
              <a:rPr lang="en-US" smtClean="0"/>
              <a:t>11/21/2023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47F5F-1908-4FBE-810B-C03FC56D50DB}" type="slidenum">
              <a:rPr lang="en-US" smtClean="0"/>
              <a:t>‹#›</a:t>
            </a:fld>
            <a:endParaRPr lang="en-US"/>
          </a:p>
        </p:txBody>
      </p:sp>
      <p:graphicFrame>
        <p:nvGraphicFramePr>
          <p:cNvPr id="6" name="Object 5" hidden="1">
            <a:extLst>
              <a:ext uri="{FF2B5EF4-FFF2-40B4-BE49-F238E27FC236}">
                <a16:creationId xmlns:a16="http://schemas.microsoft.com/office/drawing/2014/main" id="{CD70AA09-AA4D-1CFE-9061-BAC0E4734867}"/>
              </a:ext>
            </a:extLst>
          </p:cNvPr>
          <p:cNvGraphicFramePr>
            <a:graphicFrameLocks noChangeAspect="1"/>
          </p:cNvGraphicFramePr>
          <p:nvPr userDrawn="1">
            <p:custDataLst>
              <p:tags r:id="rId1"/>
            </p:custDataLst>
          </p:nvPr>
        </p:nvGraphicFramePr>
        <p:xfrm>
          <a:off x="1621" y="1216"/>
          <a:ext cx="1619" cy="1214"/>
        </p:xfrm>
        <a:graphic>
          <a:graphicData uri="http://schemas.openxmlformats.org/presentationml/2006/ole">
            <mc:AlternateContent xmlns:mc="http://schemas.openxmlformats.org/markup-compatibility/2006">
              <mc:Choice xmlns:v="urn:schemas-microsoft-com:vml" Requires="v">
                <p:oleObj name="think-cell Slide" r:id="rId3" imgW="393" imgH="394" progId="TCLayout.ActiveDocument.1">
                  <p:embed/>
                </p:oleObj>
              </mc:Choice>
              <mc:Fallback>
                <p:oleObj name="think-cell Slide" r:id="rId3" imgW="393" imgH="394" progId="TCLayout.ActiveDocument.1">
                  <p:embed/>
                  <p:pic>
                    <p:nvPicPr>
                      <p:cNvPr id="6" name="Object 5" hidden="1">
                        <a:extLst>
                          <a:ext uri="{FF2B5EF4-FFF2-40B4-BE49-F238E27FC236}">
                            <a16:creationId xmlns:a16="http://schemas.microsoft.com/office/drawing/2014/main" id="{F98F11CC-A89E-F4E9-1627-D6EBD8873CE2}"/>
                          </a:ext>
                        </a:extLst>
                      </p:cNvPr>
                      <p:cNvPicPr/>
                      <p:nvPr/>
                    </p:nvPicPr>
                    <p:blipFill>
                      <a:blip r:embed="rId4"/>
                      <a:stretch>
                        <a:fillRect/>
                      </a:stretch>
                    </p:blipFill>
                    <p:spPr>
                      <a:xfrm>
                        <a:off x="1621" y="1216"/>
                        <a:ext cx="1619" cy="1214"/>
                      </a:xfrm>
                      <a:prstGeom prst="rect">
                        <a:avLst/>
                      </a:prstGeom>
                    </p:spPr>
                  </p:pic>
                </p:oleObj>
              </mc:Fallback>
            </mc:AlternateContent>
          </a:graphicData>
        </a:graphic>
      </p:graphicFrame>
      <p:sp>
        <p:nvSpPr>
          <p:cNvPr id="7" name="Slide Number">
            <a:extLst>
              <a:ext uri="{FF2B5EF4-FFF2-40B4-BE49-F238E27FC236}">
                <a16:creationId xmlns:a16="http://schemas.microsoft.com/office/drawing/2014/main" id="{2C970101-A50A-6B87-2826-CBAA447BE174}"/>
              </a:ext>
            </a:extLst>
          </p:cNvPr>
          <p:cNvSpPr txBox="1">
            <a:spLocks/>
          </p:cNvSpPr>
          <p:nvPr userDrawn="1"/>
        </p:nvSpPr>
        <p:spPr>
          <a:xfrm>
            <a:off x="8739040" y="4980359"/>
            <a:ext cx="94578" cy="94193"/>
          </a:xfrm>
          <a:prstGeom prst="rect">
            <a:avLst/>
          </a:prstGeom>
        </p:spPr>
        <p:txBody>
          <a:bodyPr vert="horz" wrap="none" lIns="0" tIns="0" rIns="0" bIns="0" rtlCol="0" anchor="ctr">
            <a:spAutoFit/>
          </a:bodyPr>
          <a:lstStyle>
            <a:defPPr>
              <a:defRPr lang="en-US"/>
            </a:defPPr>
            <a:lvl1pPr>
              <a:defRPr sz="1000" baseline="0">
                <a:latin typeface="+mn-lt"/>
              </a:defRPr>
            </a:lvl1pPr>
          </a:lstStyle>
          <a:p>
            <a:fld id="{42C328C1-A84F-4A39-A664-DBA00541A8C6}" type="slidenum">
              <a:rPr lang="en-US" sz="612" baseline="0" smtClean="0">
                <a:solidFill>
                  <a:srgbClr val="808080"/>
                </a:solidFill>
                <a:latin typeface="+mn-lt"/>
              </a:rPr>
              <a:pPr/>
              <a:t>‹#›</a:t>
            </a:fld>
            <a:endParaRPr lang="en-US" sz="612" baseline="0" dirty="0">
              <a:solidFill>
                <a:srgbClr val="808080"/>
              </a:solidFill>
              <a:latin typeface="+mn-lt"/>
            </a:endParaRPr>
          </a:p>
        </p:txBody>
      </p:sp>
      <p:sp>
        <p:nvSpPr>
          <p:cNvPr id="8" name="doc id" hidden="1">
            <a:extLst>
              <a:ext uri="{FF2B5EF4-FFF2-40B4-BE49-F238E27FC236}">
                <a16:creationId xmlns:a16="http://schemas.microsoft.com/office/drawing/2014/main" id="{DC0A86B8-B8F3-71EA-5A8F-EC67C11E428B}"/>
              </a:ext>
            </a:extLst>
          </p:cNvPr>
          <p:cNvSpPr>
            <a:spLocks noChangeArrowheads="1"/>
          </p:cNvSpPr>
          <p:nvPr userDrawn="1"/>
        </p:nvSpPr>
        <p:spPr bwMode="auto">
          <a:xfrm>
            <a:off x="7955293" y="38875"/>
            <a:ext cx="961930"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685122"/>
            <a:endParaRPr lang="en-US" sz="459" baseline="0" dirty="0">
              <a:solidFill>
                <a:srgbClr val="C5C5C5"/>
              </a:solidFill>
              <a:latin typeface="+mn-lt"/>
              <a:ea typeface="+mn-ea"/>
            </a:endParaRPr>
          </a:p>
        </p:txBody>
      </p:sp>
      <p:pic>
        <p:nvPicPr>
          <p:cNvPr id="9" name="Picture 8">
            <a:extLst>
              <a:ext uri="{FF2B5EF4-FFF2-40B4-BE49-F238E27FC236}">
                <a16:creationId xmlns:a16="http://schemas.microsoft.com/office/drawing/2014/main" id="{12AEA795-3D6F-42D7-BC0D-C7C84420FCC6}"/>
              </a:ext>
            </a:extLst>
          </p:cNvPr>
          <p:cNvPicPr>
            <a:picLocks noChangeAspect="1"/>
          </p:cNvPicPr>
          <p:nvPr userDrawn="1"/>
        </p:nvPicPr>
        <p:blipFill>
          <a:blip r:embed="rId5"/>
          <a:stretch>
            <a:fillRect/>
          </a:stretch>
        </p:blipFill>
        <p:spPr>
          <a:xfrm>
            <a:off x="8077856" y="4631545"/>
            <a:ext cx="590720" cy="443014"/>
          </a:xfrm>
          <a:prstGeom prst="rect">
            <a:avLst/>
          </a:prstGeom>
        </p:spPr>
      </p:pic>
    </p:spTree>
    <p:extLst>
      <p:ext uri="{BB962C8B-B14F-4D97-AF65-F5344CB8AC3E}">
        <p14:creationId xmlns:p14="http://schemas.microsoft.com/office/powerpoint/2010/main" val="228031950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BFB1D-E72F-48ED-B5F1-669867E1ED7D}" type="datetime1">
              <a:rPr lang="en-US" smtClean="0"/>
              <a:t>11/21/2023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B1134-045D-4EF1-A302-40BD4895FC64}" type="slidenum">
              <a:rPr lang="en-US" smtClean="0"/>
              <a:t>‹#›</a:t>
            </a:fld>
            <a:endParaRPr lang="en-US"/>
          </a:p>
        </p:txBody>
      </p:sp>
    </p:spTree>
    <p:extLst>
      <p:ext uri="{BB962C8B-B14F-4D97-AF65-F5344CB8AC3E}">
        <p14:creationId xmlns:p14="http://schemas.microsoft.com/office/powerpoint/2010/main" val="1650713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99D48A-DCD5-4371-95E4-13BBE79DE057}" type="datetimeFigureOut">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47F5F-1908-4FBE-810B-C03FC56D50DB}" type="slidenum">
              <a:rPr lang="en-US" smtClean="0"/>
              <a:t>‹#›</a:t>
            </a:fld>
            <a:endParaRPr lang="en-US"/>
          </a:p>
        </p:txBody>
      </p:sp>
    </p:spTree>
    <p:extLst>
      <p:ext uri="{BB962C8B-B14F-4D97-AF65-F5344CB8AC3E}">
        <p14:creationId xmlns:p14="http://schemas.microsoft.com/office/powerpoint/2010/main" val="387685723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99D48A-DCD5-4371-95E4-13BBE79DE057}" type="datetimeFigureOut">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47F5F-1908-4FBE-810B-C03FC56D50DB}" type="slidenum">
              <a:rPr lang="en-US" smtClean="0"/>
              <a:t>‹#›</a:t>
            </a:fld>
            <a:endParaRPr lang="en-US"/>
          </a:p>
        </p:txBody>
      </p:sp>
    </p:spTree>
    <p:extLst>
      <p:ext uri="{BB962C8B-B14F-4D97-AF65-F5344CB8AC3E}">
        <p14:creationId xmlns:p14="http://schemas.microsoft.com/office/powerpoint/2010/main" val="271284506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99D48A-DCD5-4371-95E4-13BBE79DE057}"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47F5F-1908-4FBE-810B-C03FC56D50DB}" type="slidenum">
              <a:rPr lang="en-US" smtClean="0"/>
              <a:t>‹#›</a:t>
            </a:fld>
            <a:endParaRPr lang="en-US"/>
          </a:p>
        </p:txBody>
      </p:sp>
    </p:spTree>
    <p:extLst>
      <p:ext uri="{BB962C8B-B14F-4D97-AF65-F5344CB8AC3E}">
        <p14:creationId xmlns:p14="http://schemas.microsoft.com/office/powerpoint/2010/main" val="362758541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99D48A-DCD5-4371-95E4-13BBE79DE057}"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47F5F-1908-4FBE-810B-C03FC56D50DB}" type="slidenum">
              <a:rPr lang="en-US" smtClean="0"/>
              <a:t>‹#›</a:t>
            </a:fld>
            <a:endParaRPr lang="en-US"/>
          </a:p>
        </p:txBody>
      </p:sp>
    </p:spTree>
    <p:extLst>
      <p:ext uri="{BB962C8B-B14F-4D97-AF65-F5344CB8AC3E}">
        <p14:creationId xmlns:p14="http://schemas.microsoft.com/office/powerpoint/2010/main" val="101111436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15" name="Slide Number"/>
          <p:cNvSpPr txBox="1">
            <a:spLocks/>
          </p:cNvSpPr>
          <p:nvPr userDrawn="1"/>
        </p:nvSpPr>
        <p:spPr>
          <a:xfrm>
            <a:off x="8739040" y="4980359"/>
            <a:ext cx="94578" cy="94193"/>
          </a:xfrm>
          <a:prstGeom prst="rect">
            <a:avLst/>
          </a:prstGeom>
        </p:spPr>
        <p:txBody>
          <a:bodyPr vert="horz" wrap="none" lIns="0" tIns="0" rIns="0" bIns="0" rtlCol="0" anchor="ctr">
            <a:spAutoFit/>
          </a:bodyPr>
          <a:lstStyle>
            <a:defPPr>
              <a:defRPr lang="en-US"/>
            </a:defPPr>
            <a:lvl1pPr>
              <a:defRPr sz="1000" baseline="0">
                <a:latin typeface="+mn-lt"/>
              </a:defRPr>
            </a:lvl1pPr>
          </a:lstStyle>
          <a:p>
            <a:fld id="{42C328C1-A84F-4A39-A664-DBA00541A8C6}" type="slidenum">
              <a:rPr lang="en-US" sz="612" baseline="0" smtClean="0">
                <a:solidFill>
                  <a:srgbClr val="808080"/>
                </a:solidFill>
                <a:latin typeface="+mn-lt"/>
              </a:rPr>
              <a:pPr/>
              <a:t>‹#›</a:t>
            </a:fld>
            <a:endParaRPr lang="en-US" sz="612" baseline="0" dirty="0">
              <a:solidFill>
                <a:srgbClr val="808080"/>
              </a:solidFill>
              <a:latin typeface="+mn-lt"/>
            </a:endParaRPr>
          </a:p>
        </p:txBody>
      </p:sp>
      <p:sp>
        <p:nvSpPr>
          <p:cNvPr id="5" name="doc id" hidden="1"/>
          <p:cNvSpPr>
            <a:spLocks noChangeArrowheads="1"/>
          </p:cNvSpPr>
          <p:nvPr userDrawn="1"/>
        </p:nvSpPr>
        <p:spPr bwMode="auto">
          <a:xfrm>
            <a:off x="7955293" y="38875"/>
            <a:ext cx="961930"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685122"/>
            <a:endParaRPr lang="en-US" sz="459" baseline="0" dirty="0">
              <a:solidFill>
                <a:srgbClr val="C5C5C5"/>
              </a:solidFill>
              <a:latin typeface="+mn-lt"/>
              <a:ea typeface="+mn-ea"/>
            </a:endParaRPr>
          </a:p>
        </p:txBody>
      </p:sp>
      <p:pic>
        <p:nvPicPr>
          <p:cNvPr id="7" name="Picture 6"/>
          <p:cNvPicPr>
            <a:picLocks noChangeAspect="1"/>
          </p:cNvPicPr>
          <p:nvPr userDrawn="1"/>
        </p:nvPicPr>
        <p:blipFill>
          <a:blip r:embed="rId2"/>
          <a:stretch>
            <a:fillRect/>
          </a:stretch>
        </p:blipFill>
        <p:spPr>
          <a:xfrm>
            <a:off x="8077856" y="4631545"/>
            <a:ext cx="590720" cy="443014"/>
          </a:xfrm>
          <a:prstGeom prst="rect">
            <a:avLst/>
          </a:prstGeom>
        </p:spPr>
      </p:pic>
    </p:spTree>
    <p:extLst>
      <p:ext uri="{BB962C8B-B14F-4D97-AF65-F5344CB8AC3E}">
        <p14:creationId xmlns:p14="http://schemas.microsoft.com/office/powerpoint/2010/main" val="2778293892"/>
      </p:ext>
    </p:extLst>
  </p:cSld>
  <p:clrMapOvr>
    <a:masterClrMapping/>
  </p:clrMapOvr>
  <p:extLst>
    <p:ext uri="{DCECCB84-F9BA-43D5-87BE-67443E8EF086}">
      <p15:sldGuideLst xmlns:p15="http://schemas.microsoft.com/office/powerpoint/2012/main">
        <p15:guide id="1" pos="3978">
          <p15:clr>
            <a:srgbClr val="000000"/>
          </p15:clr>
        </p15:guide>
        <p15:guide id="2" orient="horz" pos="570">
          <p15:clr>
            <a:srgbClr val="000000"/>
          </p15:clr>
        </p15:guide>
        <p15:guide id="3" orient="horz" pos="3912">
          <p15:clr>
            <a:srgbClr val="000000"/>
          </p15:clr>
        </p15:guide>
        <p15:guide id="4" pos="72">
          <p15:clr>
            <a:srgbClr val="00000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3"/>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A76945-8E04-4885-9813-2F76147204CA}" type="datetime1">
              <a:rPr lang="en-US" smtClean="0"/>
              <a:t>11/21/2023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9B1134-045D-4EF1-A302-40BD4895FC64}" type="slidenum">
              <a:rPr lang="en-US" smtClean="0"/>
              <a:t>‹#›</a:t>
            </a:fld>
            <a:endParaRPr lang="en-US" dirty="0"/>
          </a:p>
        </p:txBody>
      </p:sp>
    </p:spTree>
    <p:extLst>
      <p:ext uri="{BB962C8B-B14F-4D97-AF65-F5344CB8AC3E}">
        <p14:creationId xmlns:p14="http://schemas.microsoft.com/office/powerpoint/2010/main" val="164714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41A1AE-2AD9-41FE-96D2-3AE85124900B}" type="datetime1">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B1134-045D-4EF1-A302-40BD4895FC64}" type="slidenum">
              <a:rPr lang="en-US" smtClean="0"/>
              <a:t>‹#›</a:t>
            </a:fld>
            <a:endParaRPr lang="en-US"/>
          </a:p>
        </p:txBody>
      </p:sp>
    </p:spTree>
    <p:extLst>
      <p:ext uri="{BB962C8B-B14F-4D97-AF65-F5344CB8AC3E}">
        <p14:creationId xmlns:p14="http://schemas.microsoft.com/office/powerpoint/2010/main" val="144918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BFB1D-E72F-48ED-B5F1-669867E1ED7D}" type="datetime1">
              <a:rPr lang="en-US" smtClean="0"/>
              <a:t>11/21/2023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B1134-045D-4EF1-A302-40BD4895FC64}" type="slidenum">
              <a:rPr lang="en-US" smtClean="0"/>
              <a:t>‹#›</a:t>
            </a:fld>
            <a:endParaRPr lang="en-US"/>
          </a:p>
        </p:txBody>
      </p:sp>
    </p:spTree>
    <p:extLst>
      <p:ext uri="{BB962C8B-B14F-4D97-AF65-F5344CB8AC3E}">
        <p14:creationId xmlns:p14="http://schemas.microsoft.com/office/powerpoint/2010/main" val="245510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A76945-8E04-4885-9813-2F76147204CA}" type="datetime1">
              <a:rPr lang="en-US" smtClean="0"/>
              <a:t>11/21/2023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9B1134-045D-4EF1-A302-40BD4895FC64}" type="slidenum">
              <a:rPr lang="en-US" smtClean="0"/>
              <a:t>‹#›</a:t>
            </a:fld>
            <a:endParaRPr lang="en-US" dirty="0"/>
          </a:p>
        </p:txBody>
      </p:sp>
    </p:spTree>
    <p:extLst>
      <p:ext uri="{BB962C8B-B14F-4D97-AF65-F5344CB8AC3E}">
        <p14:creationId xmlns:p14="http://schemas.microsoft.com/office/powerpoint/2010/main" val="808503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1A1AE-2AD9-41FE-96D2-3AE85124900B}" type="datetime1">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B1134-045D-4EF1-A302-40BD4895FC64}" type="slidenum">
              <a:rPr lang="en-US" smtClean="0"/>
              <a:t>‹#›</a:t>
            </a:fld>
            <a:endParaRPr lang="en-US"/>
          </a:p>
        </p:txBody>
      </p:sp>
    </p:spTree>
    <p:extLst>
      <p:ext uri="{BB962C8B-B14F-4D97-AF65-F5344CB8AC3E}">
        <p14:creationId xmlns:p14="http://schemas.microsoft.com/office/powerpoint/2010/main" val="178943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99D48A-DCD5-4371-95E4-13BBE79DE057}"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47F5F-1908-4FBE-810B-C03FC56D50DB}" type="slidenum">
              <a:rPr lang="en-US" smtClean="0"/>
              <a:t>‹#›</a:t>
            </a:fld>
            <a:endParaRPr lang="en-US"/>
          </a:p>
        </p:txBody>
      </p:sp>
    </p:spTree>
    <p:extLst>
      <p:ext uri="{BB962C8B-B14F-4D97-AF65-F5344CB8AC3E}">
        <p14:creationId xmlns:p14="http://schemas.microsoft.com/office/powerpoint/2010/main" val="342258132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99D48A-DCD5-4371-95E4-13BBE79DE057}" type="datetimeFigureOut">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47F5F-1908-4FBE-810B-C03FC56D50DB}" type="slidenum">
              <a:rPr lang="en-US" smtClean="0"/>
              <a:t>‹#›</a:t>
            </a:fld>
            <a:endParaRPr lang="en-US"/>
          </a:p>
        </p:txBody>
      </p:sp>
    </p:spTree>
    <p:extLst>
      <p:ext uri="{BB962C8B-B14F-4D97-AF65-F5344CB8AC3E}">
        <p14:creationId xmlns:p14="http://schemas.microsoft.com/office/powerpoint/2010/main" val="67317794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3" Type="http://schemas.openxmlformats.org/officeDocument/2006/relationships/slideLayout" Target="../slideLayouts/slideLayout3.xml"/><Relationship Id="rId21" Type="http://schemas.openxmlformats.org/officeDocument/2006/relationships/tags" Target="../tags/tag15.xml"/><Relationship Id="rId7" Type="http://schemas.openxmlformats.org/officeDocument/2006/relationships/tags" Target="../tags/tag1.xml"/><Relationship Id="rId12" Type="http://schemas.openxmlformats.org/officeDocument/2006/relationships/tags" Target="../tags/tag6.xml"/><Relationship Id="rId17" Type="http://schemas.openxmlformats.org/officeDocument/2006/relationships/tags" Target="../tags/tag11.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tags" Target="../tags/tag9.xml"/><Relationship Id="rId23" Type="http://schemas.openxmlformats.org/officeDocument/2006/relationships/tags" Target="../tags/tag17.xml"/><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ags" Target="../tags/tag19.xml"/><Relationship Id="rId18" Type="http://schemas.openxmlformats.org/officeDocument/2006/relationships/tags" Target="../tags/tag24.xml"/><Relationship Id="rId26" Type="http://schemas.openxmlformats.org/officeDocument/2006/relationships/tags" Target="../tags/tag32.xml"/><Relationship Id="rId3" Type="http://schemas.openxmlformats.org/officeDocument/2006/relationships/slideLayout" Target="../slideLayouts/slideLayout8.xml"/><Relationship Id="rId21" Type="http://schemas.openxmlformats.org/officeDocument/2006/relationships/tags" Target="../tags/tag27.xml"/><Relationship Id="rId7" Type="http://schemas.openxmlformats.org/officeDocument/2006/relationships/slideLayout" Target="../slideLayouts/slideLayout12.xml"/><Relationship Id="rId12" Type="http://schemas.openxmlformats.org/officeDocument/2006/relationships/theme" Target="../theme/theme2.xml"/><Relationship Id="rId17" Type="http://schemas.openxmlformats.org/officeDocument/2006/relationships/tags" Target="../tags/tag23.xml"/><Relationship Id="rId25" Type="http://schemas.openxmlformats.org/officeDocument/2006/relationships/tags" Target="../tags/tag31.xml"/><Relationship Id="rId2" Type="http://schemas.openxmlformats.org/officeDocument/2006/relationships/slideLayout" Target="../slideLayouts/slideLayout7.xml"/><Relationship Id="rId16" Type="http://schemas.openxmlformats.org/officeDocument/2006/relationships/tags" Target="../tags/tag22.xml"/><Relationship Id="rId20" Type="http://schemas.openxmlformats.org/officeDocument/2006/relationships/tags" Target="../tags/tag26.xml"/><Relationship Id="rId29" Type="http://schemas.openxmlformats.org/officeDocument/2006/relationships/tags" Target="../tags/tag35.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24" Type="http://schemas.openxmlformats.org/officeDocument/2006/relationships/tags" Target="../tags/tag30.xml"/><Relationship Id="rId5" Type="http://schemas.openxmlformats.org/officeDocument/2006/relationships/slideLayout" Target="../slideLayouts/slideLayout10.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tags" Target="../tags/tag34.xml"/><Relationship Id="rId10" Type="http://schemas.openxmlformats.org/officeDocument/2006/relationships/slideLayout" Target="../slideLayouts/slideLayout15.xml"/><Relationship Id="rId19" Type="http://schemas.openxmlformats.org/officeDocument/2006/relationships/tags" Target="../tags/tag25.xml"/><Relationship Id="rId31" Type="http://schemas.openxmlformats.org/officeDocument/2006/relationships/image" Target="../media/image1.emf"/><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
            </p:custData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24" imgW="270" imgH="270" progId="TCLayout.ActiveDocument.1">
                  <p:embed/>
                </p:oleObj>
              </mc:Choice>
              <mc:Fallback>
                <p:oleObj name="think-cell Slide" r:id="rId24" imgW="270" imgH="270" progId="TCLayout.ActiveDocument.1">
                  <p:embed/>
                  <p:pic>
                    <p:nvPicPr>
                      <p:cNvPr id="2" name="Object 1" hidden="1"/>
                      <p:cNvPicPr/>
                      <p:nvPr/>
                    </p:nvPicPr>
                    <p:blipFill>
                      <a:blip r:embed="rId25"/>
                      <a:stretch>
                        <a:fillRect/>
                      </a:stretch>
                    </p:blipFill>
                    <p:spPr>
                      <a:xfrm>
                        <a:off x="0" y="0"/>
                        <a:ext cx="161984" cy="121481"/>
                      </a:xfrm>
                      <a:prstGeom prst="rect">
                        <a:avLst/>
                      </a:prstGeom>
                    </p:spPr>
                  </p:pic>
                </p:oleObj>
              </mc:Fallback>
            </mc:AlternateContent>
          </a:graphicData>
        </a:graphic>
      </p:graphicFrame>
      <p:sp>
        <p:nvSpPr>
          <p:cNvPr id="6" name="Rectangle 5" hidden="1"/>
          <p:cNvSpPr/>
          <p:nvPr userDrawn="1">
            <p:custDataLst>
              <p:tags r:id="rId8"/>
            </p:custDataLst>
          </p:nvPr>
        </p:nvSpPr>
        <p:spPr bwMode="auto">
          <a:xfrm>
            <a:off x="0" y="0"/>
            <a:ext cx="161984" cy="121481"/>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x-none" sz="1377" dirty="0">
              <a:solidFill>
                <a:srgbClr val="000000"/>
              </a:solidFill>
              <a:sym typeface="Arial" panose="020B0604020202020204" pitchFamily="34" charset="0"/>
            </a:endParaRPr>
          </a:p>
        </p:txBody>
      </p:sp>
      <p:sp>
        <p:nvSpPr>
          <p:cNvPr id="19" name="Title Placeholder 2"/>
          <p:cNvSpPr>
            <a:spLocks noGrp="1" noChangeArrowheads="1"/>
          </p:cNvSpPr>
          <p:nvPr>
            <p:ph type="title"/>
          </p:nvPr>
        </p:nvSpPr>
        <p:spPr bwMode="auto">
          <a:xfrm>
            <a:off x="121489" y="176148"/>
            <a:ext cx="8794113" cy="235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x-none"/>
              <a:t>Click to edit Master title style</a:t>
            </a:r>
            <a:endParaRPr lang="x-none" noProof="0" dirty="0"/>
          </a:p>
        </p:txBody>
      </p:sp>
      <p:sp>
        <p:nvSpPr>
          <p:cNvPr id="3" name="Text Placeholder 2"/>
          <p:cNvSpPr>
            <a:spLocks noGrp="1"/>
          </p:cNvSpPr>
          <p:nvPr>
            <p:ph type="body" idx="1"/>
          </p:nvPr>
        </p:nvSpPr>
        <p:spPr>
          <a:xfrm>
            <a:off x="1482156" y="1493262"/>
            <a:ext cx="4389768" cy="942084"/>
          </a:xfrm>
          <a:prstGeom prst="rect">
            <a:avLst/>
          </a:prstGeom>
        </p:spPr>
        <p:txBody>
          <a:bodyPr vert="horz" lIns="0" tIns="0" rIns="0" bIns="0" rtlCol="0">
            <a:spAutoFit/>
          </a:bodyPr>
          <a:lstStyle/>
          <a:p>
            <a:pPr lvl="0" latinLnBrk="0"/>
            <a:r>
              <a:rPr lang="x-none" dirty="0"/>
              <a:t>Click to edit Master text styles</a:t>
            </a:r>
          </a:p>
          <a:p>
            <a:pPr lvl="1" latinLnBrk="0"/>
            <a:r>
              <a:rPr lang="x-none" dirty="0"/>
              <a:t>Second level</a:t>
            </a:r>
          </a:p>
          <a:p>
            <a:pPr lvl="2" latinLnBrk="0"/>
            <a:r>
              <a:rPr lang="x-none" dirty="0"/>
              <a:t>Third level</a:t>
            </a:r>
          </a:p>
          <a:p>
            <a:pPr lvl="3" latinLnBrk="0"/>
            <a:r>
              <a:rPr lang="x-none" dirty="0"/>
              <a:t>Fourth level</a:t>
            </a:r>
          </a:p>
          <a:p>
            <a:pPr lvl="4" latinLnBrk="0"/>
            <a:r>
              <a:rPr lang="x-none" dirty="0"/>
              <a:t>Fifth level</a:t>
            </a:r>
          </a:p>
        </p:txBody>
      </p:sp>
      <p:sp>
        <p:nvSpPr>
          <p:cNvPr id="24" name="Working Draft" hidden="1"/>
          <p:cNvSpPr txBox="1">
            <a:spLocks noChangeArrowheads="1"/>
          </p:cNvSpPr>
          <p:nvPr userDrawn="1"/>
        </p:nvSpPr>
        <p:spPr bwMode="auto">
          <a:xfrm rot="5400000">
            <a:off x="8342561" y="1485003"/>
            <a:ext cx="1460336"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459" baseline="0">
                <a:solidFill>
                  <a:srgbClr val="808080"/>
                </a:solidFill>
                <a:latin typeface="+mn-lt"/>
                <a:ea typeface="+mn-ea"/>
              </a:rPr>
              <a:t>Last Modified 4/6/2017 12:21 AM Eastern Standard Time</a:t>
            </a:r>
            <a:endParaRPr lang="x-none" sz="1224" baseline="0" dirty="0">
              <a:solidFill>
                <a:srgbClr val="808080"/>
              </a:solidFill>
              <a:latin typeface="+mn-lt"/>
              <a:ea typeface="+mn-ea"/>
            </a:endParaRPr>
          </a:p>
        </p:txBody>
      </p:sp>
      <p:sp>
        <p:nvSpPr>
          <p:cNvPr id="25" name="Printed" hidden="1"/>
          <p:cNvSpPr txBox="1">
            <a:spLocks noChangeArrowheads="1"/>
          </p:cNvSpPr>
          <p:nvPr userDrawn="1"/>
        </p:nvSpPr>
        <p:spPr bwMode="auto">
          <a:xfrm rot="5400000">
            <a:off x="8981356" y="3148488"/>
            <a:ext cx="182742"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x-none" sz="459" baseline="0" dirty="0">
                <a:solidFill>
                  <a:srgbClr val="808080"/>
                </a:solidFill>
                <a:latin typeface="+mn-lt"/>
                <a:ea typeface="+mn-ea"/>
              </a:rPr>
              <a:t>Printed</a:t>
            </a:r>
            <a:endParaRPr lang="x-none" sz="1224" baseline="0" dirty="0">
              <a:solidFill>
                <a:srgbClr val="808080"/>
              </a:solidFill>
              <a:latin typeface="+mn-lt"/>
              <a:ea typeface="+mn-ea"/>
            </a:endParaRPr>
          </a:p>
        </p:txBody>
      </p:sp>
      <p:sp>
        <p:nvSpPr>
          <p:cNvPr id="26" name="1. On-page tracker" hidden="1"/>
          <p:cNvSpPr>
            <a:spLocks noChangeArrowheads="1"/>
          </p:cNvSpPr>
          <p:nvPr userDrawn="1"/>
        </p:nvSpPr>
        <p:spPr bwMode="auto">
          <a:xfrm>
            <a:off x="121489" y="57977"/>
            <a:ext cx="375103" cy="94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x-none" sz="612" cap="all" baseline="0" dirty="0">
                <a:solidFill>
                  <a:schemeClr val="accent6"/>
                </a:solidFill>
                <a:latin typeface="+mn-lt"/>
                <a:ea typeface="+mn-ea"/>
              </a:rPr>
              <a:t>TRACKER</a:t>
            </a:r>
          </a:p>
        </p:txBody>
      </p:sp>
      <p:sp>
        <p:nvSpPr>
          <p:cNvPr id="27" name="3. Unit of measure" hidden="1"/>
          <p:cNvSpPr txBox="1">
            <a:spLocks noChangeArrowheads="1"/>
          </p:cNvSpPr>
          <p:nvPr userDrawn="1"/>
        </p:nvSpPr>
        <p:spPr bwMode="auto">
          <a:xfrm>
            <a:off x="121488" y="424602"/>
            <a:ext cx="8794113"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lang="x-none" sz="2400">
                <a:solidFill>
                  <a:schemeClr val="tx1"/>
                </a:solidFill>
                <a:latin typeface="Arial" charset="0"/>
              </a:defRPr>
            </a:lvl1pPr>
            <a:lvl2pPr marL="447675" defTabSz="895350">
              <a:defRPr lang="x-none" sz="2400">
                <a:solidFill>
                  <a:schemeClr val="tx1"/>
                </a:solidFill>
                <a:latin typeface="Arial" charset="0"/>
              </a:defRPr>
            </a:lvl2pPr>
            <a:lvl3pPr marL="895350" defTabSz="895350">
              <a:defRPr lang="x-none" sz="2400">
                <a:solidFill>
                  <a:schemeClr val="tx1"/>
                </a:solidFill>
                <a:latin typeface="Arial" charset="0"/>
              </a:defRPr>
            </a:lvl3pPr>
            <a:lvl4pPr marL="1344613"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a:defRPr lang="x-none"/>
            </a:pPr>
            <a:r>
              <a:rPr lang="x-none" sz="1224" baseline="0" dirty="0">
                <a:solidFill>
                  <a:schemeClr val="accent6"/>
                </a:solidFill>
                <a:latin typeface="+mn-lt"/>
                <a:ea typeface="+mn-ea"/>
              </a:rPr>
              <a:t>Unit of measure</a:t>
            </a:r>
          </a:p>
        </p:txBody>
      </p:sp>
      <p:grpSp>
        <p:nvGrpSpPr>
          <p:cNvPr id="28" name="Slide Elements" hidden="1"/>
          <p:cNvGrpSpPr>
            <a:grpSpLocks/>
          </p:cNvGrpSpPr>
          <p:nvPr userDrawn="1"/>
        </p:nvGrpSpPr>
        <p:grpSpPr bwMode="auto">
          <a:xfrm>
            <a:off x="121489" y="4825509"/>
            <a:ext cx="8722840" cy="249035"/>
            <a:chOff x="75" y="3936"/>
            <a:chExt cx="5385" cy="205"/>
          </a:xfrm>
        </p:grpSpPr>
        <p:sp>
          <p:nvSpPr>
            <p:cNvPr id="29" name="4. Footnote"/>
            <p:cNvSpPr txBox="1">
              <a:spLocks noChangeArrowheads="1"/>
            </p:cNvSpPr>
            <p:nvPr/>
          </p:nvSpPr>
          <p:spPr bwMode="auto">
            <a:xfrm>
              <a:off x="75" y="3936"/>
              <a:ext cx="5385" cy="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lang="x-none" sz="2400">
                  <a:solidFill>
                    <a:schemeClr val="tx1"/>
                  </a:solidFill>
                  <a:latin typeface="Arial" charset="0"/>
                </a:defRPr>
              </a:lvl1pPr>
              <a:lvl2pPr marL="1031875" defTabSz="895350">
                <a:defRPr lang="x-none" sz="2400">
                  <a:solidFill>
                    <a:schemeClr val="tx1"/>
                  </a:solidFill>
                  <a:latin typeface="Arial" charset="0"/>
                </a:defRPr>
              </a:lvl2pPr>
              <a:lvl3pPr marL="1217613" defTabSz="895350">
                <a:defRPr lang="x-none" sz="2400">
                  <a:solidFill>
                    <a:schemeClr val="tx1"/>
                  </a:solidFill>
                  <a:latin typeface="Arial" charset="0"/>
                </a:defRPr>
              </a:lvl3pPr>
              <a:lvl4pPr marL="1404938"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a:defRPr lang="x-none"/>
              </a:pPr>
              <a:r>
                <a:rPr lang="x-none" sz="612" baseline="0" dirty="0">
                  <a:solidFill>
                    <a:srgbClr val="808080"/>
                  </a:solidFill>
                  <a:latin typeface="+mn-lt"/>
                  <a:ea typeface="+mn-ea"/>
                </a:rPr>
                <a:t>1 Footnote</a:t>
              </a:r>
            </a:p>
          </p:txBody>
        </p:sp>
        <p:sp>
          <p:nvSpPr>
            <p:cNvPr id="30" name="5. Source"/>
            <p:cNvSpPr>
              <a:spLocks noChangeArrowheads="1"/>
            </p:cNvSpPr>
            <p:nvPr/>
          </p:nvSpPr>
          <p:spPr bwMode="auto">
            <a:xfrm>
              <a:off x="75" y="4063"/>
              <a:ext cx="4323" cy="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466466" indent="-466466" defTabSz="685122">
                <a:tabLst>
                  <a:tab pos="468895" algn="l"/>
                </a:tabLst>
              </a:pPr>
              <a:r>
                <a:rPr lang="x-none" sz="612" baseline="0" dirty="0">
                  <a:solidFill>
                    <a:srgbClr val="808080"/>
                  </a:solidFill>
                  <a:latin typeface="+mn-lt"/>
                  <a:ea typeface="+mn-ea"/>
                </a:rPr>
                <a:t>SOURCE : Source</a:t>
              </a:r>
            </a:p>
          </p:txBody>
        </p:sp>
      </p:grpSp>
      <p:grpSp>
        <p:nvGrpSpPr>
          <p:cNvPr id="31" name="ACET" hidden="1"/>
          <p:cNvGrpSpPr>
            <a:grpSpLocks/>
          </p:cNvGrpSpPr>
          <p:nvPr userDrawn="1"/>
        </p:nvGrpSpPr>
        <p:grpSpPr bwMode="auto">
          <a:xfrm>
            <a:off x="1482155" y="909026"/>
            <a:ext cx="4350892" cy="442191"/>
            <a:chOff x="915" y="666"/>
            <a:chExt cx="2686" cy="364"/>
          </a:xfrm>
        </p:grpSpPr>
        <p:cxnSp>
          <p:nvCxnSpPr>
            <p:cNvPr id="32" name="AutoShape 249"/>
            <p:cNvCxnSpPr>
              <a:cxnSpLocks noChangeShapeType="1"/>
              <a:stCxn id="33" idx="4"/>
              <a:endCxn id="33" idx="6"/>
            </p:cNvCxnSpPr>
            <p:nvPr/>
          </p:nvCxnSpPr>
          <p:spPr bwMode="auto">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AutoShape 250"/>
            <p:cNvSpPr>
              <a:spLocks noChangeArrowheads="1"/>
            </p:cNvSpPr>
            <p:nvPr/>
          </p:nvSpPr>
          <p:spPr bwMode="auto">
            <a:xfrm>
              <a:off x="915" y="666"/>
              <a:ext cx="2686" cy="36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x-none" sz="1377" b="1" baseline="0" dirty="0">
                  <a:solidFill>
                    <a:srgbClr val="000000"/>
                  </a:solidFill>
                  <a:latin typeface="+mn-lt"/>
                  <a:ea typeface="+mn-ea"/>
                </a:rPr>
                <a:t>Title</a:t>
              </a:r>
            </a:p>
            <a:p>
              <a:r>
                <a:rPr lang="x-none" sz="1377" baseline="0" dirty="0">
                  <a:solidFill>
                    <a:srgbClr val="808080"/>
                  </a:solidFill>
                  <a:latin typeface="+mn-lt"/>
                  <a:ea typeface="+mn-ea"/>
                </a:rPr>
                <a:t>Unit of measure</a:t>
              </a:r>
            </a:p>
          </p:txBody>
        </p:sp>
      </p:grpSp>
      <p:grpSp>
        <p:nvGrpSpPr>
          <p:cNvPr id="34" name="McKSticker" hidden="1"/>
          <p:cNvGrpSpPr/>
          <p:nvPr userDrawn="1"/>
        </p:nvGrpSpPr>
        <p:grpSpPr>
          <a:xfrm>
            <a:off x="8432625" y="218666"/>
            <a:ext cx="482978" cy="121893"/>
            <a:chOff x="8267440" y="285750"/>
            <a:chExt cx="473335" cy="159288"/>
          </a:xfrm>
        </p:grpSpPr>
        <p:sp>
          <p:nvSpPr>
            <p:cNvPr id="35" name="StickerRectangle"/>
            <p:cNvSpPr>
              <a:spLocks noChangeArrowheads="1"/>
            </p:cNvSpPr>
            <p:nvPr/>
          </p:nvSpPr>
          <p:spPr bwMode="auto">
            <a:xfrm>
              <a:off x="8379005" y="285750"/>
              <a:ext cx="361770" cy="15928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22">
                <a:buClr>
                  <a:srgbClr val="002960"/>
                </a:buClr>
              </a:pPr>
              <a:r>
                <a:rPr lang="x-none" sz="612" baseline="0" dirty="0">
                  <a:solidFill>
                    <a:schemeClr val="accent6"/>
                  </a:solidFill>
                  <a:latin typeface="+mn-lt"/>
                  <a:ea typeface="+mn-ea"/>
                </a:rPr>
                <a:t>STICKER</a:t>
              </a:r>
            </a:p>
          </p:txBody>
        </p:sp>
        <p:cxnSp>
          <p:nvCxnSpPr>
            <p:cNvPr id="36" name="AutoShape 31"/>
            <p:cNvCxnSpPr>
              <a:cxnSpLocks noChangeShapeType="1"/>
              <a:stCxn id="35" idx="2"/>
              <a:endCxn id="35" idx="4"/>
            </p:cNvCxnSpPr>
            <p:nvPr/>
          </p:nvCxnSpPr>
          <p:spPr bwMode="auto">
            <a:xfrm>
              <a:off x="8267440" y="28575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37" name="AutoShape 32"/>
            <p:cNvCxnSpPr>
              <a:cxnSpLocks noChangeShapeType="1"/>
              <a:stCxn id="35" idx="4"/>
              <a:endCxn id="35" idx="6"/>
            </p:cNvCxnSpPr>
            <p:nvPr/>
          </p:nvCxnSpPr>
          <p:spPr bwMode="auto">
            <a:xfrm>
              <a:off x="8267440" y="436561"/>
              <a:ext cx="473335"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21" name="SlideBottomBar" hidden="1"/>
          <p:cNvSpPr/>
          <p:nvPr userDrawn="1"/>
        </p:nvSpPr>
        <p:spPr>
          <a:xfrm>
            <a:off x="8978970" y="4842897"/>
            <a:ext cx="46650" cy="9475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sz="1377" baseline="0" dirty="0">
              <a:solidFill>
                <a:srgbClr val="000000"/>
              </a:solidFill>
              <a:latin typeface="+mn-lt"/>
              <a:ea typeface="+mn-ea"/>
            </a:endParaRPr>
          </a:p>
        </p:txBody>
      </p:sp>
      <p:sp>
        <p:nvSpPr>
          <p:cNvPr id="22" name="doc id" hidden="1"/>
          <p:cNvSpPr>
            <a:spLocks noChangeArrowheads="1"/>
          </p:cNvSpPr>
          <p:nvPr userDrawn="1"/>
        </p:nvSpPr>
        <p:spPr bwMode="auto">
          <a:xfrm>
            <a:off x="7955293" y="38875"/>
            <a:ext cx="961930"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685122"/>
            <a:endParaRPr lang="x-none" sz="459" baseline="0" dirty="0">
              <a:solidFill>
                <a:srgbClr val="C5C5C5"/>
              </a:solidFill>
              <a:latin typeface="+mn-lt"/>
              <a:ea typeface="+mn-ea"/>
            </a:endParaRPr>
          </a:p>
        </p:txBody>
      </p:sp>
      <p:grpSp>
        <p:nvGrpSpPr>
          <p:cNvPr id="38" name="LegendBoxes" hidden="1"/>
          <p:cNvGrpSpPr/>
          <p:nvPr userDrawn="1"/>
        </p:nvGrpSpPr>
        <p:grpSpPr bwMode="gray">
          <a:xfrm>
            <a:off x="8078424" y="213807"/>
            <a:ext cx="653514" cy="763239"/>
            <a:chOff x="7835905" y="279400"/>
            <a:chExt cx="640466" cy="997394"/>
          </a:xfrm>
        </p:grpSpPr>
        <p:sp>
          <p:nvSpPr>
            <p:cNvPr id="39" name="RectangleLegend1"/>
            <p:cNvSpPr>
              <a:spLocks noChangeArrowheads="1"/>
            </p:cNvSpPr>
            <p:nvPr/>
          </p:nvSpPr>
          <p:spPr bwMode="gray">
            <a:xfrm>
              <a:off x="7835905" y="290513"/>
              <a:ext cx="165100" cy="16033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40" name="RectangleLegend2"/>
            <p:cNvSpPr>
              <a:spLocks noChangeArrowheads="1"/>
            </p:cNvSpPr>
            <p:nvPr/>
          </p:nvSpPr>
          <p:spPr bwMode="gray">
            <a:xfrm>
              <a:off x="7835905" y="560388"/>
              <a:ext cx="165100" cy="160338"/>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41" name="RectangleLegend3"/>
            <p:cNvSpPr>
              <a:spLocks noChangeArrowheads="1"/>
            </p:cNvSpPr>
            <p:nvPr/>
          </p:nvSpPr>
          <p:spPr bwMode="gray">
            <a:xfrm>
              <a:off x="7835905" y="831851"/>
              <a:ext cx="165100" cy="160338"/>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42" name="RectangleLegend4"/>
            <p:cNvSpPr>
              <a:spLocks noChangeArrowheads="1"/>
            </p:cNvSpPr>
            <p:nvPr/>
          </p:nvSpPr>
          <p:spPr bwMode="gray">
            <a:xfrm>
              <a:off x="7835905" y="1103313"/>
              <a:ext cx="165100" cy="160338"/>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43" name="Legend1"/>
            <p:cNvSpPr>
              <a:spLocks noChangeArrowheads="1"/>
            </p:cNvSpPr>
            <p:nvPr/>
          </p:nvSpPr>
          <p:spPr bwMode="gray">
            <a:xfrm>
              <a:off x="8089905" y="279400"/>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44" name="Legend2"/>
            <p:cNvSpPr>
              <a:spLocks noChangeArrowheads="1"/>
            </p:cNvSpPr>
            <p:nvPr/>
          </p:nvSpPr>
          <p:spPr bwMode="gray">
            <a:xfrm>
              <a:off x="8089905" y="549274"/>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45" name="Legend3"/>
            <p:cNvSpPr>
              <a:spLocks noChangeArrowheads="1"/>
            </p:cNvSpPr>
            <p:nvPr/>
          </p:nvSpPr>
          <p:spPr bwMode="gray">
            <a:xfrm>
              <a:off x="8089905" y="820738"/>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46" name="Legend4"/>
            <p:cNvSpPr>
              <a:spLocks noChangeArrowheads="1"/>
            </p:cNvSpPr>
            <p:nvPr/>
          </p:nvSpPr>
          <p:spPr bwMode="gray">
            <a:xfrm>
              <a:off x="8089905" y="1092201"/>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grpSp>
      <p:grpSp>
        <p:nvGrpSpPr>
          <p:cNvPr id="47" name="LegendLines" hidden="1"/>
          <p:cNvGrpSpPr/>
          <p:nvPr userDrawn="1"/>
        </p:nvGrpSpPr>
        <p:grpSpPr bwMode="gray">
          <a:xfrm>
            <a:off x="7764343" y="213806"/>
            <a:ext cx="967763" cy="559152"/>
            <a:chOff x="7540629" y="279400"/>
            <a:chExt cx="948441" cy="730694"/>
          </a:xfrm>
        </p:grpSpPr>
        <p:sp>
          <p:nvSpPr>
            <p:cNvPr id="48" name="LineLegend1"/>
            <p:cNvSpPr>
              <a:spLocks noChangeShapeType="1"/>
            </p:cNvSpPr>
            <p:nvPr/>
          </p:nvSpPr>
          <p:spPr bwMode="gray">
            <a:xfrm>
              <a:off x="7540629" y="369888"/>
              <a:ext cx="457200"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1377" baseline="0" dirty="0">
                <a:solidFill>
                  <a:srgbClr val="000000"/>
                </a:solidFill>
                <a:latin typeface="+mn-lt"/>
                <a:ea typeface="+mn-ea"/>
              </a:endParaRPr>
            </a:p>
          </p:txBody>
        </p:sp>
        <p:sp>
          <p:nvSpPr>
            <p:cNvPr id="49" name="LineLegend2"/>
            <p:cNvSpPr>
              <a:spLocks noChangeShapeType="1"/>
            </p:cNvSpPr>
            <p:nvPr/>
          </p:nvSpPr>
          <p:spPr bwMode="gray">
            <a:xfrm>
              <a:off x="7540629" y="638175"/>
              <a:ext cx="457200"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1377" baseline="0" dirty="0">
                <a:solidFill>
                  <a:srgbClr val="000000"/>
                </a:solidFill>
                <a:latin typeface="+mn-lt"/>
                <a:ea typeface="+mn-ea"/>
              </a:endParaRPr>
            </a:p>
          </p:txBody>
        </p:sp>
        <p:sp>
          <p:nvSpPr>
            <p:cNvPr id="50" name="LineLegend3"/>
            <p:cNvSpPr>
              <a:spLocks noChangeShapeType="1"/>
            </p:cNvSpPr>
            <p:nvPr/>
          </p:nvSpPr>
          <p:spPr bwMode="gray">
            <a:xfrm>
              <a:off x="7540629" y="915988"/>
              <a:ext cx="457200"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1377" baseline="0" dirty="0">
                <a:solidFill>
                  <a:srgbClr val="000000"/>
                </a:solidFill>
                <a:latin typeface="+mn-lt"/>
                <a:ea typeface="+mn-ea"/>
              </a:endParaRPr>
            </a:p>
          </p:txBody>
        </p:sp>
        <p:sp>
          <p:nvSpPr>
            <p:cNvPr id="51" name="Legend1"/>
            <p:cNvSpPr>
              <a:spLocks noChangeArrowheads="1"/>
            </p:cNvSpPr>
            <p:nvPr/>
          </p:nvSpPr>
          <p:spPr bwMode="gray">
            <a:xfrm>
              <a:off x="8102604" y="279400"/>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52" name="Legend2"/>
            <p:cNvSpPr>
              <a:spLocks noChangeArrowheads="1"/>
            </p:cNvSpPr>
            <p:nvPr/>
          </p:nvSpPr>
          <p:spPr bwMode="gray">
            <a:xfrm>
              <a:off x="8102604" y="546100"/>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53" name="Legend3"/>
            <p:cNvSpPr>
              <a:spLocks noChangeArrowheads="1"/>
            </p:cNvSpPr>
            <p:nvPr/>
          </p:nvSpPr>
          <p:spPr bwMode="gray">
            <a:xfrm>
              <a:off x="8102604" y="825501"/>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grpSp>
      <p:grpSp>
        <p:nvGrpSpPr>
          <p:cNvPr id="54" name="LegendMoons" hidden="1"/>
          <p:cNvGrpSpPr/>
          <p:nvPr userDrawn="1"/>
        </p:nvGrpSpPr>
        <p:grpSpPr bwMode="gray">
          <a:xfrm>
            <a:off x="8010389" y="191940"/>
            <a:ext cx="721547" cy="999790"/>
            <a:chOff x="7769225" y="250825"/>
            <a:chExt cx="707141" cy="1306516"/>
          </a:xfrm>
        </p:grpSpPr>
        <p:grpSp>
          <p:nvGrpSpPr>
            <p:cNvPr id="55" name="MoonLegend1"/>
            <p:cNvGrpSpPr>
              <a:grpSpLocks noChangeAspect="1"/>
            </p:cNvGrpSpPr>
            <p:nvPr>
              <p:custDataLst>
                <p:tags r:id="rId9"/>
              </p:custDataLst>
            </p:nvPr>
          </p:nvGrpSpPr>
          <p:grpSpPr bwMode="gray">
            <a:xfrm>
              <a:off x="7769225" y="250825"/>
              <a:ext cx="209550" cy="209551"/>
              <a:chOff x="4533" y="183"/>
              <a:chExt cx="144" cy="144"/>
            </a:xfrm>
          </p:grpSpPr>
          <p:sp>
            <p:nvSpPr>
              <p:cNvPr id="73" name="Oval 38"/>
              <p:cNvSpPr>
                <a:spLocks noChangeAspect="1" noChangeArrowheads="1"/>
              </p:cNvSpPr>
              <p:nvPr>
                <p:custDataLst>
                  <p:tags r:id="rId22"/>
                </p:custDataLst>
              </p:nvPr>
            </p:nvSpPr>
            <p:spPr bwMode="gray">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74" name="Arc 39"/>
              <p:cNvSpPr>
                <a:spLocks noChangeAspect="1"/>
              </p:cNvSpPr>
              <p:nvPr>
                <p:custDataLst>
                  <p:tags r:id="rId23"/>
                </p:custDataLst>
              </p:nvPr>
            </p:nvSpPr>
            <p:spPr bwMode="gray">
              <a:xfrm>
                <a:off x="4533" y="183"/>
                <a:ext cx="144" cy="144"/>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grpSp>
          <p:nvGrpSpPr>
            <p:cNvPr id="56" name="MoonLegend2"/>
            <p:cNvGrpSpPr>
              <a:grpSpLocks noChangeAspect="1"/>
            </p:cNvGrpSpPr>
            <p:nvPr>
              <p:custDataLst>
                <p:tags r:id="rId10"/>
              </p:custDataLst>
            </p:nvPr>
          </p:nvGrpSpPr>
          <p:grpSpPr bwMode="gray">
            <a:xfrm>
              <a:off x="7769225" y="525066"/>
              <a:ext cx="209550" cy="209551"/>
              <a:chOff x="1694" y="2044"/>
              <a:chExt cx="160" cy="160"/>
            </a:xfrm>
          </p:grpSpPr>
          <p:sp>
            <p:nvSpPr>
              <p:cNvPr id="71" name="Oval 41"/>
              <p:cNvSpPr>
                <a:spLocks noChangeAspect="1" noChangeArrowheads="1"/>
              </p:cNvSpPr>
              <p:nvPr>
                <p:custDataLst>
                  <p:tags r:id="rId20"/>
                </p:custDataLst>
              </p:nvPr>
            </p:nvSpPr>
            <p:spPr bwMode="gray">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72" name="Arc 42"/>
              <p:cNvSpPr>
                <a:spLocks noChangeAspect="1"/>
              </p:cNvSpPr>
              <p:nvPr>
                <p:custDataLst>
                  <p:tags r:id="rId21"/>
                </p:custDataLst>
              </p:nvPr>
            </p:nvSpPr>
            <p:spPr bwMode="gray">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grpSp>
          <p:nvGrpSpPr>
            <p:cNvPr id="57" name="MoonLegend4"/>
            <p:cNvGrpSpPr>
              <a:grpSpLocks noChangeAspect="1"/>
            </p:cNvGrpSpPr>
            <p:nvPr>
              <p:custDataLst>
                <p:tags r:id="rId11"/>
              </p:custDataLst>
            </p:nvPr>
          </p:nvGrpSpPr>
          <p:grpSpPr bwMode="gray">
            <a:xfrm>
              <a:off x="7769225" y="1073548"/>
              <a:ext cx="209550" cy="209551"/>
              <a:chOff x="4495" y="1198"/>
              <a:chExt cx="160" cy="160"/>
            </a:xfrm>
          </p:grpSpPr>
          <p:sp>
            <p:nvSpPr>
              <p:cNvPr id="69" name="Oval 47"/>
              <p:cNvSpPr>
                <a:spLocks noChangeAspect="1" noChangeArrowheads="1"/>
              </p:cNvSpPr>
              <p:nvPr>
                <p:custDataLst>
                  <p:tags r:id="rId18"/>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70" name="Arc 48"/>
              <p:cNvSpPr>
                <a:spLocks noChangeAspect="1"/>
              </p:cNvSpPr>
              <p:nvPr>
                <p:custDataLst>
                  <p:tags r:id="rId19"/>
                </p:custDataLst>
              </p:nvPr>
            </p:nvSpPr>
            <p:spPr bwMode="gray">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grpSp>
          <p:nvGrpSpPr>
            <p:cNvPr id="58" name="MoonLegend5"/>
            <p:cNvGrpSpPr>
              <a:grpSpLocks noChangeAspect="1"/>
            </p:cNvGrpSpPr>
            <p:nvPr>
              <p:custDataLst>
                <p:tags r:id="rId12"/>
              </p:custDataLst>
            </p:nvPr>
          </p:nvGrpSpPr>
          <p:grpSpPr bwMode="gray">
            <a:xfrm>
              <a:off x="7769225" y="1347790"/>
              <a:ext cx="209550" cy="209551"/>
              <a:chOff x="4495" y="1440"/>
              <a:chExt cx="160" cy="160"/>
            </a:xfrm>
          </p:grpSpPr>
          <p:sp>
            <p:nvSpPr>
              <p:cNvPr id="67" name="Oval 50"/>
              <p:cNvSpPr>
                <a:spLocks noChangeAspect="1" noChangeArrowheads="1"/>
              </p:cNvSpPr>
              <p:nvPr>
                <p:custDataLst>
                  <p:tags r:id="rId16"/>
                </p:custDataLst>
              </p:nvPr>
            </p:nvSpPr>
            <p:spPr bwMode="gray">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68" name="Oval 51"/>
              <p:cNvSpPr>
                <a:spLocks noChangeAspect="1" noChangeArrowheads="1"/>
              </p:cNvSpPr>
              <p:nvPr>
                <p:custDataLst>
                  <p:tags r:id="rId17"/>
                </p:custDataLst>
              </p:nvPr>
            </p:nvSpPr>
            <p:spPr bwMode="gray">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grpSp>
          <p:nvGrpSpPr>
            <p:cNvPr id="59" name="MoonLegend3"/>
            <p:cNvGrpSpPr>
              <a:grpSpLocks noChangeAspect="1"/>
            </p:cNvGrpSpPr>
            <p:nvPr>
              <p:custDataLst>
                <p:tags r:id="rId13"/>
              </p:custDataLst>
            </p:nvPr>
          </p:nvGrpSpPr>
          <p:grpSpPr bwMode="gray">
            <a:xfrm>
              <a:off x="7769225" y="799307"/>
              <a:ext cx="209550" cy="209551"/>
              <a:chOff x="4495" y="1198"/>
              <a:chExt cx="160" cy="160"/>
            </a:xfrm>
          </p:grpSpPr>
          <p:sp>
            <p:nvSpPr>
              <p:cNvPr id="65" name="Oval 47"/>
              <p:cNvSpPr>
                <a:spLocks noChangeAspect="1" noChangeArrowheads="1"/>
              </p:cNvSpPr>
              <p:nvPr>
                <p:custDataLst>
                  <p:tags r:id="rId14"/>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66" name="Arc 48"/>
              <p:cNvSpPr>
                <a:spLocks noChangeAspect="1"/>
              </p:cNvSpPr>
              <p:nvPr>
                <p:custDataLst>
                  <p:tags r:id="rId15"/>
                </p:custDataLst>
              </p:nvPr>
            </p:nvSpPr>
            <p:spPr bwMode="gray">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sp>
          <p:nvSpPr>
            <p:cNvPr id="60" name="Legend1"/>
            <p:cNvSpPr>
              <a:spLocks noChangeArrowheads="1"/>
            </p:cNvSpPr>
            <p:nvPr/>
          </p:nvSpPr>
          <p:spPr bwMode="gray">
            <a:xfrm>
              <a:off x="8089900" y="263524"/>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61" name="Legend2"/>
            <p:cNvSpPr>
              <a:spLocks noChangeArrowheads="1"/>
            </p:cNvSpPr>
            <p:nvPr/>
          </p:nvSpPr>
          <p:spPr bwMode="gray">
            <a:xfrm>
              <a:off x="8089900" y="538163"/>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62" name="Legend3"/>
            <p:cNvSpPr>
              <a:spLocks noChangeArrowheads="1"/>
            </p:cNvSpPr>
            <p:nvPr/>
          </p:nvSpPr>
          <p:spPr bwMode="gray">
            <a:xfrm>
              <a:off x="8089900" y="812802"/>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63" name="Legend4"/>
            <p:cNvSpPr>
              <a:spLocks noChangeArrowheads="1"/>
            </p:cNvSpPr>
            <p:nvPr/>
          </p:nvSpPr>
          <p:spPr bwMode="gray">
            <a:xfrm>
              <a:off x="8089900" y="1084265"/>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64" name="Legend5"/>
            <p:cNvSpPr>
              <a:spLocks noChangeArrowheads="1"/>
            </p:cNvSpPr>
            <p:nvPr/>
          </p:nvSpPr>
          <p:spPr bwMode="gray">
            <a:xfrm>
              <a:off x="8089900" y="1360490"/>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grpSp>
    </p:spTree>
    <p:extLst>
      <p:ext uri="{BB962C8B-B14F-4D97-AF65-F5344CB8AC3E}">
        <p14:creationId xmlns:p14="http://schemas.microsoft.com/office/powerpoint/2010/main" val="19393407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ftr="0" dt="0"/>
  <p:txStyles>
    <p:titleStyle>
      <a:lvl1pPr algn="l" defTabSz="685122" rtl="0" eaLnBrk="1" fontAlgn="base" hangingPunct="1">
        <a:spcBef>
          <a:spcPct val="0"/>
        </a:spcBef>
        <a:spcAft>
          <a:spcPct val="0"/>
        </a:spcAft>
        <a:tabLst>
          <a:tab pos="206508" algn="l"/>
        </a:tabLst>
        <a:defRPr lang="x-none" sz="1530" b="1" baseline="0">
          <a:solidFill>
            <a:schemeClr val="tx2"/>
          </a:solidFill>
          <a:latin typeface="Calibri" panose="020F0502020204030204" pitchFamily="34" charset="0"/>
          <a:ea typeface="+mj-ea"/>
          <a:cs typeface="+mj-cs"/>
        </a:defRPr>
      </a:lvl1pPr>
      <a:lvl2pPr algn="l" defTabSz="685122" rtl="0" eaLnBrk="1" fontAlgn="base" hangingPunct="1">
        <a:spcBef>
          <a:spcPct val="0"/>
        </a:spcBef>
        <a:spcAft>
          <a:spcPct val="0"/>
        </a:spcAft>
        <a:defRPr lang="x-none" sz="1454" b="1">
          <a:solidFill>
            <a:schemeClr val="tx2"/>
          </a:solidFill>
          <a:latin typeface="Arial" charset="0"/>
        </a:defRPr>
      </a:lvl2pPr>
      <a:lvl3pPr algn="l" defTabSz="685122" rtl="0" eaLnBrk="1" fontAlgn="base" hangingPunct="1">
        <a:spcBef>
          <a:spcPct val="0"/>
        </a:spcBef>
        <a:spcAft>
          <a:spcPct val="0"/>
        </a:spcAft>
        <a:defRPr lang="x-none" sz="1454" b="1">
          <a:solidFill>
            <a:schemeClr val="tx2"/>
          </a:solidFill>
          <a:latin typeface="Arial" charset="0"/>
        </a:defRPr>
      </a:lvl3pPr>
      <a:lvl4pPr algn="l" defTabSz="685122" rtl="0" eaLnBrk="1" fontAlgn="base" hangingPunct="1">
        <a:spcBef>
          <a:spcPct val="0"/>
        </a:spcBef>
        <a:spcAft>
          <a:spcPct val="0"/>
        </a:spcAft>
        <a:defRPr lang="x-none" sz="1454" b="1">
          <a:solidFill>
            <a:schemeClr val="tx2"/>
          </a:solidFill>
          <a:latin typeface="Arial" charset="0"/>
        </a:defRPr>
      </a:lvl4pPr>
      <a:lvl5pPr algn="l" defTabSz="685122" rtl="0" eaLnBrk="1" fontAlgn="base" hangingPunct="1">
        <a:spcBef>
          <a:spcPct val="0"/>
        </a:spcBef>
        <a:spcAft>
          <a:spcPct val="0"/>
        </a:spcAft>
        <a:defRPr lang="x-none" sz="1454" b="1">
          <a:solidFill>
            <a:schemeClr val="tx2"/>
          </a:solidFill>
          <a:latin typeface="Arial" charset="0"/>
        </a:defRPr>
      </a:lvl5pPr>
      <a:lvl6pPr marL="349849" algn="l" defTabSz="685122" rtl="0" eaLnBrk="1" fontAlgn="base" hangingPunct="1">
        <a:spcBef>
          <a:spcPct val="0"/>
        </a:spcBef>
        <a:spcAft>
          <a:spcPct val="0"/>
        </a:spcAft>
        <a:defRPr lang="x-none" sz="1454" b="1">
          <a:solidFill>
            <a:schemeClr val="tx2"/>
          </a:solidFill>
          <a:latin typeface="Arial" charset="0"/>
        </a:defRPr>
      </a:lvl6pPr>
      <a:lvl7pPr marL="699699" algn="l" defTabSz="685122" rtl="0" eaLnBrk="1" fontAlgn="base" hangingPunct="1">
        <a:spcBef>
          <a:spcPct val="0"/>
        </a:spcBef>
        <a:spcAft>
          <a:spcPct val="0"/>
        </a:spcAft>
        <a:defRPr lang="x-none" sz="1454" b="1">
          <a:solidFill>
            <a:schemeClr val="tx2"/>
          </a:solidFill>
          <a:latin typeface="Arial" charset="0"/>
        </a:defRPr>
      </a:lvl7pPr>
      <a:lvl8pPr marL="1049548" algn="l" defTabSz="685122" rtl="0" eaLnBrk="1" fontAlgn="base" hangingPunct="1">
        <a:spcBef>
          <a:spcPct val="0"/>
        </a:spcBef>
        <a:spcAft>
          <a:spcPct val="0"/>
        </a:spcAft>
        <a:defRPr lang="x-none" sz="1454" b="1">
          <a:solidFill>
            <a:schemeClr val="tx2"/>
          </a:solidFill>
          <a:latin typeface="Arial" charset="0"/>
        </a:defRPr>
      </a:lvl8pPr>
      <a:lvl9pPr marL="1399398" algn="l" defTabSz="685122" rtl="0" eaLnBrk="1" fontAlgn="base" hangingPunct="1">
        <a:spcBef>
          <a:spcPct val="0"/>
        </a:spcBef>
        <a:spcAft>
          <a:spcPct val="0"/>
        </a:spcAft>
        <a:defRPr lang="x-none" sz="1454" b="1">
          <a:solidFill>
            <a:schemeClr val="tx2"/>
          </a:solidFill>
          <a:latin typeface="Arial" charset="0"/>
        </a:defRPr>
      </a:lvl9pPr>
    </p:titleStyle>
    <p:bodyStyle>
      <a:lvl1pPr marL="0" indent="0" algn="l" defTabSz="685122" rtl="0" eaLnBrk="1" fontAlgn="base" hangingPunct="1">
        <a:spcBef>
          <a:spcPct val="0"/>
        </a:spcBef>
        <a:spcAft>
          <a:spcPct val="0"/>
        </a:spcAft>
        <a:buClr>
          <a:schemeClr val="tx2"/>
        </a:buClr>
        <a:buSzPct val="100000"/>
        <a:defRPr lang="x-none" sz="1224" baseline="0">
          <a:solidFill>
            <a:schemeClr val="tx1"/>
          </a:solidFill>
          <a:latin typeface="Calibri" panose="020F0502020204030204" pitchFamily="34" charset="0"/>
          <a:ea typeface="+mn-ea"/>
          <a:cs typeface="+mn-cs"/>
        </a:defRPr>
      </a:lvl1pPr>
      <a:lvl2pPr marL="148200" indent="-146986" algn="l" defTabSz="685122" rtl="0" eaLnBrk="1" fontAlgn="base" hangingPunct="1">
        <a:spcBef>
          <a:spcPct val="0"/>
        </a:spcBef>
        <a:spcAft>
          <a:spcPct val="0"/>
        </a:spcAft>
        <a:buClr>
          <a:schemeClr val="tx2"/>
        </a:buClr>
        <a:buSzPct val="125000"/>
        <a:buFont typeface="Arial" charset="0"/>
        <a:buChar char="▪"/>
        <a:defRPr lang="x-none" sz="1224" baseline="0">
          <a:solidFill>
            <a:schemeClr val="tx1"/>
          </a:solidFill>
          <a:latin typeface="Calibri" panose="020F0502020204030204" pitchFamily="34" charset="0"/>
        </a:defRPr>
      </a:lvl2pPr>
      <a:lvl3pPr marL="349849" indent="-200435" algn="l" defTabSz="685122" rtl="0" eaLnBrk="1" fontAlgn="base" hangingPunct="1">
        <a:spcBef>
          <a:spcPct val="0"/>
        </a:spcBef>
        <a:spcAft>
          <a:spcPct val="0"/>
        </a:spcAft>
        <a:buClr>
          <a:schemeClr val="tx2"/>
        </a:buClr>
        <a:buSzPct val="120000"/>
        <a:buFont typeface="Arial" charset="0"/>
        <a:buChar char="–"/>
        <a:defRPr lang="x-none" sz="1224" baseline="0">
          <a:solidFill>
            <a:schemeClr val="tx1"/>
          </a:solidFill>
          <a:latin typeface="+mn-lt"/>
        </a:defRPr>
      </a:lvl3pPr>
      <a:lvl4pPr marL="470111" indent="-119046" algn="l" defTabSz="685122" rtl="0" eaLnBrk="1" fontAlgn="base" hangingPunct="1">
        <a:spcBef>
          <a:spcPct val="0"/>
        </a:spcBef>
        <a:spcAft>
          <a:spcPct val="0"/>
        </a:spcAft>
        <a:buClr>
          <a:schemeClr val="tx2"/>
        </a:buClr>
        <a:buSzPct val="120000"/>
        <a:buFont typeface="Arial" charset="0"/>
        <a:buChar char="▫"/>
        <a:defRPr lang="x-none" sz="1224" baseline="0">
          <a:solidFill>
            <a:schemeClr val="tx1"/>
          </a:solidFill>
          <a:latin typeface="+mn-lt"/>
        </a:defRPr>
      </a:lvl4pPr>
      <a:lvl5pPr marL="573753" indent="-99610" algn="l" defTabSz="685122"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5pPr>
      <a:lvl6pPr marL="573753" indent="-99610" algn="l" defTabSz="685122"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6pPr>
      <a:lvl7pPr marL="573753" indent="-99610" algn="l" defTabSz="685122"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7pPr>
      <a:lvl8pPr marL="573753" indent="-99610" algn="l" defTabSz="685122"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8pPr>
      <a:lvl9pPr marL="573753" indent="-99610" algn="l" defTabSz="685122"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9pPr>
    </p:bodyStyle>
    <p:otherStyle>
      <a:defPPr>
        <a:defRPr lang="x-none"/>
      </a:defPPr>
      <a:lvl1pPr marL="0" algn="l" defTabSz="699699" rtl="0" eaLnBrk="1" latinLnBrk="0" hangingPunct="1">
        <a:defRPr lang="x-none" sz="1377" kern="1200">
          <a:solidFill>
            <a:schemeClr val="tx1"/>
          </a:solidFill>
          <a:latin typeface="+mn-lt"/>
          <a:ea typeface="+mn-ea"/>
          <a:cs typeface="+mn-cs"/>
        </a:defRPr>
      </a:lvl1pPr>
      <a:lvl2pPr marL="349849" algn="l" defTabSz="699699" rtl="0" eaLnBrk="1" latinLnBrk="0" hangingPunct="1">
        <a:defRPr lang="x-none" sz="1377" kern="1200">
          <a:solidFill>
            <a:schemeClr val="tx1"/>
          </a:solidFill>
          <a:latin typeface="+mn-lt"/>
          <a:ea typeface="+mn-ea"/>
          <a:cs typeface="+mn-cs"/>
        </a:defRPr>
      </a:lvl2pPr>
      <a:lvl3pPr marL="699699" algn="l" defTabSz="699699" rtl="0" eaLnBrk="1" latinLnBrk="0" hangingPunct="1">
        <a:defRPr lang="x-none" sz="1377" kern="1200">
          <a:solidFill>
            <a:schemeClr val="tx1"/>
          </a:solidFill>
          <a:latin typeface="+mn-lt"/>
          <a:ea typeface="+mn-ea"/>
          <a:cs typeface="+mn-cs"/>
        </a:defRPr>
      </a:lvl3pPr>
      <a:lvl4pPr marL="1049548" algn="l" defTabSz="699699" rtl="0" eaLnBrk="1" latinLnBrk="0" hangingPunct="1">
        <a:defRPr lang="x-none" sz="1377" kern="1200">
          <a:solidFill>
            <a:schemeClr val="tx1"/>
          </a:solidFill>
          <a:latin typeface="+mn-lt"/>
          <a:ea typeface="+mn-ea"/>
          <a:cs typeface="+mn-cs"/>
        </a:defRPr>
      </a:lvl4pPr>
      <a:lvl5pPr marL="1399398" algn="l" defTabSz="699699" rtl="0" eaLnBrk="1" latinLnBrk="0" hangingPunct="1">
        <a:defRPr lang="x-none" sz="1377" kern="1200">
          <a:solidFill>
            <a:schemeClr val="tx1"/>
          </a:solidFill>
          <a:latin typeface="+mn-lt"/>
          <a:ea typeface="+mn-ea"/>
          <a:cs typeface="+mn-cs"/>
        </a:defRPr>
      </a:lvl5pPr>
      <a:lvl6pPr marL="1749247" algn="l" defTabSz="699699" rtl="0" eaLnBrk="1" latinLnBrk="0" hangingPunct="1">
        <a:defRPr lang="x-none" sz="1377" kern="1200">
          <a:solidFill>
            <a:schemeClr val="tx1"/>
          </a:solidFill>
          <a:latin typeface="+mn-lt"/>
          <a:ea typeface="+mn-ea"/>
          <a:cs typeface="+mn-cs"/>
        </a:defRPr>
      </a:lvl6pPr>
      <a:lvl7pPr marL="2099097" algn="l" defTabSz="699699" rtl="0" eaLnBrk="1" latinLnBrk="0" hangingPunct="1">
        <a:defRPr lang="x-none" sz="1377" kern="1200">
          <a:solidFill>
            <a:schemeClr val="tx1"/>
          </a:solidFill>
          <a:latin typeface="+mn-lt"/>
          <a:ea typeface="+mn-ea"/>
          <a:cs typeface="+mn-cs"/>
        </a:defRPr>
      </a:lvl7pPr>
      <a:lvl8pPr marL="2448946" algn="l" defTabSz="699699" rtl="0" eaLnBrk="1" latinLnBrk="0" hangingPunct="1">
        <a:defRPr lang="x-none" sz="1377" kern="1200">
          <a:solidFill>
            <a:schemeClr val="tx1"/>
          </a:solidFill>
          <a:latin typeface="+mn-lt"/>
          <a:ea typeface="+mn-ea"/>
          <a:cs typeface="+mn-cs"/>
        </a:defRPr>
      </a:lvl8pPr>
      <a:lvl9pPr marL="2798796" algn="l" defTabSz="699699" rtl="0" eaLnBrk="1" latinLnBrk="0" hangingPunct="1">
        <a:defRPr lang="x-none" sz="137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11/21/2023</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graphicFrame>
        <p:nvGraphicFramePr>
          <p:cNvPr id="7" name="Object 6" hidden="1">
            <a:extLst>
              <a:ext uri="{FF2B5EF4-FFF2-40B4-BE49-F238E27FC236}">
                <a16:creationId xmlns:a16="http://schemas.microsoft.com/office/drawing/2014/main" id="{847AC0D4-E3A2-A7D6-BA98-A7B8C1C3C2CF}"/>
              </a:ext>
            </a:extLst>
          </p:cNvPr>
          <p:cNvGraphicFramePr>
            <a:graphicFrameLocks noChangeAspect="1"/>
          </p:cNvGraphicFramePr>
          <p:nvPr userDrawn="1">
            <p:custDataLst>
              <p:tags r:id="rId13"/>
            </p:custDataLst>
          </p:nvPr>
        </p:nvGraphicFramePr>
        <p:xfrm>
          <a:off x="0" y="0"/>
          <a:ext cx="161984" cy="121481"/>
        </p:xfrm>
        <a:graphic>
          <a:graphicData uri="http://schemas.openxmlformats.org/presentationml/2006/ole">
            <mc:AlternateContent xmlns:mc="http://schemas.openxmlformats.org/markup-compatibility/2006">
              <mc:Choice xmlns:v="urn:schemas-microsoft-com:vml" Requires="v">
                <p:oleObj name="think-cell Slide" r:id="rId30" imgW="270" imgH="270" progId="TCLayout.ActiveDocument.1">
                  <p:embed/>
                </p:oleObj>
              </mc:Choice>
              <mc:Fallback>
                <p:oleObj name="think-cell Slide" r:id="rId30" imgW="270" imgH="270" progId="TCLayout.ActiveDocument.1">
                  <p:embed/>
                  <p:pic>
                    <p:nvPicPr>
                      <p:cNvPr id="7" name="Object 6" hidden="1">
                        <a:extLst>
                          <a:ext uri="{FF2B5EF4-FFF2-40B4-BE49-F238E27FC236}">
                            <a16:creationId xmlns:a16="http://schemas.microsoft.com/office/drawing/2014/main" id="{A746ACDE-0F36-F0EC-74DA-C09CFA219F8E}"/>
                          </a:ext>
                        </a:extLst>
                      </p:cNvPr>
                      <p:cNvPicPr/>
                      <p:nvPr/>
                    </p:nvPicPr>
                    <p:blipFill>
                      <a:blip r:embed="rId31"/>
                      <a:stretch>
                        <a:fillRect/>
                      </a:stretch>
                    </p:blipFill>
                    <p:spPr>
                      <a:xfrm>
                        <a:off x="0" y="0"/>
                        <a:ext cx="161984" cy="121481"/>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id="{A7A57011-3C7C-6F2B-8F3A-55216F38EE64}"/>
              </a:ext>
            </a:extLst>
          </p:cNvPr>
          <p:cNvSpPr/>
          <p:nvPr userDrawn="1">
            <p:custDataLst>
              <p:tags r:id="rId14"/>
            </p:custDataLst>
          </p:nvPr>
        </p:nvSpPr>
        <p:spPr bwMode="auto">
          <a:xfrm>
            <a:off x="0" y="0"/>
            <a:ext cx="161984" cy="121481"/>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x-none" sz="1377" dirty="0">
              <a:solidFill>
                <a:srgbClr val="000000"/>
              </a:solidFill>
              <a:sym typeface="Arial" panose="020B0604020202020204" pitchFamily="34" charset="0"/>
            </a:endParaRPr>
          </a:p>
        </p:txBody>
      </p:sp>
      <p:sp>
        <p:nvSpPr>
          <p:cNvPr id="9" name="Working Draft" hidden="1">
            <a:extLst>
              <a:ext uri="{FF2B5EF4-FFF2-40B4-BE49-F238E27FC236}">
                <a16:creationId xmlns:a16="http://schemas.microsoft.com/office/drawing/2014/main" id="{9586D353-A9A5-0AB6-F637-99D6C92477A6}"/>
              </a:ext>
            </a:extLst>
          </p:cNvPr>
          <p:cNvSpPr txBox="1">
            <a:spLocks noChangeArrowheads="1"/>
          </p:cNvSpPr>
          <p:nvPr userDrawn="1"/>
        </p:nvSpPr>
        <p:spPr bwMode="auto">
          <a:xfrm rot="5400000">
            <a:off x="8342561" y="1485003"/>
            <a:ext cx="1460336"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459" baseline="0">
                <a:solidFill>
                  <a:srgbClr val="808080"/>
                </a:solidFill>
                <a:latin typeface="+mn-lt"/>
                <a:ea typeface="+mn-ea"/>
              </a:rPr>
              <a:t>Last Modified 4/6/2017 12:21 AM Eastern Standard Time</a:t>
            </a:r>
            <a:endParaRPr lang="x-none" sz="1224" baseline="0" dirty="0">
              <a:solidFill>
                <a:srgbClr val="808080"/>
              </a:solidFill>
              <a:latin typeface="+mn-lt"/>
              <a:ea typeface="+mn-ea"/>
            </a:endParaRPr>
          </a:p>
        </p:txBody>
      </p:sp>
      <p:sp>
        <p:nvSpPr>
          <p:cNvPr id="10" name="Printed" hidden="1">
            <a:extLst>
              <a:ext uri="{FF2B5EF4-FFF2-40B4-BE49-F238E27FC236}">
                <a16:creationId xmlns:a16="http://schemas.microsoft.com/office/drawing/2014/main" id="{C2299B83-9B00-AFF1-E5EF-1DF0B4A1EE39}"/>
              </a:ext>
            </a:extLst>
          </p:cNvPr>
          <p:cNvSpPr txBox="1">
            <a:spLocks noChangeArrowheads="1"/>
          </p:cNvSpPr>
          <p:nvPr userDrawn="1"/>
        </p:nvSpPr>
        <p:spPr bwMode="auto">
          <a:xfrm rot="5400000">
            <a:off x="8981356" y="3148488"/>
            <a:ext cx="182742"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x-none" sz="459" baseline="0" dirty="0">
                <a:solidFill>
                  <a:srgbClr val="808080"/>
                </a:solidFill>
                <a:latin typeface="+mn-lt"/>
                <a:ea typeface="+mn-ea"/>
              </a:rPr>
              <a:t>Printed</a:t>
            </a:r>
            <a:endParaRPr lang="x-none" sz="1224" baseline="0" dirty="0">
              <a:solidFill>
                <a:srgbClr val="808080"/>
              </a:solidFill>
              <a:latin typeface="+mn-lt"/>
              <a:ea typeface="+mn-ea"/>
            </a:endParaRPr>
          </a:p>
        </p:txBody>
      </p:sp>
      <p:sp>
        <p:nvSpPr>
          <p:cNvPr id="11" name="1. On-page tracker" hidden="1">
            <a:extLst>
              <a:ext uri="{FF2B5EF4-FFF2-40B4-BE49-F238E27FC236}">
                <a16:creationId xmlns:a16="http://schemas.microsoft.com/office/drawing/2014/main" id="{D4DE9BC3-B49B-9ECA-0AAB-9A6FCB4B634A}"/>
              </a:ext>
            </a:extLst>
          </p:cNvPr>
          <p:cNvSpPr>
            <a:spLocks noChangeArrowheads="1"/>
          </p:cNvSpPr>
          <p:nvPr userDrawn="1"/>
        </p:nvSpPr>
        <p:spPr bwMode="auto">
          <a:xfrm>
            <a:off x="121489" y="57977"/>
            <a:ext cx="375103" cy="94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x-none" sz="612" cap="all" baseline="0" dirty="0">
                <a:solidFill>
                  <a:schemeClr val="accent6"/>
                </a:solidFill>
                <a:latin typeface="+mn-lt"/>
                <a:ea typeface="+mn-ea"/>
              </a:rPr>
              <a:t>TRACKER</a:t>
            </a:r>
          </a:p>
        </p:txBody>
      </p:sp>
      <p:sp>
        <p:nvSpPr>
          <p:cNvPr id="12" name="3. Unit of measure" hidden="1">
            <a:extLst>
              <a:ext uri="{FF2B5EF4-FFF2-40B4-BE49-F238E27FC236}">
                <a16:creationId xmlns:a16="http://schemas.microsoft.com/office/drawing/2014/main" id="{C610C372-8C0F-705D-83BF-412BB79F93C7}"/>
              </a:ext>
            </a:extLst>
          </p:cNvPr>
          <p:cNvSpPr txBox="1">
            <a:spLocks noChangeArrowheads="1"/>
          </p:cNvSpPr>
          <p:nvPr userDrawn="1"/>
        </p:nvSpPr>
        <p:spPr bwMode="auto">
          <a:xfrm>
            <a:off x="121488" y="424602"/>
            <a:ext cx="8794113"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lang="x-none" sz="2400">
                <a:solidFill>
                  <a:schemeClr val="tx1"/>
                </a:solidFill>
                <a:latin typeface="Arial" charset="0"/>
              </a:defRPr>
            </a:lvl1pPr>
            <a:lvl2pPr marL="447675" defTabSz="895350">
              <a:defRPr lang="x-none" sz="2400">
                <a:solidFill>
                  <a:schemeClr val="tx1"/>
                </a:solidFill>
                <a:latin typeface="Arial" charset="0"/>
              </a:defRPr>
            </a:lvl2pPr>
            <a:lvl3pPr marL="895350" defTabSz="895350">
              <a:defRPr lang="x-none" sz="2400">
                <a:solidFill>
                  <a:schemeClr val="tx1"/>
                </a:solidFill>
                <a:latin typeface="Arial" charset="0"/>
              </a:defRPr>
            </a:lvl3pPr>
            <a:lvl4pPr marL="1344613"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a:defRPr lang="x-none"/>
            </a:pPr>
            <a:r>
              <a:rPr lang="x-none" sz="1224" baseline="0" dirty="0">
                <a:solidFill>
                  <a:schemeClr val="accent6"/>
                </a:solidFill>
                <a:latin typeface="+mn-lt"/>
                <a:ea typeface="+mn-ea"/>
              </a:rPr>
              <a:t>Unit of measure</a:t>
            </a:r>
          </a:p>
        </p:txBody>
      </p:sp>
      <p:grpSp>
        <p:nvGrpSpPr>
          <p:cNvPr id="13" name="Slide Elements" hidden="1">
            <a:extLst>
              <a:ext uri="{FF2B5EF4-FFF2-40B4-BE49-F238E27FC236}">
                <a16:creationId xmlns:a16="http://schemas.microsoft.com/office/drawing/2014/main" id="{1AC0741D-FAFB-2B40-379D-BECA4F1B23FD}"/>
              </a:ext>
            </a:extLst>
          </p:cNvPr>
          <p:cNvGrpSpPr>
            <a:grpSpLocks/>
          </p:cNvGrpSpPr>
          <p:nvPr userDrawn="1"/>
        </p:nvGrpSpPr>
        <p:grpSpPr bwMode="auto">
          <a:xfrm>
            <a:off x="121489" y="4825509"/>
            <a:ext cx="8722840" cy="249035"/>
            <a:chOff x="75" y="3936"/>
            <a:chExt cx="5385" cy="205"/>
          </a:xfrm>
        </p:grpSpPr>
        <p:sp>
          <p:nvSpPr>
            <p:cNvPr id="14" name="4. Footnote">
              <a:extLst>
                <a:ext uri="{FF2B5EF4-FFF2-40B4-BE49-F238E27FC236}">
                  <a16:creationId xmlns:a16="http://schemas.microsoft.com/office/drawing/2014/main" id="{48821657-71FD-C778-334B-502CCD63B0D2}"/>
                </a:ext>
              </a:extLst>
            </p:cNvPr>
            <p:cNvSpPr txBox="1">
              <a:spLocks noChangeArrowheads="1"/>
            </p:cNvSpPr>
            <p:nvPr/>
          </p:nvSpPr>
          <p:spPr bwMode="auto">
            <a:xfrm>
              <a:off x="75" y="3936"/>
              <a:ext cx="5385" cy="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lang="x-none" sz="2400">
                  <a:solidFill>
                    <a:schemeClr val="tx1"/>
                  </a:solidFill>
                  <a:latin typeface="Arial" charset="0"/>
                </a:defRPr>
              </a:lvl1pPr>
              <a:lvl2pPr marL="1031875" defTabSz="895350">
                <a:defRPr lang="x-none" sz="2400">
                  <a:solidFill>
                    <a:schemeClr val="tx1"/>
                  </a:solidFill>
                  <a:latin typeface="Arial" charset="0"/>
                </a:defRPr>
              </a:lvl2pPr>
              <a:lvl3pPr marL="1217613" defTabSz="895350">
                <a:defRPr lang="x-none" sz="2400">
                  <a:solidFill>
                    <a:schemeClr val="tx1"/>
                  </a:solidFill>
                  <a:latin typeface="Arial" charset="0"/>
                </a:defRPr>
              </a:lvl3pPr>
              <a:lvl4pPr marL="1404938"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a:defRPr lang="x-none"/>
              </a:pPr>
              <a:r>
                <a:rPr lang="x-none" sz="612" baseline="0" dirty="0">
                  <a:solidFill>
                    <a:srgbClr val="808080"/>
                  </a:solidFill>
                  <a:latin typeface="+mn-lt"/>
                  <a:ea typeface="+mn-ea"/>
                </a:rPr>
                <a:t>1 Footnote</a:t>
              </a:r>
            </a:p>
          </p:txBody>
        </p:sp>
        <p:sp>
          <p:nvSpPr>
            <p:cNvPr id="15" name="5. Source">
              <a:extLst>
                <a:ext uri="{FF2B5EF4-FFF2-40B4-BE49-F238E27FC236}">
                  <a16:creationId xmlns:a16="http://schemas.microsoft.com/office/drawing/2014/main" id="{76D1415B-83FA-F454-B98B-06F35949AEB6}"/>
                </a:ext>
              </a:extLst>
            </p:cNvPr>
            <p:cNvSpPr>
              <a:spLocks noChangeArrowheads="1"/>
            </p:cNvSpPr>
            <p:nvPr/>
          </p:nvSpPr>
          <p:spPr bwMode="auto">
            <a:xfrm>
              <a:off x="75" y="4063"/>
              <a:ext cx="4323" cy="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466466" indent="-466466" defTabSz="685122">
                <a:tabLst>
                  <a:tab pos="468895" algn="l"/>
                </a:tabLst>
              </a:pPr>
              <a:r>
                <a:rPr lang="x-none" sz="612" baseline="0" dirty="0">
                  <a:solidFill>
                    <a:srgbClr val="808080"/>
                  </a:solidFill>
                  <a:latin typeface="+mn-lt"/>
                  <a:ea typeface="+mn-ea"/>
                </a:rPr>
                <a:t>SOURCE : Source</a:t>
              </a:r>
            </a:p>
          </p:txBody>
        </p:sp>
      </p:grpSp>
      <p:grpSp>
        <p:nvGrpSpPr>
          <p:cNvPr id="16" name="ACET" hidden="1">
            <a:extLst>
              <a:ext uri="{FF2B5EF4-FFF2-40B4-BE49-F238E27FC236}">
                <a16:creationId xmlns:a16="http://schemas.microsoft.com/office/drawing/2014/main" id="{AC4E7C03-CA6B-E381-C01D-424C86F205A0}"/>
              </a:ext>
            </a:extLst>
          </p:cNvPr>
          <p:cNvGrpSpPr>
            <a:grpSpLocks/>
          </p:cNvGrpSpPr>
          <p:nvPr userDrawn="1"/>
        </p:nvGrpSpPr>
        <p:grpSpPr bwMode="auto">
          <a:xfrm>
            <a:off x="1482155" y="909026"/>
            <a:ext cx="4350892" cy="442191"/>
            <a:chOff x="915" y="666"/>
            <a:chExt cx="2686" cy="364"/>
          </a:xfrm>
        </p:grpSpPr>
        <p:cxnSp>
          <p:nvCxnSpPr>
            <p:cNvPr id="17" name="AutoShape 249">
              <a:extLst>
                <a:ext uri="{FF2B5EF4-FFF2-40B4-BE49-F238E27FC236}">
                  <a16:creationId xmlns:a16="http://schemas.microsoft.com/office/drawing/2014/main" id="{9B6691E7-D058-E997-5F1D-1566A42FFB01}"/>
                </a:ext>
              </a:extLst>
            </p:cNvPr>
            <p:cNvCxnSpPr>
              <a:cxnSpLocks noChangeShapeType="1"/>
              <a:stCxn id="33" idx="4"/>
              <a:endCxn id="33" idx="6"/>
            </p:cNvCxnSpPr>
            <p:nvPr/>
          </p:nvCxnSpPr>
          <p:spPr bwMode="auto">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a:extLst>
                <a:ext uri="{FF2B5EF4-FFF2-40B4-BE49-F238E27FC236}">
                  <a16:creationId xmlns:a16="http://schemas.microsoft.com/office/drawing/2014/main" id="{B6A789F8-DDDE-C7AC-6E10-16C24967F459}"/>
                </a:ext>
              </a:extLst>
            </p:cNvPr>
            <p:cNvSpPr>
              <a:spLocks noChangeArrowheads="1"/>
            </p:cNvSpPr>
            <p:nvPr/>
          </p:nvSpPr>
          <p:spPr bwMode="auto">
            <a:xfrm>
              <a:off x="915" y="666"/>
              <a:ext cx="2686" cy="36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x-none" sz="1377" b="1" baseline="0" dirty="0">
                  <a:solidFill>
                    <a:srgbClr val="000000"/>
                  </a:solidFill>
                  <a:latin typeface="+mn-lt"/>
                  <a:ea typeface="+mn-ea"/>
                </a:rPr>
                <a:t>Title</a:t>
              </a:r>
            </a:p>
            <a:p>
              <a:r>
                <a:rPr lang="x-none" sz="1377" baseline="0" dirty="0">
                  <a:solidFill>
                    <a:srgbClr val="808080"/>
                  </a:solidFill>
                  <a:latin typeface="+mn-lt"/>
                  <a:ea typeface="+mn-ea"/>
                </a:rPr>
                <a:t>Unit of measure</a:t>
              </a:r>
            </a:p>
          </p:txBody>
        </p:sp>
      </p:grpSp>
      <p:grpSp>
        <p:nvGrpSpPr>
          <p:cNvPr id="19" name="McKSticker" hidden="1">
            <a:extLst>
              <a:ext uri="{FF2B5EF4-FFF2-40B4-BE49-F238E27FC236}">
                <a16:creationId xmlns:a16="http://schemas.microsoft.com/office/drawing/2014/main" id="{58D6BD68-A932-4458-5635-360F019BDA59}"/>
              </a:ext>
            </a:extLst>
          </p:cNvPr>
          <p:cNvGrpSpPr/>
          <p:nvPr userDrawn="1"/>
        </p:nvGrpSpPr>
        <p:grpSpPr>
          <a:xfrm>
            <a:off x="8432625" y="218666"/>
            <a:ext cx="482978" cy="121893"/>
            <a:chOff x="8267440" y="285750"/>
            <a:chExt cx="473335" cy="159288"/>
          </a:xfrm>
        </p:grpSpPr>
        <p:sp>
          <p:nvSpPr>
            <p:cNvPr id="20" name="StickerRectangle">
              <a:extLst>
                <a:ext uri="{FF2B5EF4-FFF2-40B4-BE49-F238E27FC236}">
                  <a16:creationId xmlns:a16="http://schemas.microsoft.com/office/drawing/2014/main" id="{B3D37266-4C83-E8B1-F1C1-48BDF71DF1F4}"/>
                </a:ext>
              </a:extLst>
            </p:cNvPr>
            <p:cNvSpPr>
              <a:spLocks noChangeArrowheads="1"/>
            </p:cNvSpPr>
            <p:nvPr/>
          </p:nvSpPr>
          <p:spPr bwMode="auto">
            <a:xfrm>
              <a:off x="8379005" y="285750"/>
              <a:ext cx="361770" cy="15928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22">
                <a:buClr>
                  <a:srgbClr val="002960"/>
                </a:buClr>
              </a:pPr>
              <a:r>
                <a:rPr lang="x-none" sz="612" baseline="0" dirty="0">
                  <a:solidFill>
                    <a:schemeClr val="accent6"/>
                  </a:solidFill>
                  <a:latin typeface="+mn-lt"/>
                  <a:ea typeface="+mn-ea"/>
                </a:rPr>
                <a:t>STICKER</a:t>
              </a:r>
            </a:p>
          </p:txBody>
        </p:sp>
        <p:cxnSp>
          <p:nvCxnSpPr>
            <p:cNvPr id="21" name="AutoShape 31">
              <a:extLst>
                <a:ext uri="{FF2B5EF4-FFF2-40B4-BE49-F238E27FC236}">
                  <a16:creationId xmlns:a16="http://schemas.microsoft.com/office/drawing/2014/main" id="{934BF5DA-AE67-BD9D-2D00-45B58129F74C}"/>
                </a:ext>
              </a:extLst>
            </p:cNvPr>
            <p:cNvCxnSpPr>
              <a:cxnSpLocks noChangeShapeType="1"/>
              <a:stCxn id="35" idx="2"/>
              <a:endCxn id="35" idx="4"/>
            </p:cNvCxnSpPr>
            <p:nvPr/>
          </p:nvCxnSpPr>
          <p:spPr bwMode="auto">
            <a:xfrm>
              <a:off x="8267440" y="28575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22" name="AutoShape 32">
              <a:extLst>
                <a:ext uri="{FF2B5EF4-FFF2-40B4-BE49-F238E27FC236}">
                  <a16:creationId xmlns:a16="http://schemas.microsoft.com/office/drawing/2014/main" id="{B3352C7D-D4D9-B08E-19F6-140AC5730633}"/>
                </a:ext>
              </a:extLst>
            </p:cNvPr>
            <p:cNvCxnSpPr>
              <a:cxnSpLocks noChangeShapeType="1"/>
              <a:stCxn id="35" idx="4"/>
              <a:endCxn id="35" idx="6"/>
            </p:cNvCxnSpPr>
            <p:nvPr/>
          </p:nvCxnSpPr>
          <p:spPr bwMode="auto">
            <a:xfrm>
              <a:off x="8267440" y="436561"/>
              <a:ext cx="473335"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23" name="SlideBottomBar" hidden="1">
            <a:extLst>
              <a:ext uri="{FF2B5EF4-FFF2-40B4-BE49-F238E27FC236}">
                <a16:creationId xmlns:a16="http://schemas.microsoft.com/office/drawing/2014/main" id="{84CE11BE-80EF-A90D-B22E-608EC4F5321C}"/>
              </a:ext>
            </a:extLst>
          </p:cNvPr>
          <p:cNvSpPr/>
          <p:nvPr userDrawn="1"/>
        </p:nvSpPr>
        <p:spPr>
          <a:xfrm>
            <a:off x="8978970" y="4842897"/>
            <a:ext cx="46650" cy="9475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sz="1377" baseline="0" dirty="0">
              <a:solidFill>
                <a:srgbClr val="000000"/>
              </a:solidFill>
              <a:latin typeface="+mn-lt"/>
              <a:ea typeface="+mn-ea"/>
            </a:endParaRPr>
          </a:p>
        </p:txBody>
      </p:sp>
      <p:sp>
        <p:nvSpPr>
          <p:cNvPr id="24" name="doc id" hidden="1">
            <a:extLst>
              <a:ext uri="{FF2B5EF4-FFF2-40B4-BE49-F238E27FC236}">
                <a16:creationId xmlns:a16="http://schemas.microsoft.com/office/drawing/2014/main" id="{77DACE55-D3DE-E931-1C27-68BB1BC9E323}"/>
              </a:ext>
            </a:extLst>
          </p:cNvPr>
          <p:cNvSpPr>
            <a:spLocks noChangeArrowheads="1"/>
          </p:cNvSpPr>
          <p:nvPr userDrawn="1"/>
        </p:nvSpPr>
        <p:spPr bwMode="auto">
          <a:xfrm>
            <a:off x="7955293" y="38875"/>
            <a:ext cx="961930"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685122"/>
            <a:endParaRPr lang="x-none" sz="459" baseline="0" dirty="0">
              <a:solidFill>
                <a:srgbClr val="C5C5C5"/>
              </a:solidFill>
              <a:latin typeface="+mn-lt"/>
              <a:ea typeface="+mn-ea"/>
            </a:endParaRPr>
          </a:p>
        </p:txBody>
      </p:sp>
      <p:grpSp>
        <p:nvGrpSpPr>
          <p:cNvPr id="25" name="LegendBoxes" hidden="1">
            <a:extLst>
              <a:ext uri="{FF2B5EF4-FFF2-40B4-BE49-F238E27FC236}">
                <a16:creationId xmlns:a16="http://schemas.microsoft.com/office/drawing/2014/main" id="{BC18566F-1F37-F83B-CFA8-D6701480AA5A}"/>
              </a:ext>
            </a:extLst>
          </p:cNvPr>
          <p:cNvGrpSpPr/>
          <p:nvPr userDrawn="1"/>
        </p:nvGrpSpPr>
        <p:grpSpPr bwMode="gray">
          <a:xfrm>
            <a:off x="8078424" y="213807"/>
            <a:ext cx="653514" cy="763239"/>
            <a:chOff x="7835905" y="279400"/>
            <a:chExt cx="640466" cy="997394"/>
          </a:xfrm>
        </p:grpSpPr>
        <p:sp>
          <p:nvSpPr>
            <p:cNvPr id="26" name="RectangleLegend1">
              <a:extLst>
                <a:ext uri="{FF2B5EF4-FFF2-40B4-BE49-F238E27FC236}">
                  <a16:creationId xmlns:a16="http://schemas.microsoft.com/office/drawing/2014/main" id="{7B4B1BB7-39C2-5DA5-F6C4-2979BEB2CEF2}"/>
                </a:ext>
              </a:extLst>
            </p:cNvPr>
            <p:cNvSpPr>
              <a:spLocks noChangeArrowheads="1"/>
            </p:cNvSpPr>
            <p:nvPr/>
          </p:nvSpPr>
          <p:spPr bwMode="gray">
            <a:xfrm>
              <a:off x="7835905" y="290513"/>
              <a:ext cx="165100" cy="16033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27" name="RectangleLegend2">
              <a:extLst>
                <a:ext uri="{FF2B5EF4-FFF2-40B4-BE49-F238E27FC236}">
                  <a16:creationId xmlns:a16="http://schemas.microsoft.com/office/drawing/2014/main" id="{550DD1A6-7782-7237-FD15-9F686FA007D0}"/>
                </a:ext>
              </a:extLst>
            </p:cNvPr>
            <p:cNvSpPr>
              <a:spLocks noChangeArrowheads="1"/>
            </p:cNvSpPr>
            <p:nvPr/>
          </p:nvSpPr>
          <p:spPr bwMode="gray">
            <a:xfrm>
              <a:off x="7835905" y="560388"/>
              <a:ext cx="165100" cy="160338"/>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28" name="RectangleLegend3">
              <a:extLst>
                <a:ext uri="{FF2B5EF4-FFF2-40B4-BE49-F238E27FC236}">
                  <a16:creationId xmlns:a16="http://schemas.microsoft.com/office/drawing/2014/main" id="{98DD2C16-8543-024B-47D0-8BB04BAC71B3}"/>
                </a:ext>
              </a:extLst>
            </p:cNvPr>
            <p:cNvSpPr>
              <a:spLocks noChangeArrowheads="1"/>
            </p:cNvSpPr>
            <p:nvPr/>
          </p:nvSpPr>
          <p:spPr bwMode="gray">
            <a:xfrm>
              <a:off x="7835905" y="831851"/>
              <a:ext cx="165100" cy="160338"/>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29" name="RectangleLegend4">
              <a:extLst>
                <a:ext uri="{FF2B5EF4-FFF2-40B4-BE49-F238E27FC236}">
                  <a16:creationId xmlns:a16="http://schemas.microsoft.com/office/drawing/2014/main" id="{8F52108C-40B4-5884-604C-5A886E7F828F}"/>
                </a:ext>
              </a:extLst>
            </p:cNvPr>
            <p:cNvSpPr>
              <a:spLocks noChangeArrowheads="1"/>
            </p:cNvSpPr>
            <p:nvPr/>
          </p:nvSpPr>
          <p:spPr bwMode="gray">
            <a:xfrm>
              <a:off x="7835905" y="1103313"/>
              <a:ext cx="165100" cy="160338"/>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30" name="Legend1">
              <a:extLst>
                <a:ext uri="{FF2B5EF4-FFF2-40B4-BE49-F238E27FC236}">
                  <a16:creationId xmlns:a16="http://schemas.microsoft.com/office/drawing/2014/main" id="{30F691E5-8436-8861-2BA7-386FF123CD2F}"/>
                </a:ext>
              </a:extLst>
            </p:cNvPr>
            <p:cNvSpPr>
              <a:spLocks noChangeArrowheads="1"/>
            </p:cNvSpPr>
            <p:nvPr/>
          </p:nvSpPr>
          <p:spPr bwMode="gray">
            <a:xfrm>
              <a:off x="8089905" y="279400"/>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31" name="Legend2">
              <a:extLst>
                <a:ext uri="{FF2B5EF4-FFF2-40B4-BE49-F238E27FC236}">
                  <a16:creationId xmlns:a16="http://schemas.microsoft.com/office/drawing/2014/main" id="{9AFC98D7-7429-A23A-6614-9C0A3DB541B9}"/>
                </a:ext>
              </a:extLst>
            </p:cNvPr>
            <p:cNvSpPr>
              <a:spLocks noChangeArrowheads="1"/>
            </p:cNvSpPr>
            <p:nvPr/>
          </p:nvSpPr>
          <p:spPr bwMode="gray">
            <a:xfrm>
              <a:off x="8089905" y="549274"/>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32" name="Legend3">
              <a:extLst>
                <a:ext uri="{FF2B5EF4-FFF2-40B4-BE49-F238E27FC236}">
                  <a16:creationId xmlns:a16="http://schemas.microsoft.com/office/drawing/2014/main" id="{70986C46-FCDC-C4F8-7B6A-64193E684817}"/>
                </a:ext>
              </a:extLst>
            </p:cNvPr>
            <p:cNvSpPr>
              <a:spLocks noChangeArrowheads="1"/>
            </p:cNvSpPr>
            <p:nvPr/>
          </p:nvSpPr>
          <p:spPr bwMode="gray">
            <a:xfrm>
              <a:off x="8089905" y="820738"/>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33" name="Legend4">
              <a:extLst>
                <a:ext uri="{FF2B5EF4-FFF2-40B4-BE49-F238E27FC236}">
                  <a16:creationId xmlns:a16="http://schemas.microsoft.com/office/drawing/2014/main" id="{8191587E-D8FE-F8C3-510D-55601FB50090}"/>
                </a:ext>
              </a:extLst>
            </p:cNvPr>
            <p:cNvSpPr>
              <a:spLocks noChangeArrowheads="1"/>
            </p:cNvSpPr>
            <p:nvPr/>
          </p:nvSpPr>
          <p:spPr bwMode="gray">
            <a:xfrm>
              <a:off x="8089905" y="1092201"/>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grpSp>
      <p:grpSp>
        <p:nvGrpSpPr>
          <p:cNvPr id="34" name="LegendLines" hidden="1">
            <a:extLst>
              <a:ext uri="{FF2B5EF4-FFF2-40B4-BE49-F238E27FC236}">
                <a16:creationId xmlns:a16="http://schemas.microsoft.com/office/drawing/2014/main" id="{B23AF920-A813-7BE2-2FCC-42783F17043C}"/>
              </a:ext>
            </a:extLst>
          </p:cNvPr>
          <p:cNvGrpSpPr/>
          <p:nvPr userDrawn="1"/>
        </p:nvGrpSpPr>
        <p:grpSpPr bwMode="gray">
          <a:xfrm>
            <a:off x="7764343" y="213806"/>
            <a:ext cx="967763" cy="559152"/>
            <a:chOff x="7540629" y="279400"/>
            <a:chExt cx="948441" cy="730694"/>
          </a:xfrm>
        </p:grpSpPr>
        <p:sp>
          <p:nvSpPr>
            <p:cNvPr id="35" name="LineLegend1">
              <a:extLst>
                <a:ext uri="{FF2B5EF4-FFF2-40B4-BE49-F238E27FC236}">
                  <a16:creationId xmlns:a16="http://schemas.microsoft.com/office/drawing/2014/main" id="{0D87E77C-8653-C7FD-D775-DCFAF48ED4EA}"/>
                </a:ext>
              </a:extLst>
            </p:cNvPr>
            <p:cNvSpPr>
              <a:spLocks noChangeShapeType="1"/>
            </p:cNvSpPr>
            <p:nvPr/>
          </p:nvSpPr>
          <p:spPr bwMode="gray">
            <a:xfrm>
              <a:off x="7540629" y="369888"/>
              <a:ext cx="457200"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1377" baseline="0" dirty="0">
                <a:solidFill>
                  <a:srgbClr val="000000"/>
                </a:solidFill>
                <a:latin typeface="+mn-lt"/>
                <a:ea typeface="+mn-ea"/>
              </a:endParaRPr>
            </a:p>
          </p:txBody>
        </p:sp>
        <p:sp>
          <p:nvSpPr>
            <p:cNvPr id="36" name="LineLegend2">
              <a:extLst>
                <a:ext uri="{FF2B5EF4-FFF2-40B4-BE49-F238E27FC236}">
                  <a16:creationId xmlns:a16="http://schemas.microsoft.com/office/drawing/2014/main" id="{F34B2E6D-2DB1-6898-79F4-EA2ACA7D584F}"/>
                </a:ext>
              </a:extLst>
            </p:cNvPr>
            <p:cNvSpPr>
              <a:spLocks noChangeShapeType="1"/>
            </p:cNvSpPr>
            <p:nvPr/>
          </p:nvSpPr>
          <p:spPr bwMode="gray">
            <a:xfrm>
              <a:off x="7540629" y="638175"/>
              <a:ext cx="457200"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1377" baseline="0" dirty="0">
                <a:solidFill>
                  <a:srgbClr val="000000"/>
                </a:solidFill>
                <a:latin typeface="+mn-lt"/>
                <a:ea typeface="+mn-ea"/>
              </a:endParaRPr>
            </a:p>
          </p:txBody>
        </p:sp>
        <p:sp>
          <p:nvSpPr>
            <p:cNvPr id="37" name="LineLegend3">
              <a:extLst>
                <a:ext uri="{FF2B5EF4-FFF2-40B4-BE49-F238E27FC236}">
                  <a16:creationId xmlns:a16="http://schemas.microsoft.com/office/drawing/2014/main" id="{DCBB6C69-6B9E-E92E-792C-6D7E75E00B72}"/>
                </a:ext>
              </a:extLst>
            </p:cNvPr>
            <p:cNvSpPr>
              <a:spLocks noChangeShapeType="1"/>
            </p:cNvSpPr>
            <p:nvPr/>
          </p:nvSpPr>
          <p:spPr bwMode="gray">
            <a:xfrm>
              <a:off x="7540629" y="915988"/>
              <a:ext cx="457200"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1377" baseline="0" dirty="0">
                <a:solidFill>
                  <a:srgbClr val="000000"/>
                </a:solidFill>
                <a:latin typeface="+mn-lt"/>
                <a:ea typeface="+mn-ea"/>
              </a:endParaRPr>
            </a:p>
          </p:txBody>
        </p:sp>
        <p:sp>
          <p:nvSpPr>
            <p:cNvPr id="38" name="Legend1">
              <a:extLst>
                <a:ext uri="{FF2B5EF4-FFF2-40B4-BE49-F238E27FC236}">
                  <a16:creationId xmlns:a16="http://schemas.microsoft.com/office/drawing/2014/main" id="{8E2DB984-CE25-666C-D739-018C69CEB9BC}"/>
                </a:ext>
              </a:extLst>
            </p:cNvPr>
            <p:cNvSpPr>
              <a:spLocks noChangeArrowheads="1"/>
            </p:cNvSpPr>
            <p:nvPr/>
          </p:nvSpPr>
          <p:spPr bwMode="gray">
            <a:xfrm>
              <a:off x="8102604" y="279400"/>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39" name="Legend2">
              <a:extLst>
                <a:ext uri="{FF2B5EF4-FFF2-40B4-BE49-F238E27FC236}">
                  <a16:creationId xmlns:a16="http://schemas.microsoft.com/office/drawing/2014/main" id="{6714DA17-2E99-C08C-FAA0-20E7F5D6AEB9}"/>
                </a:ext>
              </a:extLst>
            </p:cNvPr>
            <p:cNvSpPr>
              <a:spLocks noChangeArrowheads="1"/>
            </p:cNvSpPr>
            <p:nvPr/>
          </p:nvSpPr>
          <p:spPr bwMode="gray">
            <a:xfrm>
              <a:off x="8102604" y="546100"/>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40" name="Legend3">
              <a:extLst>
                <a:ext uri="{FF2B5EF4-FFF2-40B4-BE49-F238E27FC236}">
                  <a16:creationId xmlns:a16="http://schemas.microsoft.com/office/drawing/2014/main" id="{203F7786-30DA-EECB-4A68-3FCAE4108713}"/>
                </a:ext>
              </a:extLst>
            </p:cNvPr>
            <p:cNvSpPr>
              <a:spLocks noChangeArrowheads="1"/>
            </p:cNvSpPr>
            <p:nvPr/>
          </p:nvSpPr>
          <p:spPr bwMode="gray">
            <a:xfrm>
              <a:off x="8102604" y="825501"/>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grpSp>
      <p:grpSp>
        <p:nvGrpSpPr>
          <p:cNvPr id="41" name="LegendMoons" hidden="1">
            <a:extLst>
              <a:ext uri="{FF2B5EF4-FFF2-40B4-BE49-F238E27FC236}">
                <a16:creationId xmlns:a16="http://schemas.microsoft.com/office/drawing/2014/main" id="{41418880-59F3-48C8-E5AF-CE15C07717FD}"/>
              </a:ext>
            </a:extLst>
          </p:cNvPr>
          <p:cNvGrpSpPr/>
          <p:nvPr userDrawn="1"/>
        </p:nvGrpSpPr>
        <p:grpSpPr bwMode="gray">
          <a:xfrm>
            <a:off x="8010389" y="191940"/>
            <a:ext cx="721547" cy="999790"/>
            <a:chOff x="7769225" y="250825"/>
            <a:chExt cx="707141" cy="1306516"/>
          </a:xfrm>
        </p:grpSpPr>
        <p:grpSp>
          <p:nvGrpSpPr>
            <p:cNvPr id="42" name="MoonLegend1">
              <a:extLst>
                <a:ext uri="{FF2B5EF4-FFF2-40B4-BE49-F238E27FC236}">
                  <a16:creationId xmlns:a16="http://schemas.microsoft.com/office/drawing/2014/main" id="{64BF9F10-5BBF-718F-0F5F-D3E63BA9A99F}"/>
                </a:ext>
              </a:extLst>
            </p:cNvPr>
            <p:cNvGrpSpPr>
              <a:grpSpLocks noChangeAspect="1"/>
            </p:cNvGrpSpPr>
            <p:nvPr>
              <p:custDataLst>
                <p:tags r:id="rId15"/>
              </p:custDataLst>
            </p:nvPr>
          </p:nvGrpSpPr>
          <p:grpSpPr bwMode="gray">
            <a:xfrm>
              <a:off x="7769225" y="250825"/>
              <a:ext cx="209550" cy="209551"/>
              <a:chOff x="4533" y="183"/>
              <a:chExt cx="144" cy="144"/>
            </a:xfrm>
          </p:grpSpPr>
          <p:sp>
            <p:nvSpPr>
              <p:cNvPr id="60" name="Oval 38">
                <a:extLst>
                  <a:ext uri="{FF2B5EF4-FFF2-40B4-BE49-F238E27FC236}">
                    <a16:creationId xmlns:a16="http://schemas.microsoft.com/office/drawing/2014/main" id="{44FB0B72-19A2-E456-90E3-1C37C87ECC91}"/>
                  </a:ext>
                </a:extLst>
              </p:cNvPr>
              <p:cNvSpPr>
                <a:spLocks noChangeAspect="1" noChangeArrowheads="1"/>
              </p:cNvSpPr>
              <p:nvPr>
                <p:custDataLst>
                  <p:tags r:id="rId28"/>
                </p:custDataLst>
              </p:nvPr>
            </p:nvSpPr>
            <p:spPr bwMode="gray">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61" name="Arc 39">
                <a:extLst>
                  <a:ext uri="{FF2B5EF4-FFF2-40B4-BE49-F238E27FC236}">
                    <a16:creationId xmlns:a16="http://schemas.microsoft.com/office/drawing/2014/main" id="{108DA833-129A-D0CB-AD10-AD2EAFC61399}"/>
                  </a:ext>
                </a:extLst>
              </p:cNvPr>
              <p:cNvSpPr>
                <a:spLocks noChangeAspect="1"/>
              </p:cNvSpPr>
              <p:nvPr>
                <p:custDataLst>
                  <p:tags r:id="rId29"/>
                </p:custDataLst>
              </p:nvPr>
            </p:nvSpPr>
            <p:spPr bwMode="gray">
              <a:xfrm>
                <a:off x="4533" y="183"/>
                <a:ext cx="144" cy="144"/>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grpSp>
          <p:nvGrpSpPr>
            <p:cNvPr id="43" name="MoonLegend2">
              <a:extLst>
                <a:ext uri="{FF2B5EF4-FFF2-40B4-BE49-F238E27FC236}">
                  <a16:creationId xmlns:a16="http://schemas.microsoft.com/office/drawing/2014/main" id="{962EC843-C163-F7D9-313E-4229C829819C}"/>
                </a:ext>
              </a:extLst>
            </p:cNvPr>
            <p:cNvGrpSpPr>
              <a:grpSpLocks noChangeAspect="1"/>
            </p:cNvGrpSpPr>
            <p:nvPr>
              <p:custDataLst>
                <p:tags r:id="rId16"/>
              </p:custDataLst>
            </p:nvPr>
          </p:nvGrpSpPr>
          <p:grpSpPr bwMode="gray">
            <a:xfrm>
              <a:off x="7769225" y="525066"/>
              <a:ext cx="209550" cy="209551"/>
              <a:chOff x="1694" y="2044"/>
              <a:chExt cx="160" cy="160"/>
            </a:xfrm>
          </p:grpSpPr>
          <p:sp>
            <p:nvSpPr>
              <p:cNvPr id="58" name="Oval 41">
                <a:extLst>
                  <a:ext uri="{FF2B5EF4-FFF2-40B4-BE49-F238E27FC236}">
                    <a16:creationId xmlns:a16="http://schemas.microsoft.com/office/drawing/2014/main" id="{E1DE5BA8-7AF4-0E7D-3BD2-EA5271C7CC92}"/>
                  </a:ext>
                </a:extLst>
              </p:cNvPr>
              <p:cNvSpPr>
                <a:spLocks noChangeAspect="1" noChangeArrowheads="1"/>
              </p:cNvSpPr>
              <p:nvPr>
                <p:custDataLst>
                  <p:tags r:id="rId26"/>
                </p:custDataLst>
              </p:nvPr>
            </p:nvSpPr>
            <p:spPr bwMode="gray">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59" name="Arc 42">
                <a:extLst>
                  <a:ext uri="{FF2B5EF4-FFF2-40B4-BE49-F238E27FC236}">
                    <a16:creationId xmlns:a16="http://schemas.microsoft.com/office/drawing/2014/main" id="{0ABE7FB6-60C4-8CF7-D539-044536A20A1C}"/>
                  </a:ext>
                </a:extLst>
              </p:cNvPr>
              <p:cNvSpPr>
                <a:spLocks noChangeAspect="1"/>
              </p:cNvSpPr>
              <p:nvPr>
                <p:custDataLst>
                  <p:tags r:id="rId27"/>
                </p:custDataLst>
              </p:nvPr>
            </p:nvSpPr>
            <p:spPr bwMode="gray">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grpSp>
          <p:nvGrpSpPr>
            <p:cNvPr id="44" name="MoonLegend4">
              <a:extLst>
                <a:ext uri="{FF2B5EF4-FFF2-40B4-BE49-F238E27FC236}">
                  <a16:creationId xmlns:a16="http://schemas.microsoft.com/office/drawing/2014/main" id="{C6BA0665-61CA-341A-24D3-36173A237851}"/>
                </a:ext>
              </a:extLst>
            </p:cNvPr>
            <p:cNvGrpSpPr>
              <a:grpSpLocks noChangeAspect="1"/>
            </p:cNvGrpSpPr>
            <p:nvPr>
              <p:custDataLst>
                <p:tags r:id="rId17"/>
              </p:custDataLst>
            </p:nvPr>
          </p:nvGrpSpPr>
          <p:grpSpPr bwMode="gray">
            <a:xfrm>
              <a:off x="7769225" y="1073548"/>
              <a:ext cx="209550" cy="209551"/>
              <a:chOff x="4495" y="1198"/>
              <a:chExt cx="160" cy="160"/>
            </a:xfrm>
          </p:grpSpPr>
          <p:sp>
            <p:nvSpPr>
              <p:cNvPr id="56" name="Oval 47">
                <a:extLst>
                  <a:ext uri="{FF2B5EF4-FFF2-40B4-BE49-F238E27FC236}">
                    <a16:creationId xmlns:a16="http://schemas.microsoft.com/office/drawing/2014/main" id="{AAD27E6C-4ABA-3D22-48DD-6165E750A55A}"/>
                  </a:ext>
                </a:extLst>
              </p:cNvPr>
              <p:cNvSpPr>
                <a:spLocks noChangeAspect="1" noChangeArrowheads="1"/>
              </p:cNvSpPr>
              <p:nvPr>
                <p:custDataLst>
                  <p:tags r:id="rId24"/>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57" name="Arc 48">
                <a:extLst>
                  <a:ext uri="{FF2B5EF4-FFF2-40B4-BE49-F238E27FC236}">
                    <a16:creationId xmlns:a16="http://schemas.microsoft.com/office/drawing/2014/main" id="{2B5B1D4D-3688-901B-C19C-B57C739EC43B}"/>
                  </a:ext>
                </a:extLst>
              </p:cNvPr>
              <p:cNvSpPr>
                <a:spLocks noChangeAspect="1"/>
              </p:cNvSpPr>
              <p:nvPr>
                <p:custDataLst>
                  <p:tags r:id="rId25"/>
                </p:custDataLst>
              </p:nvPr>
            </p:nvSpPr>
            <p:spPr bwMode="gray">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grpSp>
          <p:nvGrpSpPr>
            <p:cNvPr id="45" name="MoonLegend5">
              <a:extLst>
                <a:ext uri="{FF2B5EF4-FFF2-40B4-BE49-F238E27FC236}">
                  <a16:creationId xmlns:a16="http://schemas.microsoft.com/office/drawing/2014/main" id="{194F938A-4A77-5E28-34BE-62E987DD6987}"/>
                </a:ext>
              </a:extLst>
            </p:cNvPr>
            <p:cNvGrpSpPr>
              <a:grpSpLocks noChangeAspect="1"/>
            </p:cNvGrpSpPr>
            <p:nvPr>
              <p:custDataLst>
                <p:tags r:id="rId18"/>
              </p:custDataLst>
            </p:nvPr>
          </p:nvGrpSpPr>
          <p:grpSpPr bwMode="gray">
            <a:xfrm>
              <a:off x="7769225" y="1347790"/>
              <a:ext cx="209550" cy="209551"/>
              <a:chOff x="4495" y="1440"/>
              <a:chExt cx="160" cy="160"/>
            </a:xfrm>
          </p:grpSpPr>
          <p:sp>
            <p:nvSpPr>
              <p:cNvPr id="54" name="Oval 50">
                <a:extLst>
                  <a:ext uri="{FF2B5EF4-FFF2-40B4-BE49-F238E27FC236}">
                    <a16:creationId xmlns:a16="http://schemas.microsoft.com/office/drawing/2014/main" id="{BBC67522-FA52-A7F9-3122-7F3865D2105B}"/>
                  </a:ext>
                </a:extLst>
              </p:cNvPr>
              <p:cNvSpPr>
                <a:spLocks noChangeAspect="1" noChangeArrowheads="1"/>
              </p:cNvSpPr>
              <p:nvPr>
                <p:custDataLst>
                  <p:tags r:id="rId22"/>
                </p:custDataLst>
              </p:nvPr>
            </p:nvSpPr>
            <p:spPr bwMode="gray">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55" name="Oval 51">
                <a:extLst>
                  <a:ext uri="{FF2B5EF4-FFF2-40B4-BE49-F238E27FC236}">
                    <a16:creationId xmlns:a16="http://schemas.microsoft.com/office/drawing/2014/main" id="{EBC7AA1B-1287-0CD4-DE46-3F2E414C3A13}"/>
                  </a:ext>
                </a:extLst>
              </p:cNvPr>
              <p:cNvSpPr>
                <a:spLocks noChangeAspect="1" noChangeArrowheads="1"/>
              </p:cNvSpPr>
              <p:nvPr>
                <p:custDataLst>
                  <p:tags r:id="rId23"/>
                </p:custDataLst>
              </p:nvPr>
            </p:nvSpPr>
            <p:spPr bwMode="gray">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grpSp>
          <p:nvGrpSpPr>
            <p:cNvPr id="46" name="MoonLegend3">
              <a:extLst>
                <a:ext uri="{FF2B5EF4-FFF2-40B4-BE49-F238E27FC236}">
                  <a16:creationId xmlns:a16="http://schemas.microsoft.com/office/drawing/2014/main" id="{36222B00-A49D-174D-6F1C-5E6D6B049733}"/>
                </a:ext>
              </a:extLst>
            </p:cNvPr>
            <p:cNvGrpSpPr>
              <a:grpSpLocks noChangeAspect="1"/>
            </p:cNvGrpSpPr>
            <p:nvPr>
              <p:custDataLst>
                <p:tags r:id="rId19"/>
              </p:custDataLst>
            </p:nvPr>
          </p:nvGrpSpPr>
          <p:grpSpPr bwMode="gray">
            <a:xfrm>
              <a:off x="7769225" y="799307"/>
              <a:ext cx="209550" cy="209551"/>
              <a:chOff x="4495" y="1198"/>
              <a:chExt cx="160" cy="160"/>
            </a:xfrm>
          </p:grpSpPr>
          <p:sp>
            <p:nvSpPr>
              <p:cNvPr id="52" name="Oval 47">
                <a:extLst>
                  <a:ext uri="{FF2B5EF4-FFF2-40B4-BE49-F238E27FC236}">
                    <a16:creationId xmlns:a16="http://schemas.microsoft.com/office/drawing/2014/main" id="{3E01A35A-6A90-3876-F90E-68FDD3CE3111}"/>
                  </a:ext>
                </a:extLst>
              </p:cNvPr>
              <p:cNvSpPr>
                <a:spLocks noChangeAspect="1" noChangeArrowheads="1"/>
              </p:cNvSpPr>
              <p:nvPr>
                <p:custDataLst>
                  <p:tags r:id="rId20"/>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sp>
            <p:nvSpPr>
              <p:cNvPr id="53" name="Arc 48">
                <a:extLst>
                  <a:ext uri="{FF2B5EF4-FFF2-40B4-BE49-F238E27FC236}">
                    <a16:creationId xmlns:a16="http://schemas.microsoft.com/office/drawing/2014/main" id="{A1257A1A-C540-279D-636A-37853CA7F9D6}"/>
                  </a:ext>
                </a:extLst>
              </p:cNvPr>
              <p:cNvSpPr>
                <a:spLocks noChangeAspect="1"/>
              </p:cNvSpPr>
              <p:nvPr>
                <p:custDataLst>
                  <p:tags r:id="rId21"/>
                </p:custDataLst>
              </p:nvPr>
            </p:nvSpPr>
            <p:spPr bwMode="gray">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sz="1377" baseline="0" dirty="0">
                  <a:solidFill>
                    <a:srgbClr val="000000"/>
                  </a:solidFill>
                  <a:latin typeface="+mn-lt"/>
                  <a:ea typeface="+mn-ea"/>
                </a:endParaRPr>
              </a:p>
            </p:txBody>
          </p:sp>
        </p:grpSp>
        <p:sp>
          <p:nvSpPr>
            <p:cNvPr id="47" name="Legend1">
              <a:extLst>
                <a:ext uri="{FF2B5EF4-FFF2-40B4-BE49-F238E27FC236}">
                  <a16:creationId xmlns:a16="http://schemas.microsoft.com/office/drawing/2014/main" id="{1A76D310-EC8B-6152-8413-F5699F8283EB}"/>
                </a:ext>
              </a:extLst>
            </p:cNvPr>
            <p:cNvSpPr>
              <a:spLocks noChangeArrowheads="1"/>
            </p:cNvSpPr>
            <p:nvPr/>
          </p:nvSpPr>
          <p:spPr bwMode="gray">
            <a:xfrm>
              <a:off x="8089900" y="263524"/>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48" name="Legend2">
              <a:extLst>
                <a:ext uri="{FF2B5EF4-FFF2-40B4-BE49-F238E27FC236}">
                  <a16:creationId xmlns:a16="http://schemas.microsoft.com/office/drawing/2014/main" id="{987E88BD-2119-8AEF-20A0-E65557D78C62}"/>
                </a:ext>
              </a:extLst>
            </p:cNvPr>
            <p:cNvSpPr>
              <a:spLocks noChangeArrowheads="1"/>
            </p:cNvSpPr>
            <p:nvPr/>
          </p:nvSpPr>
          <p:spPr bwMode="gray">
            <a:xfrm>
              <a:off x="8089900" y="538163"/>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49" name="Legend3">
              <a:extLst>
                <a:ext uri="{FF2B5EF4-FFF2-40B4-BE49-F238E27FC236}">
                  <a16:creationId xmlns:a16="http://schemas.microsoft.com/office/drawing/2014/main" id="{7620CC40-765E-E7AF-43B2-0DC68DD9ADA5}"/>
                </a:ext>
              </a:extLst>
            </p:cNvPr>
            <p:cNvSpPr>
              <a:spLocks noChangeArrowheads="1"/>
            </p:cNvSpPr>
            <p:nvPr/>
          </p:nvSpPr>
          <p:spPr bwMode="gray">
            <a:xfrm>
              <a:off x="8089900" y="812802"/>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50" name="Legend4">
              <a:extLst>
                <a:ext uri="{FF2B5EF4-FFF2-40B4-BE49-F238E27FC236}">
                  <a16:creationId xmlns:a16="http://schemas.microsoft.com/office/drawing/2014/main" id="{96280EF7-FE77-2E63-1188-FBC9283D6479}"/>
                </a:ext>
              </a:extLst>
            </p:cNvPr>
            <p:cNvSpPr>
              <a:spLocks noChangeArrowheads="1"/>
            </p:cNvSpPr>
            <p:nvPr/>
          </p:nvSpPr>
          <p:spPr bwMode="gray">
            <a:xfrm>
              <a:off x="8089900" y="1084265"/>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sp>
          <p:nvSpPr>
            <p:cNvPr id="51" name="Legend5">
              <a:extLst>
                <a:ext uri="{FF2B5EF4-FFF2-40B4-BE49-F238E27FC236}">
                  <a16:creationId xmlns:a16="http://schemas.microsoft.com/office/drawing/2014/main" id="{401C6381-B263-9F43-6360-2D58139D1747}"/>
                </a:ext>
              </a:extLst>
            </p:cNvPr>
            <p:cNvSpPr>
              <a:spLocks noChangeArrowheads="1"/>
            </p:cNvSpPr>
            <p:nvPr/>
          </p:nvSpPr>
          <p:spPr bwMode="gray">
            <a:xfrm>
              <a:off x="8089900" y="1360490"/>
              <a:ext cx="386466"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rgbClr val="002960"/>
                </a:buClr>
              </a:pPr>
              <a:r>
                <a:rPr lang="x-none" sz="918" baseline="0" dirty="0">
                  <a:solidFill>
                    <a:srgbClr val="000000"/>
                  </a:solidFill>
                  <a:latin typeface="+mn-lt"/>
                  <a:ea typeface="+mn-ea"/>
                </a:rPr>
                <a:t>Legend</a:t>
              </a:r>
            </a:p>
          </p:txBody>
        </p:sp>
      </p:grpSp>
    </p:spTree>
    <p:extLst>
      <p:ext uri="{BB962C8B-B14F-4D97-AF65-F5344CB8AC3E}">
        <p14:creationId xmlns:p14="http://schemas.microsoft.com/office/powerpoint/2010/main" val="259612157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2872978"/>
          </a:xfrm>
        </p:spPr>
        <p:txBody>
          <a:bodyPr>
            <a:normAutofit fontScale="90000"/>
          </a:bodyPr>
          <a:lstStyle/>
          <a:p>
            <a:pPr algn="ctr"/>
            <a:br>
              <a:rPr lang="en-US" sz="3600" dirty="0"/>
            </a:br>
            <a:r>
              <a:rPr lang="en-US" sz="3600" dirty="0"/>
              <a:t>Welcome</a:t>
            </a:r>
            <a:br>
              <a:rPr lang="en-US" sz="2400" dirty="0"/>
            </a:br>
            <a:br>
              <a:rPr lang="en-US" sz="2400" dirty="0"/>
            </a:br>
            <a:r>
              <a:rPr lang="en-US" sz="2700" dirty="0"/>
              <a:t>NextGeneration9-1-1 GIS Data Remediation Services – Qualified Vendor List</a:t>
            </a:r>
            <a:br>
              <a:rPr lang="en-US" sz="2400" dirty="0"/>
            </a:br>
            <a:br>
              <a:rPr lang="en-US" sz="2400" dirty="0"/>
            </a:br>
            <a:br>
              <a:rPr lang="en-US" sz="2400" dirty="0"/>
            </a:br>
            <a:br>
              <a:rPr lang="en-US" sz="2400" i="1" dirty="0">
                <a:solidFill>
                  <a:srgbClr val="FF0000"/>
                </a:solidFill>
              </a:rPr>
            </a:br>
            <a:r>
              <a:rPr lang="en-US" sz="1377" i="1" dirty="0">
                <a:solidFill>
                  <a:srgbClr val="FF0000"/>
                </a:solidFill>
              </a:rPr>
              <a:t> </a:t>
            </a:r>
          </a:p>
        </p:txBody>
      </p:sp>
      <p:sp>
        <p:nvSpPr>
          <p:cNvPr id="3" name="Subtitle 2"/>
          <p:cNvSpPr>
            <a:spLocks noGrp="1"/>
          </p:cNvSpPr>
          <p:nvPr>
            <p:ph type="subTitle" idx="1"/>
          </p:nvPr>
        </p:nvSpPr>
        <p:spPr/>
        <p:txBody>
          <a:bodyPr/>
          <a:lstStyle/>
          <a:p>
            <a:r>
              <a:rPr lang="en-US" sz="3200" dirty="0"/>
              <a:t>November 21, 2023</a:t>
            </a:r>
            <a:endParaRPr lang="en-US" dirty="0"/>
          </a:p>
        </p:txBody>
      </p:sp>
    </p:spTree>
    <p:extLst>
      <p:ext uri="{BB962C8B-B14F-4D97-AF65-F5344CB8AC3E}">
        <p14:creationId xmlns:p14="http://schemas.microsoft.com/office/powerpoint/2010/main" val="117319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9" name="Title 1"/>
          <p:cNvSpPr>
            <a:spLocks noGrp="1"/>
          </p:cNvSpPr>
          <p:nvPr>
            <p:ph type="title"/>
          </p:nvPr>
        </p:nvSpPr>
        <p:spPr>
          <a:xfrm>
            <a:off x="457200" y="57150"/>
            <a:ext cx="8229600" cy="857250"/>
          </a:xfrm>
        </p:spPr>
        <p:txBody>
          <a:bodyPr>
            <a:normAutofit/>
          </a:bodyPr>
          <a:lstStyle/>
          <a:p>
            <a:r>
              <a:rPr lang="en-US" sz="3200" dirty="0"/>
              <a:t>PAQ Response Evaluation (contd.)</a:t>
            </a:r>
          </a:p>
        </p:txBody>
      </p:sp>
      <p:sp>
        <p:nvSpPr>
          <p:cNvPr id="2" name="Slide Number Placeholder 1"/>
          <p:cNvSpPr>
            <a:spLocks noGrp="1"/>
          </p:cNvSpPr>
          <p:nvPr>
            <p:ph type="sldNum" sz="quarter" idx="12"/>
          </p:nvPr>
        </p:nvSpPr>
        <p:spPr/>
        <p:txBody>
          <a:bodyPr/>
          <a:lstStyle/>
          <a:p>
            <a:fld id="{679B1134-045D-4EF1-A302-40BD4895FC64}" type="slidenum">
              <a:rPr lang="en-US" smtClean="0"/>
              <a:t>10</a:t>
            </a:fld>
            <a:endParaRPr lang="en-US"/>
          </a:p>
        </p:txBody>
      </p:sp>
      <p:sp>
        <p:nvSpPr>
          <p:cNvPr id="4" name="Rectangle 3"/>
          <p:cNvSpPr/>
          <p:nvPr/>
        </p:nvSpPr>
        <p:spPr>
          <a:xfrm>
            <a:off x="304800" y="895350"/>
            <a:ext cx="8534400" cy="4154984"/>
          </a:xfrm>
          <a:prstGeom prst="rect">
            <a:avLst/>
          </a:prstGeom>
        </p:spPr>
        <p:txBody>
          <a:bodyPr wrap="square">
            <a:spAutoFit/>
          </a:bodyPr>
          <a:lstStyle/>
          <a:p>
            <a:pPr marL="342900" lvl="0" indent="-342900">
              <a:buFont typeface="Wingdings" panose="05000000000000000000" pitchFamily="2" charset="2"/>
              <a:buChar char="§"/>
            </a:pPr>
            <a:r>
              <a:rPr lang="en-US" sz="2400" dirty="0"/>
              <a:t>Local entities can reject a PAQ response for services due to, but not limited to, noncompliance with the following: proposed method, availability, delivery time, etc. </a:t>
            </a:r>
          </a:p>
          <a:p>
            <a:pPr lvl="0"/>
            <a:endParaRPr lang="en-US" sz="2400" b="1" u="sng" dirty="0"/>
          </a:p>
          <a:p>
            <a:pPr marL="342900" lvl="0" indent="-342900">
              <a:buFont typeface="Wingdings" panose="05000000000000000000" pitchFamily="2" charset="2"/>
              <a:buChar char="§"/>
            </a:pPr>
            <a:r>
              <a:rPr lang="en-US" sz="2400" dirty="0"/>
              <a:t>Cost Response</a:t>
            </a:r>
            <a:r>
              <a:rPr lang="en-CA" sz="1200" dirty="0"/>
              <a:t> </a:t>
            </a:r>
          </a:p>
          <a:p>
            <a:pPr marL="742950" lvl="1" indent="-285750" algn="just">
              <a:buFont typeface="Wingdings" panose="05000000000000000000" pitchFamily="2" charset="2"/>
              <a:buChar char="§"/>
            </a:pPr>
            <a:r>
              <a:rPr lang="en-CA" dirty="0"/>
              <a:t> </a:t>
            </a:r>
            <a:r>
              <a:rPr lang="en-US" dirty="0"/>
              <a:t>PAQ pricing shall be based on the total cost of the project.</a:t>
            </a:r>
          </a:p>
          <a:p>
            <a:pPr lvl="0" algn="just"/>
            <a:endParaRPr lang="en-US" dirty="0"/>
          </a:p>
          <a:p>
            <a:pPr marL="742950" lvl="1" indent="-285750" algn="just">
              <a:buFont typeface="Wingdings" panose="05000000000000000000" pitchFamily="2" charset="2"/>
              <a:buChar char="§"/>
            </a:pPr>
            <a:r>
              <a:rPr lang="en-US" dirty="0"/>
              <a:t>The firm, fixed total price stated in the awarded PAQ shall not be increased unless the local entity requests a corresponding increase in the scope of work under the PAQ.  In no event shall the contractor charge more than the firm, fixed total price as approved in the PAQ by the local entity, unless the local entity later amends the PAQ to increase the scope of work. </a:t>
            </a:r>
          </a:p>
          <a:p>
            <a:pPr lvl="0" algn="just"/>
            <a:endParaRPr lang="en-US" b="1" dirty="0"/>
          </a:p>
        </p:txBody>
      </p:sp>
    </p:spTree>
    <p:extLst>
      <p:ext uri="{BB962C8B-B14F-4D97-AF65-F5344CB8AC3E}">
        <p14:creationId xmlns:p14="http://schemas.microsoft.com/office/powerpoint/2010/main" val="3026028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TextBox 5"/>
          <p:cNvSpPr txBox="1"/>
          <p:nvPr/>
        </p:nvSpPr>
        <p:spPr>
          <a:xfrm>
            <a:off x="586902" y="296674"/>
            <a:ext cx="7970195" cy="446276"/>
          </a:xfrm>
          <a:prstGeom prst="rect">
            <a:avLst/>
          </a:prstGeom>
          <a:noFill/>
        </p:spPr>
        <p:txBody>
          <a:bodyPr wrap="square" rtlCol="0">
            <a:spAutoFit/>
          </a:bodyPr>
          <a:lstStyle/>
          <a:p>
            <a:pPr algn="ctr"/>
            <a:r>
              <a:rPr lang="en-US" sz="2300" b="1" dirty="0">
                <a:solidFill>
                  <a:schemeClr val="tx2">
                    <a:lumMod val="60000"/>
                    <a:lumOff val="40000"/>
                  </a:schemeClr>
                </a:solidFill>
                <a:latin typeface="Roboto" pitchFamily="2" charset="0"/>
                <a:ea typeface="Roboto" pitchFamily="2" charset="0"/>
                <a:cs typeface="Open Sans Condensed" pitchFamily="34" charset="0"/>
              </a:rPr>
              <a:t>What Makes a PAQ Response Great?</a:t>
            </a:r>
            <a:endParaRPr lang="en-US" sz="2300" dirty="0">
              <a:solidFill>
                <a:schemeClr val="tx2">
                  <a:lumMod val="60000"/>
                  <a:lumOff val="40000"/>
                </a:schemeClr>
              </a:solidFill>
              <a:latin typeface="Roboto" pitchFamily="2" charset="0"/>
              <a:ea typeface="Roboto" pitchFamily="2" charset="0"/>
              <a:cs typeface="Open Sans Condensed" pitchFamily="34" charset="0"/>
            </a:endParaRPr>
          </a:p>
        </p:txBody>
      </p:sp>
      <p:sp>
        <p:nvSpPr>
          <p:cNvPr id="8" name="Rectangle 7"/>
          <p:cNvSpPr/>
          <p:nvPr/>
        </p:nvSpPr>
        <p:spPr>
          <a:xfrm>
            <a:off x="586902" y="949211"/>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86902" y="1906014"/>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6902" y="2862817"/>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86902" y="3819620"/>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265251" y="1917912"/>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3265251" y="2862817"/>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265251" y="3819620"/>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943600" y="949211"/>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5943600" y="1906014"/>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5943600" y="2862817"/>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5943600" y="3819620"/>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46"/>
          <p:cNvSpPr>
            <a:spLocks noEditPoints="1"/>
          </p:cNvSpPr>
          <p:nvPr/>
        </p:nvSpPr>
        <p:spPr bwMode="auto">
          <a:xfrm>
            <a:off x="849409" y="1225185"/>
            <a:ext cx="365588" cy="330490"/>
          </a:xfrm>
          <a:custGeom>
            <a:avLst/>
            <a:gdLst>
              <a:gd name="T0" fmla="*/ 113 w 375"/>
              <a:gd name="T1" fmla="*/ 267 h 339"/>
              <a:gd name="T2" fmla="*/ 67 w 375"/>
              <a:gd name="T3" fmla="*/ 271 h 339"/>
              <a:gd name="T4" fmla="*/ 55 w 375"/>
              <a:gd name="T5" fmla="*/ 266 h 339"/>
              <a:gd name="T6" fmla="*/ 54 w 375"/>
              <a:gd name="T7" fmla="*/ 252 h 339"/>
              <a:gd name="T8" fmla="*/ 62 w 375"/>
              <a:gd name="T9" fmla="*/ 243 h 339"/>
              <a:gd name="T10" fmla="*/ 150 w 375"/>
              <a:gd name="T11" fmla="*/ 250 h 339"/>
              <a:gd name="T12" fmla="*/ 158 w 375"/>
              <a:gd name="T13" fmla="*/ 224 h 339"/>
              <a:gd name="T14" fmla="*/ 144 w 375"/>
              <a:gd name="T15" fmla="*/ 281 h 339"/>
              <a:gd name="T16" fmla="*/ 137 w 375"/>
              <a:gd name="T17" fmla="*/ 280 h 339"/>
              <a:gd name="T18" fmla="*/ 134 w 375"/>
              <a:gd name="T19" fmla="*/ 272 h 339"/>
              <a:gd name="T20" fmla="*/ 144 w 375"/>
              <a:gd name="T21" fmla="*/ 183 h 339"/>
              <a:gd name="T22" fmla="*/ 62 w 375"/>
              <a:gd name="T23" fmla="*/ 210 h 339"/>
              <a:gd name="T24" fmla="*/ 54 w 375"/>
              <a:gd name="T25" fmla="*/ 201 h 339"/>
              <a:gd name="T26" fmla="*/ 55 w 375"/>
              <a:gd name="T27" fmla="*/ 190 h 339"/>
              <a:gd name="T28" fmla="*/ 67 w 375"/>
              <a:gd name="T29" fmla="*/ 183 h 339"/>
              <a:gd name="T30" fmla="*/ 172 w 375"/>
              <a:gd name="T31" fmla="*/ 153 h 339"/>
              <a:gd name="T32" fmla="*/ 59 w 375"/>
              <a:gd name="T33" fmla="*/ 150 h 339"/>
              <a:gd name="T34" fmla="*/ 53 w 375"/>
              <a:gd name="T35" fmla="*/ 138 h 339"/>
              <a:gd name="T36" fmla="*/ 59 w 375"/>
              <a:gd name="T37" fmla="*/ 127 h 339"/>
              <a:gd name="T38" fmla="*/ 254 w 375"/>
              <a:gd name="T39" fmla="*/ 120 h 339"/>
              <a:gd name="T40" fmla="*/ 186 w 375"/>
              <a:gd name="T41" fmla="*/ 193 h 339"/>
              <a:gd name="T42" fmla="*/ 186 w 375"/>
              <a:gd name="T43" fmla="*/ 200 h 339"/>
              <a:gd name="T44" fmla="*/ 193 w 375"/>
              <a:gd name="T45" fmla="*/ 204 h 339"/>
              <a:gd name="T46" fmla="*/ 261 w 375"/>
              <a:gd name="T47" fmla="*/ 131 h 339"/>
              <a:gd name="T48" fmla="*/ 260 w 375"/>
              <a:gd name="T49" fmla="*/ 124 h 339"/>
              <a:gd name="T50" fmla="*/ 254 w 375"/>
              <a:gd name="T51" fmla="*/ 120 h 339"/>
              <a:gd name="T52" fmla="*/ 273 w 375"/>
              <a:gd name="T53" fmla="*/ 96 h 339"/>
              <a:gd name="T54" fmla="*/ 266 w 375"/>
              <a:gd name="T55" fmla="*/ 106 h 339"/>
              <a:gd name="T56" fmla="*/ 271 w 375"/>
              <a:gd name="T57" fmla="*/ 112 h 339"/>
              <a:gd name="T58" fmla="*/ 275 w 375"/>
              <a:gd name="T59" fmla="*/ 114 h 339"/>
              <a:gd name="T60" fmla="*/ 282 w 375"/>
              <a:gd name="T61" fmla="*/ 107 h 339"/>
              <a:gd name="T62" fmla="*/ 285 w 375"/>
              <a:gd name="T63" fmla="*/ 100 h 339"/>
              <a:gd name="T64" fmla="*/ 278 w 375"/>
              <a:gd name="T65" fmla="*/ 95 h 339"/>
              <a:gd name="T66" fmla="*/ 320 w 375"/>
              <a:gd name="T67" fmla="*/ 129 h 339"/>
              <a:gd name="T68" fmla="*/ 159 w 375"/>
              <a:gd name="T69" fmla="*/ 200 h 339"/>
              <a:gd name="T70" fmla="*/ 274 w 375"/>
              <a:gd name="T71" fmla="*/ 70 h 339"/>
              <a:gd name="T72" fmla="*/ 207 w 375"/>
              <a:gd name="T73" fmla="*/ 66 h 339"/>
              <a:gd name="T74" fmla="*/ 216 w 375"/>
              <a:gd name="T75" fmla="*/ 76 h 339"/>
              <a:gd name="T76" fmla="*/ 215 w 375"/>
              <a:gd name="T77" fmla="*/ 87 h 339"/>
              <a:gd name="T78" fmla="*/ 203 w 375"/>
              <a:gd name="T79" fmla="*/ 94 h 339"/>
              <a:gd name="T80" fmla="*/ 59 w 375"/>
              <a:gd name="T81" fmla="*/ 91 h 339"/>
              <a:gd name="T82" fmla="*/ 53 w 375"/>
              <a:gd name="T83" fmla="*/ 79 h 339"/>
              <a:gd name="T84" fmla="*/ 59 w 375"/>
              <a:gd name="T85" fmla="*/ 68 h 339"/>
              <a:gd name="T86" fmla="*/ 292 w 375"/>
              <a:gd name="T87" fmla="*/ 51 h 339"/>
              <a:gd name="T88" fmla="*/ 279 w 375"/>
              <a:gd name="T89" fmla="*/ 65 h 339"/>
              <a:gd name="T90" fmla="*/ 328 w 375"/>
              <a:gd name="T91" fmla="*/ 32 h 339"/>
              <a:gd name="T92" fmla="*/ 360 w 375"/>
              <a:gd name="T93" fmla="*/ 62 h 339"/>
              <a:gd name="T94" fmla="*/ 332 w 375"/>
              <a:gd name="T95" fmla="*/ 19 h 339"/>
              <a:gd name="T96" fmla="*/ 370 w 375"/>
              <a:gd name="T97" fmla="*/ 51 h 339"/>
              <a:gd name="T98" fmla="*/ 375 w 375"/>
              <a:gd name="T99" fmla="*/ 61 h 339"/>
              <a:gd name="T100" fmla="*/ 371 w 375"/>
              <a:gd name="T101" fmla="*/ 73 h 339"/>
              <a:gd name="T102" fmla="*/ 316 w 375"/>
              <a:gd name="T103" fmla="*/ 24 h 339"/>
              <a:gd name="T104" fmla="*/ 326 w 375"/>
              <a:gd name="T105" fmla="*/ 19 h 339"/>
              <a:gd name="T106" fmla="*/ 252 w 375"/>
              <a:gd name="T107" fmla="*/ 1 h 339"/>
              <a:gd name="T108" fmla="*/ 270 w 375"/>
              <a:gd name="T109" fmla="*/ 28 h 339"/>
              <a:gd name="T110" fmla="*/ 241 w 375"/>
              <a:gd name="T111" fmla="*/ 27 h 339"/>
              <a:gd name="T112" fmla="*/ 241 w 375"/>
              <a:gd name="T113" fmla="*/ 310 h 339"/>
              <a:gd name="T114" fmla="*/ 270 w 375"/>
              <a:gd name="T115" fmla="*/ 310 h 339"/>
              <a:gd name="T116" fmla="*/ 252 w 375"/>
              <a:gd name="T117" fmla="*/ 336 h 339"/>
              <a:gd name="T118" fmla="*/ 19 w 375"/>
              <a:gd name="T119" fmla="*/ 336 h 339"/>
              <a:gd name="T120" fmla="*/ 0 w 375"/>
              <a:gd name="T121" fmla="*/ 310 h 339"/>
              <a:gd name="T122" fmla="*/ 10 w 375"/>
              <a:gd name="T123" fmla="*/ 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75" h="339">
                <a:moveTo>
                  <a:pt x="67" y="242"/>
                </a:moveTo>
                <a:lnTo>
                  <a:pt x="120" y="242"/>
                </a:lnTo>
                <a:lnTo>
                  <a:pt x="113" y="267"/>
                </a:lnTo>
                <a:lnTo>
                  <a:pt x="113" y="268"/>
                </a:lnTo>
                <a:lnTo>
                  <a:pt x="113" y="271"/>
                </a:lnTo>
                <a:lnTo>
                  <a:pt x="67" y="271"/>
                </a:lnTo>
                <a:lnTo>
                  <a:pt x="62" y="271"/>
                </a:lnTo>
                <a:lnTo>
                  <a:pt x="59" y="268"/>
                </a:lnTo>
                <a:lnTo>
                  <a:pt x="55" y="266"/>
                </a:lnTo>
                <a:lnTo>
                  <a:pt x="54" y="262"/>
                </a:lnTo>
                <a:lnTo>
                  <a:pt x="53" y="256"/>
                </a:lnTo>
                <a:lnTo>
                  <a:pt x="54" y="252"/>
                </a:lnTo>
                <a:lnTo>
                  <a:pt x="55" y="248"/>
                </a:lnTo>
                <a:lnTo>
                  <a:pt x="59" y="246"/>
                </a:lnTo>
                <a:lnTo>
                  <a:pt x="62" y="243"/>
                </a:lnTo>
                <a:lnTo>
                  <a:pt x="67" y="242"/>
                </a:lnTo>
                <a:close/>
                <a:moveTo>
                  <a:pt x="158" y="224"/>
                </a:moveTo>
                <a:lnTo>
                  <a:pt x="150" y="250"/>
                </a:lnTo>
                <a:lnTo>
                  <a:pt x="164" y="263"/>
                </a:lnTo>
                <a:lnTo>
                  <a:pt x="189" y="252"/>
                </a:lnTo>
                <a:lnTo>
                  <a:pt x="158" y="224"/>
                </a:lnTo>
                <a:close/>
                <a:moveTo>
                  <a:pt x="152" y="207"/>
                </a:moveTo>
                <a:lnTo>
                  <a:pt x="207" y="255"/>
                </a:lnTo>
                <a:lnTo>
                  <a:pt x="144" y="281"/>
                </a:lnTo>
                <a:lnTo>
                  <a:pt x="142" y="281"/>
                </a:lnTo>
                <a:lnTo>
                  <a:pt x="138" y="281"/>
                </a:lnTo>
                <a:lnTo>
                  <a:pt x="137" y="280"/>
                </a:lnTo>
                <a:lnTo>
                  <a:pt x="134" y="277"/>
                </a:lnTo>
                <a:lnTo>
                  <a:pt x="134" y="275"/>
                </a:lnTo>
                <a:lnTo>
                  <a:pt x="134" y="272"/>
                </a:lnTo>
                <a:lnTo>
                  <a:pt x="152" y="207"/>
                </a:lnTo>
                <a:close/>
                <a:moveTo>
                  <a:pt x="67" y="183"/>
                </a:moveTo>
                <a:lnTo>
                  <a:pt x="144" y="183"/>
                </a:lnTo>
                <a:lnTo>
                  <a:pt x="129" y="212"/>
                </a:lnTo>
                <a:lnTo>
                  <a:pt x="67" y="212"/>
                </a:lnTo>
                <a:lnTo>
                  <a:pt x="62" y="210"/>
                </a:lnTo>
                <a:lnTo>
                  <a:pt x="59" y="209"/>
                </a:lnTo>
                <a:lnTo>
                  <a:pt x="55" y="205"/>
                </a:lnTo>
                <a:lnTo>
                  <a:pt x="54" y="201"/>
                </a:lnTo>
                <a:lnTo>
                  <a:pt x="53" y="197"/>
                </a:lnTo>
                <a:lnTo>
                  <a:pt x="54" y="193"/>
                </a:lnTo>
                <a:lnTo>
                  <a:pt x="55" y="190"/>
                </a:lnTo>
                <a:lnTo>
                  <a:pt x="59" y="186"/>
                </a:lnTo>
                <a:lnTo>
                  <a:pt x="62" y="184"/>
                </a:lnTo>
                <a:lnTo>
                  <a:pt x="67" y="183"/>
                </a:lnTo>
                <a:close/>
                <a:moveTo>
                  <a:pt x="67" y="124"/>
                </a:moveTo>
                <a:lnTo>
                  <a:pt x="198" y="124"/>
                </a:lnTo>
                <a:lnTo>
                  <a:pt x="172" y="153"/>
                </a:lnTo>
                <a:lnTo>
                  <a:pt x="67" y="153"/>
                </a:lnTo>
                <a:lnTo>
                  <a:pt x="62" y="152"/>
                </a:lnTo>
                <a:lnTo>
                  <a:pt x="59" y="150"/>
                </a:lnTo>
                <a:lnTo>
                  <a:pt x="55" y="148"/>
                </a:lnTo>
                <a:lnTo>
                  <a:pt x="54" y="144"/>
                </a:lnTo>
                <a:lnTo>
                  <a:pt x="53" y="138"/>
                </a:lnTo>
                <a:lnTo>
                  <a:pt x="54" y="134"/>
                </a:lnTo>
                <a:lnTo>
                  <a:pt x="55" y="131"/>
                </a:lnTo>
                <a:lnTo>
                  <a:pt x="59" y="127"/>
                </a:lnTo>
                <a:lnTo>
                  <a:pt x="62" y="125"/>
                </a:lnTo>
                <a:lnTo>
                  <a:pt x="67" y="124"/>
                </a:lnTo>
                <a:close/>
                <a:moveTo>
                  <a:pt x="254" y="120"/>
                </a:moveTo>
                <a:lnTo>
                  <a:pt x="252" y="120"/>
                </a:lnTo>
                <a:lnTo>
                  <a:pt x="251" y="121"/>
                </a:lnTo>
                <a:lnTo>
                  <a:pt x="186" y="193"/>
                </a:lnTo>
                <a:lnTo>
                  <a:pt x="185" y="196"/>
                </a:lnTo>
                <a:lnTo>
                  <a:pt x="185" y="199"/>
                </a:lnTo>
                <a:lnTo>
                  <a:pt x="186" y="200"/>
                </a:lnTo>
                <a:lnTo>
                  <a:pt x="189" y="203"/>
                </a:lnTo>
                <a:lnTo>
                  <a:pt x="190" y="204"/>
                </a:lnTo>
                <a:lnTo>
                  <a:pt x="193" y="204"/>
                </a:lnTo>
                <a:lnTo>
                  <a:pt x="194" y="204"/>
                </a:lnTo>
                <a:lnTo>
                  <a:pt x="196" y="203"/>
                </a:lnTo>
                <a:lnTo>
                  <a:pt x="261" y="131"/>
                </a:lnTo>
                <a:lnTo>
                  <a:pt x="262" y="128"/>
                </a:lnTo>
                <a:lnTo>
                  <a:pt x="261" y="127"/>
                </a:lnTo>
                <a:lnTo>
                  <a:pt x="260" y="124"/>
                </a:lnTo>
                <a:lnTo>
                  <a:pt x="257" y="121"/>
                </a:lnTo>
                <a:lnTo>
                  <a:pt x="256" y="120"/>
                </a:lnTo>
                <a:lnTo>
                  <a:pt x="254" y="120"/>
                </a:lnTo>
                <a:close/>
                <a:moveTo>
                  <a:pt x="278" y="95"/>
                </a:moveTo>
                <a:lnTo>
                  <a:pt x="275" y="95"/>
                </a:lnTo>
                <a:lnTo>
                  <a:pt x="273" y="96"/>
                </a:lnTo>
                <a:lnTo>
                  <a:pt x="268" y="103"/>
                </a:lnTo>
                <a:lnTo>
                  <a:pt x="266" y="104"/>
                </a:lnTo>
                <a:lnTo>
                  <a:pt x="266" y="106"/>
                </a:lnTo>
                <a:lnTo>
                  <a:pt x="266" y="108"/>
                </a:lnTo>
                <a:lnTo>
                  <a:pt x="268" y="110"/>
                </a:lnTo>
                <a:lnTo>
                  <a:pt x="271" y="112"/>
                </a:lnTo>
                <a:lnTo>
                  <a:pt x="273" y="114"/>
                </a:lnTo>
                <a:lnTo>
                  <a:pt x="274" y="114"/>
                </a:lnTo>
                <a:lnTo>
                  <a:pt x="275" y="114"/>
                </a:lnTo>
                <a:lnTo>
                  <a:pt x="278" y="112"/>
                </a:lnTo>
                <a:lnTo>
                  <a:pt x="278" y="112"/>
                </a:lnTo>
                <a:lnTo>
                  <a:pt x="282" y="107"/>
                </a:lnTo>
                <a:lnTo>
                  <a:pt x="283" y="106"/>
                </a:lnTo>
                <a:lnTo>
                  <a:pt x="285" y="103"/>
                </a:lnTo>
                <a:lnTo>
                  <a:pt x="285" y="100"/>
                </a:lnTo>
                <a:lnTo>
                  <a:pt x="283" y="99"/>
                </a:lnTo>
                <a:lnTo>
                  <a:pt x="279" y="96"/>
                </a:lnTo>
                <a:lnTo>
                  <a:pt x="278" y="95"/>
                </a:lnTo>
                <a:close/>
                <a:moveTo>
                  <a:pt x="274" y="70"/>
                </a:moveTo>
                <a:lnTo>
                  <a:pt x="329" y="120"/>
                </a:lnTo>
                <a:lnTo>
                  <a:pt x="320" y="129"/>
                </a:lnTo>
                <a:lnTo>
                  <a:pt x="220" y="239"/>
                </a:lnTo>
                <a:lnTo>
                  <a:pt x="214" y="248"/>
                </a:lnTo>
                <a:lnTo>
                  <a:pt x="159" y="200"/>
                </a:lnTo>
                <a:lnTo>
                  <a:pt x="167" y="191"/>
                </a:lnTo>
                <a:lnTo>
                  <a:pt x="265" y="81"/>
                </a:lnTo>
                <a:lnTo>
                  <a:pt x="274" y="70"/>
                </a:lnTo>
                <a:close/>
                <a:moveTo>
                  <a:pt x="67" y="65"/>
                </a:moveTo>
                <a:lnTo>
                  <a:pt x="203" y="65"/>
                </a:lnTo>
                <a:lnTo>
                  <a:pt x="207" y="66"/>
                </a:lnTo>
                <a:lnTo>
                  <a:pt x="211" y="68"/>
                </a:lnTo>
                <a:lnTo>
                  <a:pt x="215" y="72"/>
                </a:lnTo>
                <a:lnTo>
                  <a:pt x="216" y="76"/>
                </a:lnTo>
                <a:lnTo>
                  <a:pt x="218" y="79"/>
                </a:lnTo>
                <a:lnTo>
                  <a:pt x="216" y="83"/>
                </a:lnTo>
                <a:lnTo>
                  <a:pt x="215" y="87"/>
                </a:lnTo>
                <a:lnTo>
                  <a:pt x="211" y="91"/>
                </a:lnTo>
                <a:lnTo>
                  <a:pt x="207" y="93"/>
                </a:lnTo>
                <a:lnTo>
                  <a:pt x="203" y="94"/>
                </a:lnTo>
                <a:lnTo>
                  <a:pt x="67" y="94"/>
                </a:lnTo>
                <a:lnTo>
                  <a:pt x="62" y="93"/>
                </a:lnTo>
                <a:lnTo>
                  <a:pt x="59" y="91"/>
                </a:lnTo>
                <a:lnTo>
                  <a:pt x="55" y="87"/>
                </a:lnTo>
                <a:lnTo>
                  <a:pt x="54" y="83"/>
                </a:lnTo>
                <a:lnTo>
                  <a:pt x="53" y="79"/>
                </a:lnTo>
                <a:lnTo>
                  <a:pt x="54" y="76"/>
                </a:lnTo>
                <a:lnTo>
                  <a:pt x="55" y="72"/>
                </a:lnTo>
                <a:lnTo>
                  <a:pt x="59" y="68"/>
                </a:lnTo>
                <a:lnTo>
                  <a:pt x="62" y="66"/>
                </a:lnTo>
                <a:lnTo>
                  <a:pt x="67" y="65"/>
                </a:lnTo>
                <a:close/>
                <a:moveTo>
                  <a:pt x="292" y="51"/>
                </a:moveTo>
                <a:lnTo>
                  <a:pt x="347" y="99"/>
                </a:lnTo>
                <a:lnTo>
                  <a:pt x="334" y="114"/>
                </a:lnTo>
                <a:lnTo>
                  <a:pt x="279" y="65"/>
                </a:lnTo>
                <a:lnTo>
                  <a:pt x="283" y="60"/>
                </a:lnTo>
                <a:lnTo>
                  <a:pt x="292" y="51"/>
                </a:lnTo>
                <a:close/>
                <a:moveTo>
                  <a:pt x="328" y="32"/>
                </a:moveTo>
                <a:lnTo>
                  <a:pt x="319" y="43"/>
                </a:lnTo>
                <a:lnTo>
                  <a:pt x="351" y="73"/>
                </a:lnTo>
                <a:lnTo>
                  <a:pt x="360" y="62"/>
                </a:lnTo>
                <a:lnTo>
                  <a:pt x="328" y="32"/>
                </a:lnTo>
                <a:close/>
                <a:moveTo>
                  <a:pt x="326" y="19"/>
                </a:moveTo>
                <a:lnTo>
                  <a:pt x="332" y="19"/>
                </a:lnTo>
                <a:lnTo>
                  <a:pt x="334" y="21"/>
                </a:lnTo>
                <a:lnTo>
                  <a:pt x="338" y="23"/>
                </a:lnTo>
                <a:lnTo>
                  <a:pt x="370" y="51"/>
                </a:lnTo>
                <a:lnTo>
                  <a:pt x="372" y="53"/>
                </a:lnTo>
                <a:lnTo>
                  <a:pt x="374" y="57"/>
                </a:lnTo>
                <a:lnTo>
                  <a:pt x="375" y="61"/>
                </a:lnTo>
                <a:lnTo>
                  <a:pt x="374" y="66"/>
                </a:lnTo>
                <a:lnTo>
                  <a:pt x="372" y="70"/>
                </a:lnTo>
                <a:lnTo>
                  <a:pt x="371" y="73"/>
                </a:lnTo>
                <a:lnTo>
                  <a:pt x="353" y="94"/>
                </a:lnTo>
                <a:lnTo>
                  <a:pt x="298" y="44"/>
                </a:lnTo>
                <a:lnTo>
                  <a:pt x="316" y="24"/>
                </a:lnTo>
                <a:lnTo>
                  <a:pt x="319" y="22"/>
                </a:lnTo>
                <a:lnTo>
                  <a:pt x="323" y="19"/>
                </a:lnTo>
                <a:lnTo>
                  <a:pt x="326" y="19"/>
                </a:lnTo>
                <a:close/>
                <a:moveTo>
                  <a:pt x="29" y="0"/>
                </a:moveTo>
                <a:lnTo>
                  <a:pt x="241" y="0"/>
                </a:lnTo>
                <a:lnTo>
                  <a:pt x="252" y="1"/>
                </a:lnTo>
                <a:lnTo>
                  <a:pt x="261" y="7"/>
                </a:lnTo>
                <a:lnTo>
                  <a:pt x="268" y="17"/>
                </a:lnTo>
                <a:lnTo>
                  <a:pt x="270" y="28"/>
                </a:lnTo>
                <a:lnTo>
                  <a:pt x="270" y="44"/>
                </a:lnTo>
                <a:lnTo>
                  <a:pt x="241" y="76"/>
                </a:lnTo>
                <a:lnTo>
                  <a:pt x="241" y="27"/>
                </a:lnTo>
                <a:lnTo>
                  <a:pt x="29" y="27"/>
                </a:lnTo>
                <a:lnTo>
                  <a:pt x="29" y="310"/>
                </a:lnTo>
                <a:lnTo>
                  <a:pt x="241" y="310"/>
                </a:lnTo>
                <a:lnTo>
                  <a:pt x="241" y="248"/>
                </a:lnTo>
                <a:lnTo>
                  <a:pt x="270" y="217"/>
                </a:lnTo>
                <a:lnTo>
                  <a:pt x="270" y="310"/>
                </a:lnTo>
                <a:lnTo>
                  <a:pt x="268" y="322"/>
                </a:lnTo>
                <a:lnTo>
                  <a:pt x="261" y="331"/>
                </a:lnTo>
                <a:lnTo>
                  <a:pt x="252" y="336"/>
                </a:lnTo>
                <a:lnTo>
                  <a:pt x="241" y="339"/>
                </a:lnTo>
                <a:lnTo>
                  <a:pt x="29" y="339"/>
                </a:lnTo>
                <a:lnTo>
                  <a:pt x="19" y="336"/>
                </a:lnTo>
                <a:lnTo>
                  <a:pt x="10" y="331"/>
                </a:lnTo>
                <a:lnTo>
                  <a:pt x="3" y="322"/>
                </a:lnTo>
                <a:lnTo>
                  <a:pt x="0" y="310"/>
                </a:lnTo>
                <a:lnTo>
                  <a:pt x="0" y="28"/>
                </a:lnTo>
                <a:lnTo>
                  <a:pt x="3" y="17"/>
                </a:lnTo>
                <a:lnTo>
                  <a:pt x="10" y="7"/>
                </a:lnTo>
                <a:lnTo>
                  <a:pt x="19" y="1"/>
                </a:lnTo>
                <a:lnTo>
                  <a:pt x="29"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49"/>
          <p:cNvSpPr>
            <a:spLocks noEditPoints="1"/>
          </p:cNvSpPr>
          <p:nvPr/>
        </p:nvSpPr>
        <p:spPr bwMode="auto">
          <a:xfrm>
            <a:off x="844278" y="3147855"/>
            <a:ext cx="375850" cy="312364"/>
          </a:xfrm>
          <a:custGeom>
            <a:avLst/>
            <a:gdLst>
              <a:gd name="T0" fmla="*/ 387 w 444"/>
              <a:gd name="T1" fmla="*/ 93 h 369"/>
              <a:gd name="T2" fmla="*/ 387 w 444"/>
              <a:gd name="T3" fmla="*/ 112 h 369"/>
              <a:gd name="T4" fmla="*/ 404 w 444"/>
              <a:gd name="T5" fmla="*/ 117 h 369"/>
              <a:gd name="T6" fmla="*/ 415 w 444"/>
              <a:gd name="T7" fmla="*/ 103 h 369"/>
              <a:gd name="T8" fmla="*/ 404 w 444"/>
              <a:gd name="T9" fmla="*/ 88 h 369"/>
              <a:gd name="T10" fmla="*/ 296 w 444"/>
              <a:gd name="T11" fmla="*/ 57 h 369"/>
              <a:gd name="T12" fmla="*/ 386 w 444"/>
              <a:gd name="T13" fmla="*/ 147 h 369"/>
              <a:gd name="T14" fmla="*/ 326 w 444"/>
              <a:gd name="T15" fmla="*/ 217 h 369"/>
              <a:gd name="T16" fmla="*/ 345 w 444"/>
              <a:gd name="T17" fmla="*/ 261 h 369"/>
              <a:gd name="T18" fmla="*/ 323 w 444"/>
              <a:gd name="T19" fmla="*/ 280 h 369"/>
              <a:gd name="T20" fmla="*/ 313 w 444"/>
              <a:gd name="T21" fmla="*/ 297 h 369"/>
              <a:gd name="T22" fmla="*/ 294 w 444"/>
              <a:gd name="T23" fmla="*/ 308 h 369"/>
              <a:gd name="T24" fmla="*/ 284 w 444"/>
              <a:gd name="T25" fmla="*/ 325 h 369"/>
              <a:gd name="T26" fmla="*/ 264 w 444"/>
              <a:gd name="T27" fmla="*/ 338 h 369"/>
              <a:gd name="T28" fmla="*/ 254 w 444"/>
              <a:gd name="T29" fmla="*/ 354 h 369"/>
              <a:gd name="T30" fmla="*/ 218 w 444"/>
              <a:gd name="T31" fmla="*/ 367 h 369"/>
              <a:gd name="T32" fmla="*/ 150 w 444"/>
              <a:gd name="T33" fmla="*/ 349 h 369"/>
              <a:gd name="T34" fmla="*/ 124 w 444"/>
              <a:gd name="T35" fmla="*/ 324 h 369"/>
              <a:gd name="T36" fmla="*/ 102 w 444"/>
              <a:gd name="T37" fmla="*/ 314 h 369"/>
              <a:gd name="T38" fmla="*/ 91 w 444"/>
              <a:gd name="T39" fmla="*/ 290 h 369"/>
              <a:gd name="T40" fmla="*/ 65 w 444"/>
              <a:gd name="T41" fmla="*/ 265 h 369"/>
              <a:gd name="T42" fmla="*/ 43 w 444"/>
              <a:gd name="T43" fmla="*/ 255 h 369"/>
              <a:gd name="T44" fmla="*/ 57 w 444"/>
              <a:gd name="T45" fmla="*/ 210 h 369"/>
              <a:gd name="T46" fmla="*/ 0 w 444"/>
              <a:gd name="T47" fmla="*/ 146 h 369"/>
              <a:gd name="T48" fmla="*/ 13 w 444"/>
              <a:gd name="T49" fmla="*/ 141 h 369"/>
              <a:gd name="T50" fmla="*/ 89 w 444"/>
              <a:gd name="T51" fmla="*/ 194 h 369"/>
              <a:gd name="T52" fmla="*/ 98 w 444"/>
              <a:gd name="T53" fmla="*/ 228 h 369"/>
              <a:gd name="T54" fmla="*/ 132 w 444"/>
              <a:gd name="T55" fmla="*/ 239 h 369"/>
              <a:gd name="T56" fmla="*/ 146 w 444"/>
              <a:gd name="T57" fmla="*/ 253 h 369"/>
              <a:gd name="T58" fmla="*/ 157 w 444"/>
              <a:gd name="T59" fmla="*/ 287 h 369"/>
              <a:gd name="T60" fmla="*/ 190 w 444"/>
              <a:gd name="T61" fmla="*/ 297 h 369"/>
              <a:gd name="T62" fmla="*/ 225 w 444"/>
              <a:gd name="T63" fmla="*/ 349 h 369"/>
              <a:gd name="T64" fmla="*/ 237 w 444"/>
              <a:gd name="T65" fmla="*/ 346 h 369"/>
              <a:gd name="T66" fmla="*/ 241 w 444"/>
              <a:gd name="T67" fmla="*/ 335 h 369"/>
              <a:gd name="T68" fmla="*/ 208 w 444"/>
              <a:gd name="T69" fmla="*/ 297 h 369"/>
              <a:gd name="T70" fmla="*/ 217 w 444"/>
              <a:gd name="T71" fmla="*/ 287 h 369"/>
              <a:gd name="T72" fmla="*/ 254 w 444"/>
              <a:gd name="T73" fmla="*/ 320 h 369"/>
              <a:gd name="T74" fmla="*/ 267 w 444"/>
              <a:gd name="T75" fmla="*/ 316 h 369"/>
              <a:gd name="T76" fmla="*/ 269 w 444"/>
              <a:gd name="T77" fmla="*/ 304 h 369"/>
              <a:gd name="T78" fmla="*/ 238 w 444"/>
              <a:gd name="T79" fmla="*/ 268 h 369"/>
              <a:gd name="T80" fmla="*/ 247 w 444"/>
              <a:gd name="T81" fmla="*/ 259 h 369"/>
              <a:gd name="T82" fmla="*/ 284 w 444"/>
              <a:gd name="T83" fmla="*/ 290 h 369"/>
              <a:gd name="T84" fmla="*/ 296 w 444"/>
              <a:gd name="T85" fmla="*/ 287 h 369"/>
              <a:gd name="T86" fmla="*/ 300 w 444"/>
              <a:gd name="T87" fmla="*/ 276 h 369"/>
              <a:gd name="T88" fmla="*/ 267 w 444"/>
              <a:gd name="T89" fmla="*/ 238 h 369"/>
              <a:gd name="T90" fmla="*/ 276 w 444"/>
              <a:gd name="T91" fmla="*/ 228 h 369"/>
              <a:gd name="T92" fmla="*/ 313 w 444"/>
              <a:gd name="T93" fmla="*/ 261 h 369"/>
              <a:gd name="T94" fmla="*/ 326 w 444"/>
              <a:gd name="T95" fmla="*/ 259 h 369"/>
              <a:gd name="T96" fmla="*/ 328 w 444"/>
              <a:gd name="T97" fmla="*/ 245 h 369"/>
              <a:gd name="T98" fmla="*/ 309 w 444"/>
              <a:gd name="T99" fmla="*/ 224 h 369"/>
              <a:gd name="T100" fmla="*/ 252 w 444"/>
              <a:gd name="T101" fmla="*/ 168 h 369"/>
              <a:gd name="T102" fmla="*/ 208 w 444"/>
              <a:gd name="T103" fmla="*/ 125 h 369"/>
              <a:gd name="T104" fmla="*/ 203 w 444"/>
              <a:gd name="T105" fmla="*/ 122 h 369"/>
              <a:gd name="T106" fmla="*/ 190 w 444"/>
              <a:gd name="T107" fmla="*/ 129 h 369"/>
              <a:gd name="T108" fmla="*/ 166 w 444"/>
              <a:gd name="T109" fmla="*/ 167 h 369"/>
              <a:gd name="T110" fmla="*/ 129 w 444"/>
              <a:gd name="T111" fmla="*/ 181 h 369"/>
              <a:gd name="T112" fmla="*/ 103 w 444"/>
              <a:gd name="T113" fmla="*/ 152 h 369"/>
              <a:gd name="T114" fmla="*/ 144 w 444"/>
              <a:gd name="T115" fmla="*/ 52 h 369"/>
              <a:gd name="T116" fmla="*/ 163 w 444"/>
              <a:gd name="T117" fmla="*/ 35 h 369"/>
              <a:gd name="T118" fmla="*/ 364 w 444"/>
              <a:gd name="T119" fmla="*/ 6 h 369"/>
              <a:gd name="T120" fmla="*/ 438 w 444"/>
              <a:gd name="T121" fmla="*/ 107 h 369"/>
              <a:gd name="T122" fmla="*/ 386 w 444"/>
              <a:gd name="T123" fmla="*/ 133 h 369"/>
              <a:gd name="T124" fmla="*/ 311 w 444"/>
              <a:gd name="T125" fmla="*/ 32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4" h="369">
                <a:moveTo>
                  <a:pt x="399" y="88"/>
                </a:moveTo>
                <a:lnTo>
                  <a:pt x="394" y="88"/>
                </a:lnTo>
                <a:lnTo>
                  <a:pt x="390" y="91"/>
                </a:lnTo>
                <a:lnTo>
                  <a:pt x="387" y="93"/>
                </a:lnTo>
                <a:lnTo>
                  <a:pt x="385" y="99"/>
                </a:lnTo>
                <a:lnTo>
                  <a:pt x="383" y="103"/>
                </a:lnTo>
                <a:lnTo>
                  <a:pt x="385" y="108"/>
                </a:lnTo>
                <a:lnTo>
                  <a:pt x="387" y="112"/>
                </a:lnTo>
                <a:lnTo>
                  <a:pt x="390" y="116"/>
                </a:lnTo>
                <a:lnTo>
                  <a:pt x="394" y="117"/>
                </a:lnTo>
                <a:lnTo>
                  <a:pt x="399" y="118"/>
                </a:lnTo>
                <a:lnTo>
                  <a:pt x="404" y="117"/>
                </a:lnTo>
                <a:lnTo>
                  <a:pt x="408" y="116"/>
                </a:lnTo>
                <a:lnTo>
                  <a:pt x="411" y="112"/>
                </a:lnTo>
                <a:lnTo>
                  <a:pt x="413" y="108"/>
                </a:lnTo>
                <a:lnTo>
                  <a:pt x="415" y="103"/>
                </a:lnTo>
                <a:lnTo>
                  <a:pt x="413" y="99"/>
                </a:lnTo>
                <a:lnTo>
                  <a:pt x="411" y="93"/>
                </a:lnTo>
                <a:lnTo>
                  <a:pt x="408" y="91"/>
                </a:lnTo>
                <a:lnTo>
                  <a:pt x="404" y="88"/>
                </a:lnTo>
                <a:lnTo>
                  <a:pt x="399" y="88"/>
                </a:lnTo>
                <a:close/>
                <a:moveTo>
                  <a:pt x="192" y="28"/>
                </a:moveTo>
                <a:lnTo>
                  <a:pt x="211" y="31"/>
                </a:lnTo>
                <a:lnTo>
                  <a:pt x="296" y="57"/>
                </a:lnTo>
                <a:lnTo>
                  <a:pt x="298" y="58"/>
                </a:lnTo>
                <a:lnTo>
                  <a:pt x="300" y="59"/>
                </a:lnTo>
                <a:lnTo>
                  <a:pt x="385" y="145"/>
                </a:lnTo>
                <a:lnTo>
                  <a:pt x="386" y="147"/>
                </a:lnTo>
                <a:lnTo>
                  <a:pt x="387" y="151"/>
                </a:lnTo>
                <a:lnTo>
                  <a:pt x="386" y="154"/>
                </a:lnTo>
                <a:lnTo>
                  <a:pt x="385" y="158"/>
                </a:lnTo>
                <a:lnTo>
                  <a:pt x="326" y="217"/>
                </a:lnTo>
                <a:lnTo>
                  <a:pt x="340" y="230"/>
                </a:lnTo>
                <a:lnTo>
                  <a:pt x="345" y="240"/>
                </a:lnTo>
                <a:lnTo>
                  <a:pt x="348" y="251"/>
                </a:lnTo>
                <a:lnTo>
                  <a:pt x="345" y="261"/>
                </a:lnTo>
                <a:lnTo>
                  <a:pt x="339" y="272"/>
                </a:lnTo>
                <a:lnTo>
                  <a:pt x="334" y="274"/>
                </a:lnTo>
                <a:lnTo>
                  <a:pt x="328" y="278"/>
                </a:lnTo>
                <a:lnTo>
                  <a:pt x="323" y="280"/>
                </a:lnTo>
                <a:lnTo>
                  <a:pt x="318" y="281"/>
                </a:lnTo>
                <a:lnTo>
                  <a:pt x="318" y="286"/>
                </a:lnTo>
                <a:lnTo>
                  <a:pt x="315" y="291"/>
                </a:lnTo>
                <a:lnTo>
                  <a:pt x="313" y="297"/>
                </a:lnTo>
                <a:lnTo>
                  <a:pt x="309" y="300"/>
                </a:lnTo>
                <a:lnTo>
                  <a:pt x="305" y="304"/>
                </a:lnTo>
                <a:lnTo>
                  <a:pt x="300" y="307"/>
                </a:lnTo>
                <a:lnTo>
                  <a:pt x="294" y="308"/>
                </a:lnTo>
                <a:lnTo>
                  <a:pt x="289" y="310"/>
                </a:lnTo>
                <a:lnTo>
                  <a:pt x="288" y="315"/>
                </a:lnTo>
                <a:lnTo>
                  <a:pt x="287" y="320"/>
                </a:lnTo>
                <a:lnTo>
                  <a:pt x="284" y="325"/>
                </a:lnTo>
                <a:lnTo>
                  <a:pt x="280" y="329"/>
                </a:lnTo>
                <a:lnTo>
                  <a:pt x="275" y="333"/>
                </a:lnTo>
                <a:lnTo>
                  <a:pt x="269" y="336"/>
                </a:lnTo>
                <a:lnTo>
                  <a:pt x="264" y="338"/>
                </a:lnTo>
                <a:lnTo>
                  <a:pt x="259" y="338"/>
                </a:lnTo>
                <a:lnTo>
                  <a:pt x="259" y="345"/>
                </a:lnTo>
                <a:lnTo>
                  <a:pt x="256" y="350"/>
                </a:lnTo>
                <a:lnTo>
                  <a:pt x="254" y="354"/>
                </a:lnTo>
                <a:lnTo>
                  <a:pt x="250" y="359"/>
                </a:lnTo>
                <a:lnTo>
                  <a:pt x="241" y="366"/>
                </a:lnTo>
                <a:lnTo>
                  <a:pt x="229" y="369"/>
                </a:lnTo>
                <a:lnTo>
                  <a:pt x="218" y="367"/>
                </a:lnTo>
                <a:lnTo>
                  <a:pt x="209" y="361"/>
                </a:lnTo>
                <a:lnTo>
                  <a:pt x="175" y="327"/>
                </a:lnTo>
                <a:lnTo>
                  <a:pt x="158" y="344"/>
                </a:lnTo>
                <a:lnTo>
                  <a:pt x="150" y="349"/>
                </a:lnTo>
                <a:lnTo>
                  <a:pt x="140" y="348"/>
                </a:lnTo>
                <a:lnTo>
                  <a:pt x="131" y="342"/>
                </a:lnTo>
                <a:lnTo>
                  <a:pt x="125" y="333"/>
                </a:lnTo>
                <a:lnTo>
                  <a:pt x="124" y="324"/>
                </a:lnTo>
                <a:lnTo>
                  <a:pt x="129" y="315"/>
                </a:lnTo>
                <a:lnTo>
                  <a:pt x="120" y="319"/>
                </a:lnTo>
                <a:lnTo>
                  <a:pt x="111" y="319"/>
                </a:lnTo>
                <a:lnTo>
                  <a:pt x="102" y="314"/>
                </a:lnTo>
                <a:lnTo>
                  <a:pt x="95" y="304"/>
                </a:lnTo>
                <a:lnTo>
                  <a:pt x="95" y="294"/>
                </a:lnTo>
                <a:lnTo>
                  <a:pt x="99" y="286"/>
                </a:lnTo>
                <a:lnTo>
                  <a:pt x="91" y="290"/>
                </a:lnTo>
                <a:lnTo>
                  <a:pt x="81" y="290"/>
                </a:lnTo>
                <a:lnTo>
                  <a:pt x="72" y="283"/>
                </a:lnTo>
                <a:lnTo>
                  <a:pt x="67" y="274"/>
                </a:lnTo>
                <a:lnTo>
                  <a:pt x="65" y="265"/>
                </a:lnTo>
                <a:lnTo>
                  <a:pt x="71" y="256"/>
                </a:lnTo>
                <a:lnTo>
                  <a:pt x="61" y="261"/>
                </a:lnTo>
                <a:lnTo>
                  <a:pt x="52" y="260"/>
                </a:lnTo>
                <a:lnTo>
                  <a:pt x="43" y="255"/>
                </a:lnTo>
                <a:lnTo>
                  <a:pt x="36" y="245"/>
                </a:lnTo>
                <a:lnTo>
                  <a:pt x="36" y="235"/>
                </a:lnTo>
                <a:lnTo>
                  <a:pt x="42" y="227"/>
                </a:lnTo>
                <a:lnTo>
                  <a:pt x="57" y="210"/>
                </a:lnTo>
                <a:lnTo>
                  <a:pt x="2" y="155"/>
                </a:lnTo>
                <a:lnTo>
                  <a:pt x="0" y="152"/>
                </a:lnTo>
                <a:lnTo>
                  <a:pt x="0" y="148"/>
                </a:lnTo>
                <a:lnTo>
                  <a:pt x="0" y="146"/>
                </a:lnTo>
                <a:lnTo>
                  <a:pt x="2" y="142"/>
                </a:lnTo>
                <a:lnTo>
                  <a:pt x="5" y="141"/>
                </a:lnTo>
                <a:lnTo>
                  <a:pt x="9" y="139"/>
                </a:lnTo>
                <a:lnTo>
                  <a:pt x="13" y="141"/>
                </a:lnTo>
                <a:lnTo>
                  <a:pt x="16" y="142"/>
                </a:lnTo>
                <a:lnTo>
                  <a:pt x="71" y="197"/>
                </a:lnTo>
                <a:lnTo>
                  <a:pt x="78" y="194"/>
                </a:lnTo>
                <a:lnTo>
                  <a:pt x="89" y="194"/>
                </a:lnTo>
                <a:lnTo>
                  <a:pt x="97" y="201"/>
                </a:lnTo>
                <a:lnTo>
                  <a:pt x="102" y="210"/>
                </a:lnTo>
                <a:lnTo>
                  <a:pt x="103" y="219"/>
                </a:lnTo>
                <a:lnTo>
                  <a:pt x="98" y="228"/>
                </a:lnTo>
                <a:lnTo>
                  <a:pt x="107" y="223"/>
                </a:lnTo>
                <a:lnTo>
                  <a:pt x="116" y="224"/>
                </a:lnTo>
                <a:lnTo>
                  <a:pt x="125" y="230"/>
                </a:lnTo>
                <a:lnTo>
                  <a:pt x="132" y="239"/>
                </a:lnTo>
                <a:lnTo>
                  <a:pt x="132" y="249"/>
                </a:lnTo>
                <a:lnTo>
                  <a:pt x="128" y="257"/>
                </a:lnTo>
                <a:lnTo>
                  <a:pt x="136" y="253"/>
                </a:lnTo>
                <a:lnTo>
                  <a:pt x="146" y="253"/>
                </a:lnTo>
                <a:lnTo>
                  <a:pt x="156" y="259"/>
                </a:lnTo>
                <a:lnTo>
                  <a:pt x="161" y="268"/>
                </a:lnTo>
                <a:lnTo>
                  <a:pt x="162" y="278"/>
                </a:lnTo>
                <a:lnTo>
                  <a:pt x="157" y="287"/>
                </a:lnTo>
                <a:lnTo>
                  <a:pt x="166" y="282"/>
                </a:lnTo>
                <a:lnTo>
                  <a:pt x="175" y="283"/>
                </a:lnTo>
                <a:lnTo>
                  <a:pt x="184" y="289"/>
                </a:lnTo>
                <a:lnTo>
                  <a:pt x="190" y="297"/>
                </a:lnTo>
                <a:lnTo>
                  <a:pt x="191" y="306"/>
                </a:lnTo>
                <a:lnTo>
                  <a:pt x="188" y="314"/>
                </a:lnTo>
                <a:lnTo>
                  <a:pt x="222" y="348"/>
                </a:lnTo>
                <a:lnTo>
                  <a:pt x="225" y="349"/>
                </a:lnTo>
                <a:lnTo>
                  <a:pt x="228" y="350"/>
                </a:lnTo>
                <a:lnTo>
                  <a:pt x="232" y="350"/>
                </a:lnTo>
                <a:lnTo>
                  <a:pt x="234" y="349"/>
                </a:lnTo>
                <a:lnTo>
                  <a:pt x="237" y="346"/>
                </a:lnTo>
                <a:lnTo>
                  <a:pt x="239" y="344"/>
                </a:lnTo>
                <a:lnTo>
                  <a:pt x="241" y="340"/>
                </a:lnTo>
                <a:lnTo>
                  <a:pt x="241" y="337"/>
                </a:lnTo>
                <a:lnTo>
                  <a:pt x="241" y="335"/>
                </a:lnTo>
                <a:lnTo>
                  <a:pt x="239" y="332"/>
                </a:lnTo>
                <a:lnTo>
                  <a:pt x="211" y="303"/>
                </a:lnTo>
                <a:lnTo>
                  <a:pt x="209" y="300"/>
                </a:lnTo>
                <a:lnTo>
                  <a:pt x="208" y="297"/>
                </a:lnTo>
                <a:lnTo>
                  <a:pt x="209" y="294"/>
                </a:lnTo>
                <a:lnTo>
                  <a:pt x="211" y="290"/>
                </a:lnTo>
                <a:lnTo>
                  <a:pt x="215" y="289"/>
                </a:lnTo>
                <a:lnTo>
                  <a:pt x="217" y="287"/>
                </a:lnTo>
                <a:lnTo>
                  <a:pt x="221" y="289"/>
                </a:lnTo>
                <a:lnTo>
                  <a:pt x="224" y="290"/>
                </a:lnTo>
                <a:lnTo>
                  <a:pt x="252" y="319"/>
                </a:lnTo>
                <a:lnTo>
                  <a:pt x="254" y="320"/>
                </a:lnTo>
                <a:lnTo>
                  <a:pt x="258" y="320"/>
                </a:lnTo>
                <a:lnTo>
                  <a:pt x="260" y="320"/>
                </a:lnTo>
                <a:lnTo>
                  <a:pt x="264" y="319"/>
                </a:lnTo>
                <a:lnTo>
                  <a:pt x="267" y="316"/>
                </a:lnTo>
                <a:lnTo>
                  <a:pt x="268" y="314"/>
                </a:lnTo>
                <a:lnTo>
                  <a:pt x="269" y="311"/>
                </a:lnTo>
                <a:lnTo>
                  <a:pt x="271" y="307"/>
                </a:lnTo>
                <a:lnTo>
                  <a:pt x="269" y="304"/>
                </a:lnTo>
                <a:lnTo>
                  <a:pt x="268" y="302"/>
                </a:lnTo>
                <a:lnTo>
                  <a:pt x="241" y="274"/>
                </a:lnTo>
                <a:lnTo>
                  <a:pt x="238" y="272"/>
                </a:lnTo>
                <a:lnTo>
                  <a:pt x="238" y="268"/>
                </a:lnTo>
                <a:lnTo>
                  <a:pt x="238" y="264"/>
                </a:lnTo>
                <a:lnTo>
                  <a:pt x="241" y="261"/>
                </a:lnTo>
                <a:lnTo>
                  <a:pt x="243" y="259"/>
                </a:lnTo>
                <a:lnTo>
                  <a:pt x="247" y="259"/>
                </a:lnTo>
                <a:lnTo>
                  <a:pt x="250" y="259"/>
                </a:lnTo>
                <a:lnTo>
                  <a:pt x="254" y="261"/>
                </a:lnTo>
                <a:lnTo>
                  <a:pt x="281" y="289"/>
                </a:lnTo>
                <a:lnTo>
                  <a:pt x="284" y="290"/>
                </a:lnTo>
                <a:lnTo>
                  <a:pt x="287" y="291"/>
                </a:lnTo>
                <a:lnTo>
                  <a:pt x="290" y="291"/>
                </a:lnTo>
                <a:lnTo>
                  <a:pt x="293" y="290"/>
                </a:lnTo>
                <a:lnTo>
                  <a:pt x="296" y="287"/>
                </a:lnTo>
                <a:lnTo>
                  <a:pt x="298" y="285"/>
                </a:lnTo>
                <a:lnTo>
                  <a:pt x="300" y="281"/>
                </a:lnTo>
                <a:lnTo>
                  <a:pt x="300" y="278"/>
                </a:lnTo>
                <a:lnTo>
                  <a:pt x="300" y="276"/>
                </a:lnTo>
                <a:lnTo>
                  <a:pt x="297" y="273"/>
                </a:lnTo>
                <a:lnTo>
                  <a:pt x="269" y="244"/>
                </a:lnTo>
                <a:lnTo>
                  <a:pt x="267" y="242"/>
                </a:lnTo>
                <a:lnTo>
                  <a:pt x="267" y="238"/>
                </a:lnTo>
                <a:lnTo>
                  <a:pt x="267" y="235"/>
                </a:lnTo>
                <a:lnTo>
                  <a:pt x="269" y="231"/>
                </a:lnTo>
                <a:lnTo>
                  <a:pt x="272" y="230"/>
                </a:lnTo>
                <a:lnTo>
                  <a:pt x="276" y="228"/>
                </a:lnTo>
                <a:lnTo>
                  <a:pt x="280" y="230"/>
                </a:lnTo>
                <a:lnTo>
                  <a:pt x="283" y="231"/>
                </a:lnTo>
                <a:lnTo>
                  <a:pt x="310" y="260"/>
                </a:lnTo>
                <a:lnTo>
                  <a:pt x="313" y="261"/>
                </a:lnTo>
                <a:lnTo>
                  <a:pt x="317" y="262"/>
                </a:lnTo>
                <a:lnTo>
                  <a:pt x="319" y="261"/>
                </a:lnTo>
                <a:lnTo>
                  <a:pt x="322" y="260"/>
                </a:lnTo>
                <a:lnTo>
                  <a:pt x="326" y="259"/>
                </a:lnTo>
                <a:lnTo>
                  <a:pt x="327" y="255"/>
                </a:lnTo>
                <a:lnTo>
                  <a:pt x="328" y="252"/>
                </a:lnTo>
                <a:lnTo>
                  <a:pt x="330" y="249"/>
                </a:lnTo>
                <a:lnTo>
                  <a:pt x="328" y="245"/>
                </a:lnTo>
                <a:lnTo>
                  <a:pt x="327" y="243"/>
                </a:lnTo>
                <a:lnTo>
                  <a:pt x="324" y="242"/>
                </a:lnTo>
                <a:lnTo>
                  <a:pt x="318" y="235"/>
                </a:lnTo>
                <a:lnTo>
                  <a:pt x="309" y="224"/>
                </a:lnTo>
                <a:lnTo>
                  <a:pt x="296" y="213"/>
                </a:lnTo>
                <a:lnTo>
                  <a:pt x="283" y="198"/>
                </a:lnTo>
                <a:lnTo>
                  <a:pt x="267" y="184"/>
                </a:lnTo>
                <a:lnTo>
                  <a:pt x="252" y="168"/>
                </a:lnTo>
                <a:lnTo>
                  <a:pt x="238" y="155"/>
                </a:lnTo>
                <a:lnTo>
                  <a:pt x="225" y="142"/>
                </a:lnTo>
                <a:lnTo>
                  <a:pt x="216" y="131"/>
                </a:lnTo>
                <a:lnTo>
                  <a:pt x="208" y="125"/>
                </a:lnTo>
                <a:lnTo>
                  <a:pt x="207" y="124"/>
                </a:lnTo>
                <a:lnTo>
                  <a:pt x="207" y="124"/>
                </a:lnTo>
                <a:lnTo>
                  <a:pt x="204" y="122"/>
                </a:lnTo>
                <a:lnTo>
                  <a:pt x="203" y="122"/>
                </a:lnTo>
                <a:lnTo>
                  <a:pt x="200" y="122"/>
                </a:lnTo>
                <a:lnTo>
                  <a:pt x="197" y="124"/>
                </a:lnTo>
                <a:lnTo>
                  <a:pt x="194" y="125"/>
                </a:lnTo>
                <a:lnTo>
                  <a:pt x="190" y="129"/>
                </a:lnTo>
                <a:lnTo>
                  <a:pt x="186" y="134"/>
                </a:lnTo>
                <a:lnTo>
                  <a:pt x="182" y="139"/>
                </a:lnTo>
                <a:lnTo>
                  <a:pt x="169" y="163"/>
                </a:lnTo>
                <a:lnTo>
                  <a:pt x="166" y="167"/>
                </a:lnTo>
                <a:lnTo>
                  <a:pt x="163" y="171"/>
                </a:lnTo>
                <a:lnTo>
                  <a:pt x="153" y="179"/>
                </a:lnTo>
                <a:lnTo>
                  <a:pt x="141" y="183"/>
                </a:lnTo>
                <a:lnTo>
                  <a:pt x="129" y="181"/>
                </a:lnTo>
                <a:lnTo>
                  <a:pt x="116" y="175"/>
                </a:lnTo>
                <a:lnTo>
                  <a:pt x="106" y="163"/>
                </a:lnTo>
                <a:lnTo>
                  <a:pt x="103" y="158"/>
                </a:lnTo>
                <a:lnTo>
                  <a:pt x="103" y="152"/>
                </a:lnTo>
                <a:lnTo>
                  <a:pt x="103" y="148"/>
                </a:lnTo>
                <a:lnTo>
                  <a:pt x="103" y="143"/>
                </a:lnTo>
                <a:lnTo>
                  <a:pt x="141" y="55"/>
                </a:lnTo>
                <a:lnTo>
                  <a:pt x="144" y="52"/>
                </a:lnTo>
                <a:lnTo>
                  <a:pt x="146" y="48"/>
                </a:lnTo>
                <a:lnTo>
                  <a:pt x="149" y="45"/>
                </a:lnTo>
                <a:lnTo>
                  <a:pt x="154" y="40"/>
                </a:lnTo>
                <a:lnTo>
                  <a:pt x="163" y="35"/>
                </a:lnTo>
                <a:lnTo>
                  <a:pt x="177" y="29"/>
                </a:lnTo>
                <a:lnTo>
                  <a:pt x="192" y="28"/>
                </a:lnTo>
                <a:close/>
                <a:moveTo>
                  <a:pt x="356" y="0"/>
                </a:moveTo>
                <a:lnTo>
                  <a:pt x="364" y="6"/>
                </a:lnTo>
                <a:lnTo>
                  <a:pt x="438" y="80"/>
                </a:lnTo>
                <a:lnTo>
                  <a:pt x="444" y="88"/>
                </a:lnTo>
                <a:lnTo>
                  <a:pt x="444" y="97"/>
                </a:lnTo>
                <a:lnTo>
                  <a:pt x="438" y="107"/>
                </a:lnTo>
                <a:lnTo>
                  <a:pt x="412" y="133"/>
                </a:lnTo>
                <a:lnTo>
                  <a:pt x="404" y="137"/>
                </a:lnTo>
                <a:lnTo>
                  <a:pt x="394" y="137"/>
                </a:lnTo>
                <a:lnTo>
                  <a:pt x="386" y="133"/>
                </a:lnTo>
                <a:lnTo>
                  <a:pt x="311" y="58"/>
                </a:lnTo>
                <a:lnTo>
                  <a:pt x="306" y="49"/>
                </a:lnTo>
                <a:lnTo>
                  <a:pt x="306" y="40"/>
                </a:lnTo>
                <a:lnTo>
                  <a:pt x="311" y="32"/>
                </a:lnTo>
                <a:lnTo>
                  <a:pt x="338" y="6"/>
                </a:lnTo>
                <a:lnTo>
                  <a:pt x="345" y="0"/>
                </a:lnTo>
                <a:lnTo>
                  <a:pt x="356" y="0"/>
                </a:lnTo>
                <a:close/>
              </a:path>
            </a:pathLst>
          </a:custGeom>
          <a:solidFill>
            <a:srgbClr val="FFC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55"/>
          <p:cNvSpPr>
            <a:spLocks noEditPoints="1"/>
          </p:cNvSpPr>
          <p:nvPr/>
        </p:nvSpPr>
        <p:spPr bwMode="auto">
          <a:xfrm>
            <a:off x="6226837" y="1227777"/>
            <a:ext cx="326216" cy="325312"/>
          </a:xfrm>
          <a:custGeom>
            <a:avLst/>
            <a:gdLst>
              <a:gd name="T0" fmla="*/ 138 w 360"/>
              <a:gd name="T1" fmla="*/ 165 h 359"/>
              <a:gd name="T2" fmla="*/ 209 w 360"/>
              <a:gd name="T3" fmla="*/ 213 h 359"/>
              <a:gd name="T4" fmla="*/ 303 w 360"/>
              <a:gd name="T5" fmla="*/ 221 h 359"/>
              <a:gd name="T6" fmla="*/ 53 w 360"/>
              <a:gd name="T7" fmla="*/ 274 h 359"/>
              <a:gd name="T8" fmla="*/ 114 w 360"/>
              <a:gd name="T9" fmla="*/ 141 h 359"/>
              <a:gd name="T10" fmla="*/ 239 w 360"/>
              <a:gd name="T11" fmla="*/ 128 h 359"/>
              <a:gd name="T12" fmla="*/ 231 w 360"/>
              <a:gd name="T13" fmla="*/ 143 h 359"/>
              <a:gd name="T14" fmla="*/ 259 w 360"/>
              <a:gd name="T15" fmla="*/ 118 h 359"/>
              <a:gd name="T16" fmla="*/ 263 w 360"/>
              <a:gd name="T17" fmla="*/ 132 h 359"/>
              <a:gd name="T18" fmla="*/ 259 w 360"/>
              <a:gd name="T19" fmla="*/ 118 h 359"/>
              <a:gd name="T20" fmla="*/ 216 w 360"/>
              <a:gd name="T21" fmla="*/ 123 h 359"/>
              <a:gd name="T22" fmla="*/ 201 w 360"/>
              <a:gd name="T23" fmla="*/ 128 h 359"/>
              <a:gd name="T24" fmla="*/ 203 w 360"/>
              <a:gd name="T25" fmla="*/ 94 h 359"/>
              <a:gd name="T26" fmla="*/ 189 w 360"/>
              <a:gd name="T27" fmla="*/ 101 h 359"/>
              <a:gd name="T28" fmla="*/ 203 w 360"/>
              <a:gd name="T29" fmla="*/ 94 h 359"/>
              <a:gd name="T30" fmla="*/ 278 w 360"/>
              <a:gd name="T31" fmla="*/ 97 h 359"/>
              <a:gd name="T32" fmla="*/ 264 w 360"/>
              <a:gd name="T33" fmla="*/ 102 h 359"/>
              <a:gd name="T34" fmla="*/ 234 w 360"/>
              <a:gd name="T35" fmla="*/ 77 h 359"/>
              <a:gd name="T36" fmla="*/ 252 w 360"/>
              <a:gd name="T37" fmla="*/ 88 h 359"/>
              <a:gd name="T38" fmla="*/ 252 w 360"/>
              <a:gd name="T39" fmla="*/ 108 h 359"/>
              <a:gd name="T40" fmla="*/ 234 w 360"/>
              <a:gd name="T41" fmla="*/ 119 h 359"/>
              <a:gd name="T42" fmla="*/ 216 w 360"/>
              <a:gd name="T43" fmla="*/ 108 h 359"/>
              <a:gd name="T44" fmla="*/ 216 w 360"/>
              <a:gd name="T45" fmla="*/ 88 h 359"/>
              <a:gd name="T46" fmla="*/ 234 w 360"/>
              <a:gd name="T47" fmla="*/ 77 h 359"/>
              <a:gd name="T48" fmla="*/ 216 w 360"/>
              <a:gd name="T49" fmla="*/ 73 h 359"/>
              <a:gd name="T50" fmla="*/ 203 w 360"/>
              <a:gd name="T51" fmla="*/ 69 h 359"/>
              <a:gd name="T52" fmla="*/ 264 w 360"/>
              <a:gd name="T53" fmla="*/ 65 h 359"/>
              <a:gd name="T54" fmla="*/ 259 w 360"/>
              <a:gd name="T55" fmla="*/ 80 h 359"/>
              <a:gd name="T56" fmla="*/ 264 w 360"/>
              <a:gd name="T57" fmla="*/ 65 h 359"/>
              <a:gd name="T58" fmla="*/ 239 w 360"/>
              <a:gd name="T59" fmla="*/ 68 h 359"/>
              <a:gd name="T60" fmla="*/ 233 w 360"/>
              <a:gd name="T61" fmla="*/ 53 h 359"/>
              <a:gd name="T62" fmla="*/ 25 w 360"/>
              <a:gd name="T63" fmla="*/ 25 h 359"/>
              <a:gd name="T64" fmla="*/ 332 w 360"/>
              <a:gd name="T65" fmla="*/ 300 h 359"/>
              <a:gd name="T66" fmla="*/ 25 w 360"/>
              <a:gd name="T67" fmla="*/ 25 h 359"/>
              <a:gd name="T68" fmla="*/ 360 w 360"/>
              <a:gd name="T69" fmla="*/ 0 h 359"/>
              <a:gd name="T70" fmla="*/ 0 w 360"/>
              <a:gd name="T71"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0" h="359">
                <a:moveTo>
                  <a:pt x="114" y="141"/>
                </a:moveTo>
                <a:lnTo>
                  <a:pt x="138" y="165"/>
                </a:lnTo>
                <a:lnTo>
                  <a:pt x="153" y="157"/>
                </a:lnTo>
                <a:lnTo>
                  <a:pt x="209" y="213"/>
                </a:lnTo>
                <a:lnTo>
                  <a:pt x="250" y="194"/>
                </a:lnTo>
                <a:lnTo>
                  <a:pt x="303" y="221"/>
                </a:lnTo>
                <a:lnTo>
                  <a:pt x="303" y="274"/>
                </a:lnTo>
                <a:lnTo>
                  <a:pt x="53" y="274"/>
                </a:lnTo>
                <a:lnTo>
                  <a:pt x="53" y="199"/>
                </a:lnTo>
                <a:lnTo>
                  <a:pt x="114" y="141"/>
                </a:lnTo>
                <a:close/>
                <a:moveTo>
                  <a:pt x="230" y="128"/>
                </a:moveTo>
                <a:lnTo>
                  <a:pt x="239" y="128"/>
                </a:lnTo>
                <a:lnTo>
                  <a:pt x="237" y="143"/>
                </a:lnTo>
                <a:lnTo>
                  <a:pt x="231" y="143"/>
                </a:lnTo>
                <a:lnTo>
                  <a:pt x="230" y="128"/>
                </a:lnTo>
                <a:close/>
                <a:moveTo>
                  <a:pt x="259" y="118"/>
                </a:moveTo>
                <a:lnTo>
                  <a:pt x="267" y="128"/>
                </a:lnTo>
                <a:lnTo>
                  <a:pt x="263" y="132"/>
                </a:lnTo>
                <a:lnTo>
                  <a:pt x="252" y="123"/>
                </a:lnTo>
                <a:lnTo>
                  <a:pt x="259" y="118"/>
                </a:lnTo>
                <a:close/>
                <a:moveTo>
                  <a:pt x="209" y="116"/>
                </a:moveTo>
                <a:lnTo>
                  <a:pt x="216" y="123"/>
                </a:lnTo>
                <a:lnTo>
                  <a:pt x="205" y="131"/>
                </a:lnTo>
                <a:lnTo>
                  <a:pt x="201" y="128"/>
                </a:lnTo>
                <a:lnTo>
                  <a:pt x="209" y="116"/>
                </a:lnTo>
                <a:close/>
                <a:moveTo>
                  <a:pt x="203" y="94"/>
                </a:moveTo>
                <a:lnTo>
                  <a:pt x="203" y="103"/>
                </a:lnTo>
                <a:lnTo>
                  <a:pt x="189" y="101"/>
                </a:lnTo>
                <a:lnTo>
                  <a:pt x="189" y="95"/>
                </a:lnTo>
                <a:lnTo>
                  <a:pt x="203" y="94"/>
                </a:lnTo>
                <a:close/>
                <a:moveTo>
                  <a:pt x="265" y="94"/>
                </a:moveTo>
                <a:lnTo>
                  <a:pt x="278" y="97"/>
                </a:lnTo>
                <a:lnTo>
                  <a:pt x="278" y="102"/>
                </a:lnTo>
                <a:lnTo>
                  <a:pt x="264" y="102"/>
                </a:lnTo>
                <a:lnTo>
                  <a:pt x="265" y="94"/>
                </a:lnTo>
                <a:close/>
                <a:moveTo>
                  <a:pt x="234" y="77"/>
                </a:moveTo>
                <a:lnTo>
                  <a:pt x="244" y="80"/>
                </a:lnTo>
                <a:lnTo>
                  <a:pt x="252" y="88"/>
                </a:lnTo>
                <a:lnTo>
                  <a:pt x="255" y="98"/>
                </a:lnTo>
                <a:lnTo>
                  <a:pt x="252" y="108"/>
                </a:lnTo>
                <a:lnTo>
                  <a:pt x="244" y="116"/>
                </a:lnTo>
                <a:lnTo>
                  <a:pt x="234" y="119"/>
                </a:lnTo>
                <a:lnTo>
                  <a:pt x="224" y="116"/>
                </a:lnTo>
                <a:lnTo>
                  <a:pt x="216" y="108"/>
                </a:lnTo>
                <a:lnTo>
                  <a:pt x="213" y="98"/>
                </a:lnTo>
                <a:lnTo>
                  <a:pt x="216" y="88"/>
                </a:lnTo>
                <a:lnTo>
                  <a:pt x="224" y="80"/>
                </a:lnTo>
                <a:lnTo>
                  <a:pt x="234" y="77"/>
                </a:lnTo>
                <a:close/>
                <a:moveTo>
                  <a:pt x="205" y="65"/>
                </a:moveTo>
                <a:lnTo>
                  <a:pt x="216" y="73"/>
                </a:lnTo>
                <a:lnTo>
                  <a:pt x="210" y="80"/>
                </a:lnTo>
                <a:lnTo>
                  <a:pt x="203" y="69"/>
                </a:lnTo>
                <a:lnTo>
                  <a:pt x="205" y="65"/>
                </a:lnTo>
                <a:close/>
                <a:moveTo>
                  <a:pt x="264" y="65"/>
                </a:moveTo>
                <a:lnTo>
                  <a:pt x="268" y="68"/>
                </a:lnTo>
                <a:lnTo>
                  <a:pt x="259" y="80"/>
                </a:lnTo>
                <a:lnTo>
                  <a:pt x="252" y="73"/>
                </a:lnTo>
                <a:lnTo>
                  <a:pt x="264" y="65"/>
                </a:lnTo>
                <a:close/>
                <a:moveTo>
                  <a:pt x="238" y="53"/>
                </a:moveTo>
                <a:lnTo>
                  <a:pt x="239" y="68"/>
                </a:lnTo>
                <a:lnTo>
                  <a:pt x="230" y="68"/>
                </a:lnTo>
                <a:lnTo>
                  <a:pt x="233" y="53"/>
                </a:lnTo>
                <a:lnTo>
                  <a:pt x="238" y="53"/>
                </a:lnTo>
                <a:close/>
                <a:moveTo>
                  <a:pt x="25" y="25"/>
                </a:moveTo>
                <a:lnTo>
                  <a:pt x="25" y="300"/>
                </a:lnTo>
                <a:lnTo>
                  <a:pt x="332" y="300"/>
                </a:lnTo>
                <a:lnTo>
                  <a:pt x="332" y="25"/>
                </a:lnTo>
                <a:lnTo>
                  <a:pt x="25" y="25"/>
                </a:lnTo>
                <a:close/>
                <a:moveTo>
                  <a:pt x="0" y="0"/>
                </a:moveTo>
                <a:lnTo>
                  <a:pt x="360" y="0"/>
                </a:lnTo>
                <a:lnTo>
                  <a:pt x="360" y="359"/>
                </a:lnTo>
                <a:lnTo>
                  <a:pt x="0" y="359"/>
                </a:lnTo>
                <a:lnTo>
                  <a:pt x="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 name="Freeform 56"/>
          <p:cNvSpPr>
            <a:spLocks noEditPoints="1"/>
          </p:cNvSpPr>
          <p:nvPr/>
        </p:nvSpPr>
        <p:spPr bwMode="auto">
          <a:xfrm>
            <a:off x="865017" y="2141989"/>
            <a:ext cx="334374" cy="410490"/>
          </a:xfrm>
          <a:custGeom>
            <a:avLst/>
            <a:gdLst>
              <a:gd name="T0" fmla="*/ 277 w 369"/>
              <a:gd name="T1" fmla="*/ 384 h 453"/>
              <a:gd name="T2" fmla="*/ 239 w 369"/>
              <a:gd name="T3" fmla="*/ 366 h 453"/>
              <a:gd name="T4" fmla="*/ 235 w 369"/>
              <a:gd name="T5" fmla="*/ 383 h 453"/>
              <a:gd name="T6" fmla="*/ 282 w 369"/>
              <a:gd name="T7" fmla="*/ 414 h 453"/>
              <a:gd name="T8" fmla="*/ 343 w 369"/>
              <a:gd name="T9" fmla="*/ 345 h 453"/>
              <a:gd name="T10" fmla="*/ 332 w 369"/>
              <a:gd name="T11" fmla="*/ 330 h 453"/>
              <a:gd name="T12" fmla="*/ 188 w 369"/>
              <a:gd name="T13" fmla="*/ 324 h 453"/>
              <a:gd name="T14" fmla="*/ 123 w 369"/>
              <a:gd name="T15" fmla="*/ 337 h 453"/>
              <a:gd name="T16" fmla="*/ 117 w 369"/>
              <a:gd name="T17" fmla="*/ 321 h 453"/>
              <a:gd name="T18" fmla="*/ 106 w 369"/>
              <a:gd name="T19" fmla="*/ 308 h 453"/>
              <a:gd name="T20" fmla="*/ 76 w 369"/>
              <a:gd name="T21" fmla="*/ 342 h 453"/>
              <a:gd name="T22" fmla="*/ 55 w 369"/>
              <a:gd name="T23" fmla="*/ 324 h 453"/>
              <a:gd name="T24" fmla="*/ 76 w 369"/>
              <a:gd name="T25" fmla="*/ 328 h 453"/>
              <a:gd name="T26" fmla="*/ 307 w 369"/>
              <a:gd name="T27" fmla="*/ 288 h 453"/>
              <a:gd name="T28" fmla="*/ 369 w 369"/>
              <a:gd name="T29" fmla="*/ 370 h 453"/>
              <a:gd name="T30" fmla="*/ 307 w 369"/>
              <a:gd name="T31" fmla="*/ 451 h 453"/>
              <a:gd name="T32" fmla="*/ 212 w 369"/>
              <a:gd name="T33" fmla="*/ 413 h 453"/>
              <a:gd name="T34" fmla="*/ 226 w 369"/>
              <a:gd name="T35" fmla="*/ 311 h 453"/>
              <a:gd name="T36" fmla="*/ 195 w 369"/>
              <a:gd name="T37" fmla="*/ 259 h 453"/>
              <a:gd name="T38" fmla="*/ 200 w 369"/>
              <a:gd name="T39" fmla="*/ 275 h 453"/>
              <a:gd name="T40" fmla="*/ 117 w 369"/>
              <a:gd name="T41" fmla="*/ 275 h 453"/>
              <a:gd name="T42" fmla="*/ 123 w 369"/>
              <a:gd name="T43" fmla="*/ 259 h 453"/>
              <a:gd name="T44" fmla="*/ 104 w 369"/>
              <a:gd name="T45" fmla="*/ 258 h 453"/>
              <a:gd name="T46" fmla="*/ 72 w 369"/>
              <a:gd name="T47" fmla="*/ 286 h 453"/>
              <a:gd name="T48" fmla="*/ 59 w 369"/>
              <a:gd name="T49" fmla="*/ 263 h 453"/>
              <a:gd name="T50" fmla="*/ 98 w 369"/>
              <a:gd name="T51" fmla="*/ 248 h 453"/>
              <a:gd name="T52" fmla="*/ 233 w 369"/>
              <a:gd name="T53" fmla="*/ 211 h 453"/>
              <a:gd name="T54" fmla="*/ 226 w 369"/>
              <a:gd name="T55" fmla="*/ 227 h 453"/>
              <a:gd name="T56" fmla="*/ 116 w 369"/>
              <a:gd name="T57" fmla="*/ 214 h 453"/>
              <a:gd name="T58" fmla="*/ 104 w 369"/>
              <a:gd name="T59" fmla="*/ 194 h 453"/>
              <a:gd name="T60" fmla="*/ 78 w 369"/>
              <a:gd name="T61" fmla="*/ 231 h 453"/>
              <a:gd name="T62" fmla="*/ 56 w 369"/>
              <a:gd name="T63" fmla="*/ 215 h 453"/>
              <a:gd name="T64" fmla="*/ 65 w 369"/>
              <a:gd name="T65" fmla="*/ 208 h 453"/>
              <a:gd name="T66" fmla="*/ 123 w 369"/>
              <a:gd name="T67" fmla="*/ 149 h 453"/>
              <a:gd name="T68" fmla="*/ 233 w 369"/>
              <a:gd name="T69" fmla="*/ 163 h 453"/>
              <a:gd name="T70" fmla="*/ 120 w 369"/>
              <a:gd name="T71" fmla="*/ 168 h 453"/>
              <a:gd name="T72" fmla="*/ 120 w 369"/>
              <a:gd name="T73" fmla="*/ 151 h 453"/>
              <a:gd name="T74" fmla="*/ 106 w 369"/>
              <a:gd name="T75" fmla="*/ 142 h 453"/>
              <a:gd name="T76" fmla="*/ 74 w 369"/>
              <a:gd name="T77" fmla="*/ 173 h 453"/>
              <a:gd name="T78" fmla="*/ 56 w 369"/>
              <a:gd name="T79" fmla="*/ 152 h 453"/>
              <a:gd name="T80" fmla="*/ 95 w 369"/>
              <a:gd name="T81" fmla="*/ 136 h 453"/>
              <a:gd name="T82" fmla="*/ 72 w 369"/>
              <a:gd name="T83" fmla="*/ 52 h 453"/>
              <a:gd name="T84" fmla="*/ 188 w 369"/>
              <a:gd name="T85" fmla="*/ 84 h 453"/>
              <a:gd name="T86" fmla="*/ 220 w 369"/>
              <a:gd name="T87" fmla="*/ 46 h 453"/>
              <a:gd name="T88" fmla="*/ 292 w 369"/>
              <a:gd name="T89" fmla="*/ 72 h 453"/>
              <a:gd name="T90" fmla="*/ 32 w 369"/>
              <a:gd name="T91" fmla="*/ 117 h 453"/>
              <a:gd name="T92" fmla="*/ 26 w 369"/>
              <a:gd name="T93" fmla="*/ 409 h 453"/>
              <a:gd name="T94" fmla="*/ 4 w 369"/>
              <a:gd name="T95" fmla="*/ 59 h 453"/>
              <a:gd name="T96" fmla="*/ 138 w 369"/>
              <a:gd name="T97" fmla="*/ 16 h 453"/>
              <a:gd name="T98" fmla="*/ 142 w 369"/>
              <a:gd name="T99" fmla="*/ 32 h 453"/>
              <a:gd name="T100" fmla="*/ 155 w 369"/>
              <a:gd name="T101" fmla="*/ 22 h 453"/>
              <a:gd name="T102" fmla="*/ 145 w 369"/>
              <a:gd name="T103" fmla="*/ 0 h 453"/>
              <a:gd name="T104" fmla="*/ 169 w 369"/>
              <a:gd name="T105" fmla="*/ 24 h 453"/>
              <a:gd name="T106" fmla="*/ 188 w 369"/>
              <a:gd name="T107" fmla="*/ 33 h 453"/>
              <a:gd name="T108" fmla="*/ 208 w 369"/>
              <a:gd name="T109" fmla="*/ 52 h 453"/>
              <a:gd name="T110" fmla="*/ 195 w 369"/>
              <a:gd name="T111" fmla="*/ 71 h 453"/>
              <a:gd name="T112" fmla="*/ 87 w 369"/>
              <a:gd name="T113" fmla="*/ 64 h 453"/>
              <a:gd name="T114" fmla="*/ 87 w 369"/>
              <a:gd name="T115" fmla="*/ 41 h 453"/>
              <a:gd name="T116" fmla="*/ 117 w 369"/>
              <a:gd name="T117" fmla="*/ 32 h 453"/>
              <a:gd name="T118" fmla="*/ 127 w 369"/>
              <a:gd name="T119" fmla="*/ 1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9" h="453">
                <a:moveTo>
                  <a:pt x="332" y="330"/>
                </a:moveTo>
                <a:lnTo>
                  <a:pt x="328" y="332"/>
                </a:lnTo>
                <a:lnTo>
                  <a:pt x="324" y="333"/>
                </a:lnTo>
                <a:lnTo>
                  <a:pt x="320" y="335"/>
                </a:lnTo>
                <a:lnTo>
                  <a:pt x="277" y="384"/>
                </a:lnTo>
                <a:lnTo>
                  <a:pt x="255" y="366"/>
                </a:lnTo>
                <a:lnTo>
                  <a:pt x="251" y="364"/>
                </a:lnTo>
                <a:lnTo>
                  <a:pt x="247" y="363"/>
                </a:lnTo>
                <a:lnTo>
                  <a:pt x="243" y="364"/>
                </a:lnTo>
                <a:lnTo>
                  <a:pt x="239" y="366"/>
                </a:lnTo>
                <a:lnTo>
                  <a:pt x="237" y="368"/>
                </a:lnTo>
                <a:lnTo>
                  <a:pt x="234" y="372"/>
                </a:lnTo>
                <a:lnTo>
                  <a:pt x="233" y="376"/>
                </a:lnTo>
                <a:lnTo>
                  <a:pt x="234" y="380"/>
                </a:lnTo>
                <a:lnTo>
                  <a:pt x="235" y="383"/>
                </a:lnTo>
                <a:lnTo>
                  <a:pt x="238" y="387"/>
                </a:lnTo>
                <a:lnTo>
                  <a:pt x="271" y="413"/>
                </a:lnTo>
                <a:lnTo>
                  <a:pt x="275" y="414"/>
                </a:lnTo>
                <a:lnTo>
                  <a:pt x="278" y="415"/>
                </a:lnTo>
                <a:lnTo>
                  <a:pt x="282" y="414"/>
                </a:lnTo>
                <a:lnTo>
                  <a:pt x="285" y="413"/>
                </a:lnTo>
                <a:lnTo>
                  <a:pt x="288" y="410"/>
                </a:lnTo>
                <a:lnTo>
                  <a:pt x="340" y="352"/>
                </a:lnTo>
                <a:lnTo>
                  <a:pt x="343" y="349"/>
                </a:lnTo>
                <a:lnTo>
                  <a:pt x="343" y="345"/>
                </a:lnTo>
                <a:lnTo>
                  <a:pt x="343" y="341"/>
                </a:lnTo>
                <a:lnTo>
                  <a:pt x="341" y="337"/>
                </a:lnTo>
                <a:lnTo>
                  <a:pt x="339" y="334"/>
                </a:lnTo>
                <a:lnTo>
                  <a:pt x="336" y="332"/>
                </a:lnTo>
                <a:lnTo>
                  <a:pt x="332" y="330"/>
                </a:lnTo>
                <a:close/>
                <a:moveTo>
                  <a:pt x="123" y="318"/>
                </a:moveTo>
                <a:lnTo>
                  <a:pt x="182" y="318"/>
                </a:lnTo>
                <a:lnTo>
                  <a:pt x="184" y="318"/>
                </a:lnTo>
                <a:lnTo>
                  <a:pt x="187" y="321"/>
                </a:lnTo>
                <a:lnTo>
                  <a:pt x="188" y="324"/>
                </a:lnTo>
                <a:lnTo>
                  <a:pt x="188" y="330"/>
                </a:lnTo>
                <a:lnTo>
                  <a:pt x="187" y="334"/>
                </a:lnTo>
                <a:lnTo>
                  <a:pt x="184" y="337"/>
                </a:lnTo>
                <a:lnTo>
                  <a:pt x="182" y="337"/>
                </a:lnTo>
                <a:lnTo>
                  <a:pt x="123" y="337"/>
                </a:lnTo>
                <a:lnTo>
                  <a:pt x="120" y="337"/>
                </a:lnTo>
                <a:lnTo>
                  <a:pt x="117" y="334"/>
                </a:lnTo>
                <a:lnTo>
                  <a:pt x="116" y="330"/>
                </a:lnTo>
                <a:lnTo>
                  <a:pt x="116" y="324"/>
                </a:lnTo>
                <a:lnTo>
                  <a:pt x="117" y="321"/>
                </a:lnTo>
                <a:lnTo>
                  <a:pt x="120" y="318"/>
                </a:lnTo>
                <a:lnTo>
                  <a:pt x="123" y="318"/>
                </a:lnTo>
                <a:close/>
                <a:moveTo>
                  <a:pt x="100" y="303"/>
                </a:moveTo>
                <a:lnTo>
                  <a:pt x="104" y="305"/>
                </a:lnTo>
                <a:lnTo>
                  <a:pt x="106" y="308"/>
                </a:lnTo>
                <a:lnTo>
                  <a:pt x="106" y="311"/>
                </a:lnTo>
                <a:lnTo>
                  <a:pt x="104" y="313"/>
                </a:lnTo>
                <a:lnTo>
                  <a:pt x="81" y="339"/>
                </a:lnTo>
                <a:lnTo>
                  <a:pt x="78" y="342"/>
                </a:lnTo>
                <a:lnTo>
                  <a:pt x="76" y="342"/>
                </a:lnTo>
                <a:lnTo>
                  <a:pt x="74" y="342"/>
                </a:lnTo>
                <a:lnTo>
                  <a:pt x="72" y="341"/>
                </a:lnTo>
                <a:lnTo>
                  <a:pt x="57" y="329"/>
                </a:lnTo>
                <a:lnTo>
                  <a:pt x="56" y="326"/>
                </a:lnTo>
                <a:lnTo>
                  <a:pt x="55" y="324"/>
                </a:lnTo>
                <a:lnTo>
                  <a:pt x="56" y="320"/>
                </a:lnTo>
                <a:lnTo>
                  <a:pt x="59" y="318"/>
                </a:lnTo>
                <a:lnTo>
                  <a:pt x="62" y="318"/>
                </a:lnTo>
                <a:lnTo>
                  <a:pt x="65" y="320"/>
                </a:lnTo>
                <a:lnTo>
                  <a:pt x="76" y="328"/>
                </a:lnTo>
                <a:lnTo>
                  <a:pt x="95" y="305"/>
                </a:lnTo>
                <a:lnTo>
                  <a:pt x="98" y="304"/>
                </a:lnTo>
                <a:lnTo>
                  <a:pt x="100" y="303"/>
                </a:lnTo>
                <a:close/>
                <a:moveTo>
                  <a:pt x="285" y="286"/>
                </a:moveTo>
                <a:lnTo>
                  <a:pt x="307" y="288"/>
                </a:lnTo>
                <a:lnTo>
                  <a:pt x="327" y="297"/>
                </a:lnTo>
                <a:lnTo>
                  <a:pt x="344" y="311"/>
                </a:lnTo>
                <a:lnTo>
                  <a:pt x="358" y="328"/>
                </a:lnTo>
                <a:lnTo>
                  <a:pt x="366" y="347"/>
                </a:lnTo>
                <a:lnTo>
                  <a:pt x="369" y="370"/>
                </a:lnTo>
                <a:lnTo>
                  <a:pt x="366" y="392"/>
                </a:lnTo>
                <a:lnTo>
                  <a:pt x="358" y="413"/>
                </a:lnTo>
                <a:lnTo>
                  <a:pt x="344" y="430"/>
                </a:lnTo>
                <a:lnTo>
                  <a:pt x="327" y="443"/>
                </a:lnTo>
                <a:lnTo>
                  <a:pt x="307" y="451"/>
                </a:lnTo>
                <a:lnTo>
                  <a:pt x="285" y="453"/>
                </a:lnTo>
                <a:lnTo>
                  <a:pt x="263" y="451"/>
                </a:lnTo>
                <a:lnTo>
                  <a:pt x="243" y="443"/>
                </a:lnTo>
                <a:lnTo>
                  <a:pt x="226" y="430"/>
                </a:lnTo>
                <a:lnTo>
                  <a:pt x="212" y="413"/>
                </a:lnTo>
                <a:lnTo>
                  <a:pt x="204" y="392"/>
                </a:lnTo>
                <a:lnTo>
                  <a:pt x="201" y="370"/>
                </a:lnTo>
                <a:lnTo>
                  <a:pt x="204" y="347"/>
                </a:lnTo>
                <a:lnTo>
                  <a:pt x="212" y="328"/>
                </a:lnTo>
                <a:lnTo>
                  <a:pt x="226" y="311"/>
                </a:lnTo>
                <a:lnTo>
                  <a:pt x="243" y="297"/>
                </a:lnTo>
                <a:lnTo>
                  <a:pt x="263" y="288"/>
                </a:lnTo>
                <a:lnTo>
                  <a:pt x="285" y="286"/>
                </a:lnTo>
                <a:close/>
                <a:moveTo>
                  <a:pt x="123" y="259"/>
                </a:moveTo>
                <a:lnTo>
                  <a:pt x="195" y="259"/>
                </a:lnTo>
                <a:lnTo>
                  <a:pt x="197" y="261"/>
                </a:lnTo>
                <a:lnTo>
                  <a:pt x="200" y="262"/>
                </a:lnTo>
                <a:lnTo>
                  <a:pt x="201" y="266"/>
                </a:lnTo>
                <a:lnTo>
                  <a:pt x="201" y="273"/>
                </a:lnTo>
                <a:lnTo>
                  <a:pt x="200" y="275"/>
                </a:lnTo>
                <a:lnTo>
                  <a:pt x="197" y="278"/>
                </a:lnTo>
                <a:lnTo>
                  <a:pt x="195" y="279"/>
                </a:lnTo>
                <a:lnTo>
                  <a:pt x="123" y="279"/>
                </a:lnTo>
                <a:lnTo>
                  <a:pt x="120" y="278"/>
                </a:lnTo>
                <a:lnTo>
                  <a:pt x="117" y="275"/>
                </a:lnTo>
                <a:lnTo>
                  <a:pt x="116" y="273"/>
                </a:lnTo>
                <a:lnTo>
                  <a:pt x="116" y="266"/>
                </a:lnTo>
                <a:lnTo>
                  <a:pt x="117" y="262"/>
                </a:lnTo>
                <a:lnTo>
                  <a:pt x="120" y="261"/>
                </a:lnTo>
                <a:lnTo>
                  <a:pt x="123" y="259"/>
                </a:lnTo>
                <a:close/>
                <a:moveTo>
                  <a:pt x="100" y="248"/>
                </a:moveTo>
                <a:lnTo>
                  <a:pt x="104" y="249"/>
                </a:lnTo>
                <a:lnTo>
                  <a:pt x="106" y="252"/>
                </a:lnTo>
                <a:lnTo>
                  <a:pt x="106" y="254"/>
                </a:lnTo>
                <a:lnTo>
                  <a:pt x="104" y="258"/>
                </a:lnTo>
                <a:lnTo>
                  <a:pt x="81" y="284"/>
                </a:lnTo>
                <a:lnTo>
                  <a:pt x="78" y="286"/>
                </a:lnTo>
                <a:lnTo>
                  <a:pt x="76" y="287"/>
                </a:lnTo>
                <a:lnTo>
                  <a:pt x="74" y="286"/>
                </a:lnTo>
                <a:lnTo>
                  <a:pt x="72" y="286"/>
                </a:lnTo>
                <a:lnTo>
                  <a:pt x="57" y="273"/>
                </a:lnTo>
                <a:lnTo>
                  <a:pt x="56" y="271"/>
                </a:lnTo>
                <a:lnTo>
                  <a:pt x="55" y="267"/>
                </a:lnTo>
                <a:lnTo>
                  <a:pt x="56" y="265"/>
                </a:lnTo>
                <a:lnTo>
                  <a:pt x="59" y="263"/>
                </a:lnTo>
                <a:lnTo>
                  <a:pt x="62" y="262"/>
                </a:lnTo>
                <a:lnTo>
                  <a:pt x="65" y="263"/>
                </a:lnTo>
                <a:lnTo>
                  <a:pt x="76" y="273"/>
                </a:lnTo>
                <a:lnTo>
                  <a:pt x="95" y="250"/>
                </a:lnTo>
                <a:lnTo>
                  <a:pt x="98" y="248"/>
                </a:lnTo>
                <a:lnTo>
                  <a:pt x="100" y="248"/>
                </a:lnTo>
                <a:close/>
                <a:moveTo>
                  <a:pt x="123" y="207"/>
                </a:moveTo>
                <a:lnTo>
                  <a:pt x="226" y="207"/>
                </a:lnTo>
                <a:lnTo>
                  <a:pt x="230" y="208"/>
                </a:lnTo>
                <a:lnTo>
                  <a:pt x="233" y="211"/>
                </a:lnTo>
                <a:lnTo>
                  <a:pt x="233" y="214"/>
                </a:lnTo>
                <a:lnTo>
                  <a:pt x="233" y="220"/>
                </a:lnTo>
                <a:lnTo>
                  <a:pt x="233" y="224"/>
                </a:lnTo>
                <a:lnTo>
                  <a:pt x="230" y="227"/>
                </a:lnTo>
                <a:lnTo>
                  <a:pt x="226" y="227"/>
                </a:lnTo>
                <a:lnTo>
                  <a:pt x="123" y="227"/>
                </a:lnTo>
                <a:lnTo>
                  <a:pt x="120" y="227"/>
                </a:lnTo>
                <a:lnTo>
                  <a:pt x="117" y="224"/>
                </a:lnTo>
                <a:lnTo>
                  <a:pt x="116" y="220"/>
                </a:lnTo>
                <a:lnTo>
                  <a:pt x="116" y="214"/>
                </a:lnTo>
                <a:lnTo>
                  <a:pt x="117" y="211"/>
                </a:lnTo>
                <a:lnTo>
                  <a:pt x="120" y="208"/>
                </a:lnTo>
                <a:lnTo>
                  <a:pt x="123" y="207"/>
                </a:lnTo>
                <a:close/>
                <a:moveTo>
                  <a:pt x="100" y="193"/>
                </a:moveTo>
                <a:lnTo>
                  <a:pt x="104" y="194"/>
                </a:lnTo>
                <a:lnTo>
                  <a:pt x="106" y="197"/>
                </a:lnTo>
                <a:lnTo>
                  <a:pt x="106" y="199"/>
                </a:lnTo>
                <a:lnTo>
                  <a:pt x="104" y="202"/>
                </a:lnTo>
                <a:lnTo>
                  <a:pt x="81" y="229"/>
                </a:lnTo>
                <a:lnTo>
                  <a:pt x="78" y="231"/>
                </a:lnTo>
                <a:lnTo>
                  <a:pt x="76" y="232"/>
                </a:lnTo>
                <a:lnTo>
                  <a:pt x="74" y="231"/>
                </a:lnTo>
                <a:lnTo>
                  <a:pt x="72" y="231"/>
                </a:lnTo>
                <a:lnTo>
                  <a:pt x="57" y="218"/>
                </a:lnTo>
                <a:lnTo>
                  <a:pt x="56" y="215"/>
                </a:lnTo>
                <a:lnTo>
                  <a:pt x="55" y="212"/>
                </a:lnTo>
                <a:lnTo>
                  <a:pt x="56" y="210"/>
                </a:lnTo>
                <a:lnTo>
                  <a:pt x="59" y="208"/>
                </a:lnTo>
                <a:lnTo>
                  <a:pt x="62" y="207"/>
                </a:lnTo>
                <a:lnTo>
                  <a:pt x="65" y="208"/>
                </a:lnTo>
                <a:lnTo>
                  <a:pt x="76" y="218"/>
                </a:lnTo>
                <a:lnTo>
                  <a:pt x="95" y="194"/>
                </a:lnTo>
                <a:lnTo>
                  <a:pt x="98" y="193"/>
                </a:lnTo>
                <a:lnTo>
                  <a:pt x="100" y="193"/>
                </a:lnTo>
                <a:close/>
                <a:moveTo>
                  <a:pt x="123" y="149"/>
                </a:moveTo>
                <a:lnTo>
                  <a:pt x="226" y="149"/>
                </a:lnTo>
                <a:lnTo>
                  <a:pt x="230" y="151"/>
                </a:lnTo>
                <a:lnTo>
                  <a:pt x="233" y="152"/>
                </a:lnTo>
                <a:lnTo>
                  <a:pt x="233" y="156"/>
                </a:lnTo>
                <a:lnTo>
                  <a:pt x="233" y="163"/>
                </a:lnTo>
                <a:lnTo>
                  <a:pt x="233" y="165"/>
                </a:lnTo>
                <a:lnTo>
                  <a:pt x="230" y="168"/>
                </a:lnTo>
                <a:lnTo>
                  <a:pt x="226" y="169"/>
                </a:lnTo>
                <a:lnTo>
                  <a:pt x="123" y="169"/>
                </a:lnTo>
                <a:lnTo>
                  <a:pt x="120" y="168"/>
                </a:lnTo>
                <a:lnTo>
                  <a:pt x="117" y="165"/>
                </a:lnTo>
                <a:lnTo>
                  <a:pt x="116" y="163"/>
                </a:lnTo>
                <a:lnTo>
                  <a:pt x="116" y="156"/>
                </a:lnTo>
                <a:lnTo>
                  <a:pt x="117" y="152"/>
                </a:lnTo>
                <a:lnTo>
                  <a:pt x="120" y="151"/>
                </a:lnTo>
                <a:lnTo>
                  <a:pt x="123" y="149"/>
                </a:lnTo>
                <a:close/>
                <a:moveTo>
                  <a:pt x="100" y="135"/>
                </a:moveTo>
                <a:lnTo>
                  <a:pt x="104" y="136"/>
                </a:lnTo>
                <a:lnTo>
                  <a:pt x="106" y="139"/>
                </a:lnTo>
                <a:lnTo>
                  <a:pt x="106" y="142"/>
                </a:lnTo>
                <a:lnTo>
                  <a:pt x="104" y="144"/>
                </a:lnTo>
                <a:lnTo>
                  <a:pt x="81" y="172"/>
                </a:lnTo>
                <a:lnTo>
                  <a:pt x="78" y="173"/>
                </a:lnTo>
                <a:lnTo>
                  <a:pt x="76" y="173"/>
                </a:lnTo>
                <a:lnTo>
                  <a:pt x="74" y="173"/>
                </a:lnTo>
                <a:lnTo>
                  <a:pt x="72" y="173"/>
                </a:lnTo>
                <a:lnTo>
                  <a:pt x="57" y="160"/>
                </a:lnTo>
                <a:lnTo>
                  <a:pt x="56" y="157"/>
                </a:lnTo>
                <a:lnTo>
                  <a:pt x="55" y="155"/>
                </a:lnTo>
                <a:lnTo>
                  <a:pt x="56" y="152"/>
                </a:lnTo>
                <a:lnTo>
                  <a:pt x="59" y="151"/>
                </a:lnTo>
                <a:lnTo>
                  <a:pt x="62" y="149"/>
                </a:lnTo>
                <a:lnTo>
                  <a:pt x="65" y="151"/>
                </a:lnTo>
                <a:lnTo>
                  <a:pt x="76" y="160"/>
                </a:lnTo>
                <a:lnTo>
                  <a:pt x="95" y="136"/>
                </a:lnTo>
                <a:lnTo>
                  <a:pt x="98" y="135"/>
                </a:lnTo>
                <a:lnTo>
                  <a:pt x="100" y="135"/>
                </a:lnTo>
                <a:close/>
                <a:moveTo>
                  <a:pt x="19" y="46"/>
                </a:moveTo>
                <a:lnTo>
                  <a:pt x="72" y="46"/>
                </a:lnTo>
                <a:lnTo>
                  <a:pt x="72" y="52"/>
                </a:lnTo>
                <a:lnTo>
                  <a:pt x="74" y="64"/>
                </a:lnTo>
                <a:lnTo>
                  <a:pt x="81" y="75"/>
                </a:lnTo>
                <a:lnTo>
                  <a:pt x="91" y="83"/>
                </a:lnTo>
                <a:lnTo>
                  <a:pt x="103" y="84"/>
                </a:lnTo>
                <a:lnTo>
                  <a:pt x="188" y="84"/>
                </a:lnTo>
                <a:lnTo>
                  <a:pt x="201" y="83"/>
                </a:lnTo>
                <a:lnTo>
                  <a:pt x="210" y="75"/>
                </a:lnTo>
                <a:lnTo>
                  <a:pt x="218" y="64"/>
                </a:lnTo>
                <a:lnTo>
                  <a:pt x="221" y="52"/>
                </a:lnTo>
                <a:lnTo>
                  <a:pt x="220" y="46"/>
                </a:lnTo>
                <a:lnTo>
                  <a:pt x="259" y="46"/>
                </a:lnTo>
                <a:lnTo>
                  <a:pt x="273" y="47"/>
                </a:lnTo>
                <a:lnTo>
                  <a:pt x="284" y="54"/>
                </a:lnTo>
                <a:lnTo>
                  <a:pt x="289" y="62"/>
                </a:lnTo>
                <a:lnTo>
                  <a:pt x="292" y="72"/>
                </a:lnTo>
                <a:lnTo>
                  <a:pt x="292" y="266"/>
                </a:lnTo>
                <a:lnTo>
                  <a:pt x="285" y="266"/>
                </a:lnTo>
                <a:lnTo>
                  <a:pt x="259" y="270"/>
                </a:lnTo>
                <a:lnTo>
                  <a:pt x="259" y="117"/>
                </a:lnTo>
                <a:lnTo>
                  <a:pt x="32" y="117"/>
                </a:lnTo>
                <a:lnTo>
                  <a:pt x="32" y="376"/>
                </a:lnTo>
                <a:lnTo>
                  <a:pt x="182" y="376"/>
                </a:lnTo>
                <a:lnTo>
                  <a:pt x="184" y="393"/>
                </a:lnTo>
                <a:lnTo>
                  <a:pt x="189" y="409"/>
                </a:lnTo>
                <a:lnTo>
                  <a:pt x="26" y="409"/>
                </a:lnTo>
                <a:lnTo>
                  <a:pt x="13" y="405"/>
                </a:lnTo>
                <a:lnTo>
                  <a:pt x="4" y="396"/>
                </a:lnTo>
                <a:lnTo>
                  <a:pt x="0" y="383"/>
                </a:lnTo>
                <a:lnTo>
                  <a:pt x="0" y="72"/>
                </a:lnTo>
                <a:lnTo>
                  <a:pt x="4" y="59"/>
                </a:lnTo>
                <a:lnTo>
                  <a:pt x="11" y="49"/>
                </a:lnTo>
                <a:lnTo>
                  <a:pt x="19" y="46"/>
                </a:lnTo>
                <a:close/>
                <a:moveTo>
                  <a:pt x="146" y="13"/>
                </a:moveTo>
                <a:lnTo>
                  <a:pt x="142" y="14"/>
                </a:lnTo>
                <a:lnTo>
                  <a:pt x="138" y="16"/>
                </a:lnTo>
                <a:lnTo>
                  <a:pt x="137" y="20"/>
                </a:lnTo>
                <a:lnTo>
                  <a:pt x="136" y="22"/>
                </a:lnTo>
                <a:lnTo>
                  <a:pt x="137" y="26"/>
                </a:lnTo>
                <a:lnTo>
                  <a:pt x="138" y="30"/>
                </a:lnTo>
                <a:lnTo>
                  <a:pt x="142" y="32"/>
                </a:lnTo>
                <a:lnTo>
                  <a:pt x="146" y="33"/>
                </a:lnTo>
                <a:lnTo>
                  <a:pt x="150" y="32"/>
                </a:lnTo>
                <a:lnTo>
                  <a:pt x="153" y="30"/>
                </a:lnTo>
                <a:lnTo>
                  <a:pt x="154" y="26"/>
                </a:lnTo>
                <a:lnTo>
                  <a:pt x="155" y="22"/>
                </a:lnTo>
                <a:lnTo>
                  <a:pt x="154" y="20"/>
                </a:lnTo>
                <a:lnTo>
                  <a:pt x="153" y="16"/>
                </a:lnTo>
                <a:lnTo>
                  <a:pt x="150" y="14"/>
                </a:lnTo>
                <a:lnTo>
                  <a:pt x="146" y="13"/>
                </a:lnTo>
                <a:close/>
                <a:moveTo>
                  <a:pt x="145" y="0"/>
                </a:moveTo>
                <a:lnTo>
                  <a:pt x="146" y="0"/>
                </a:lnTo>
                <a:lnTo>
                  <a:pt x="157" y="3"/>
                </a:lnTo>
                <a:lnTo>
                  <a:pt x="166" y="12"/>
                </a:lnTo>
                <a:lnTo>
                  <a:pt x="169" y="22"/>
                </a:lnTo>
                <a:lnTo>
                  <a:pt x="169" y="24"/>
                </a:lnTo>
                <a:lnTo>
                  <a:pt x="170" y="26"/>
                </a:lnTo>
                <a:lnTo>
                  <a:pt x="171" y="30"/>
                </a:lnTo>
                <a:lnTo>
                  <a:pt x="174" y="32"/>
                </a:lnTo>
                <a:lnTo>
                  <a:pt x="178" y="33"/>
                </a:lnTo>
                <a:lnTo>
                  <a:pt x="188" y="33"/>
                </a:lnTo>
                <a:lnTo>
                  <a:pt x="195" y="34"/>
                </a:lnTo>
                <a:lnTo>
                  <a:pt x="200" y="37"/>
                </a:lnTo>
                <a:lnTo>
                  <a:pt x="204" y="41"/>
                </a:lnTo>
                <a:lnTo>
                  <a:pt x="206" y="46"/>
                </a:lnTo>
                <a:lnTo>
                  <a:pt x="208" y="52"/>
                </a:lnTo>
                <a:lnTo>
                  <a:pt x="208" y="52"/>
                </a:lnTo>
                <a:lnTo>
                  <a:pt x="206" y="59"/>
                </a:lnTo>
                <a:lnTo>
                  <a:pt x="204" y="64"/>
                </a:lnTo>
                <a:lnTo>
                  <a:pt x="200" y="68"/>
                </a:lnTo>
                <a:lnTo>
                  <a:pt x="195" y="71"/>
                </a:lnTo>
                <a:lnTo>
                  <a:pt x="188" y="72"/>
                </a:lnTo>
                <a:lnTo>
                  <a:pt x="103" y="72"/>
                </a:lnTo>
                <a:lnTo>
                  <a:pt x="98" y="71"/>
                </a:lnTo>
                <a:lnTo>
                  <a:pt x="93" y="68"/>
                </a:lnTo>
                <a:lnTo>
                  <a:pt x="87" y="64"/>
                </a:lnTo>
                <a:lnTo>
                  <a:pt x="85" y="59"/>
                </a:lnTo>
                <a:lnTo>
                  <a:pt x="85" y="52"/>
                </a:lnTo>
                <a:lnTo>
                  <a:pt x="85" y="52"/>
                </a:lnTo>
                <a:lnTo>
                  <a:pt x="85" y="46"/>
                </a:lnTo>
                <a:lnTo>
                  <a:pt x="87" y="41"/>
                </a:lnTo>
                <a:lnTo>
                  <a:pt x="93" y="37"/>
                </a:lnTo>
                <a:lnTo>
                  <a:pt x="98" y="34"/>
                </a:lnTo>
                <a:lnTo>
                  <a:pt x="103" y="33"/>
                </a:lnTo>
                <a:lnTo>
                  <a:pt x="114" y="33"/>
                </a:lnTo>
                <a:lnTo>
                  <a:pt x="117" y="32"/>
                </a:lnTo>
                <a:lnTo>
                  <a:pt x="120" y="30"/>
                </a:lnTo>
                <a:lnTo>
                  <a:pt x="123" y="26"/>
                </a:lnTo>
                <a:lnTo>
                  <a:pt x="123" y="24"/>
                </a:lnTo>
                <a:lnTo>
                  <a:pt x="123" y="22"/>
                </a:lnTo>
                <a:lnTo>
                  <a:pt x="127" y="12"/>
                </a:lnTo>
                <a:lnTo>
                  <a:pt x="134" y="3"/>
                </a:lnTo>
                <a:lnTo>
                  <a:pt x="145"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57"/>
          <p:cNvSpPr>
            <a:spLocks noEditPoints="1"/>
          </p:cNvSpPr>
          <p:nvPr/>
        </p:nvSpPr>
        <p:spPr bwMode="auto">
          <a:xfrm>
            <a:off x="6149246" y="3123628"/>
            <a:ext cx="349082" cy="370026"/>
          </a:xfrm>
          <a:custGeom>
            <a:avLst/>
            <a:gdLst>
              <a:gd name="T0" fmla="*/ 304 w 450"/>
              <a:gd name="T1" fmla="*/ 228 h 477"/>
              <a:gd name="T2" fmla="*/ 284 w 450"/>
              <a:gd name="T3" fmla="*/ 236 h 477"/>
              <a:gd name="T4" fmla="*/ 310 w 450"/>
              <a:gd name="T5" fmla="*/ 220 h 477"/>
              <a:gd name="T6" fmla="*/ 246 w 450"/>
              <a:gd name="T7" fmla="*/ 84 h 477"/>
              <a:gd name="T8" fmla="*/ 168 w 450"/>
              <a:gd name="T9" fmla="*/ 115 h 477"/>
              <a:gd name="T10" fmla="*/ 186 w 450"/>
              <a:gd name="T11" fmla="*/ 115 h 477"/>
              <a:gd name="T12" fmla="*/ 261 w 450"/>
              <a:gd name="T13" fmla="*/ 139 h 477"/>
              <a:gd name="T14" fmla="*/ 305 w 450"/>
              <a:gd name="T15" fmla="*/ 198 h 477"/>
              <a:gd name="T16" fmla="*/ 321 w 450"/>
              <a:gd name="T17" fmla="*/ 211 h 477"/>
              <a:gd name="T18" fmla="*/ 361 w 450"/>
              <a:gd name="T19" fmla="*/ 204 h 477"/>
              <a:gd name="T20" fmla="*/ 410 w 450"/>
              <a:gd name="T21" fmla="*/ 290 h 477"/>
              <a:gd name="T22" fmla="*/ 293 w 450"/>
              <a:gd name="T23" fmla="*/ 356 h 477"/>
              <a:gd name="T24" fmla="*/ 245 w 450"/>
              <a:gd name="T25" fmla="*/ 271 h 477"/>
              <a:gd name="T26" fmla="*/ 271 w 450"/>
              <a:gd name="T27" fmla="*/ 240 h 477"/>
              <a:gd name="T28" fmla="*/ 267 w 450"/>
              <a:gd name="T29" fmla="*/ 220 h 477"/>
              <a:gd name="T30" fmla="*/ 232 w 450"/>
              <a:gd name="T31" fmla="*/ 173 h 477"/>
              <a:gd name="T32" fmla="*/ 238 w 450"/>
              <a:gd name="T33" fmla="*/ 282 h 477"/>
              <a:gd name="T34" fmla="*/ 333 w 450"/>
              <a:gd name="T35" fmla="*/ 384 h 477"/>
              <a:gd name="T36" fmla="*/ 350 w 450"/>
              <a:gd name="T37" fmla="*/ 415 h 477"/>
              <a:gd name="T38" fmla="*/ 318 w 450"/>
              <a:gd name="T39" fmla="*/ 436 h 477"/>
              <a:gd name="T40" fmla="*/ 242 w 450"/>
              <a:gd name="T41" fmla="*/ 401 h 477"/>
              <a:gd name="T42" fmla="*/ 141 w 450"/>
              <a:gd name="T43" fmla="*/ 449 h 477"/>
              <a:gd name="T44" fmla="*/ 92 w 450"/>
              <a:gd name="T45" fmla="*/ 464 h 477"/>
              <a:gd name="T46" fmla="*/ 94 w 450"/>
              <a:gd name="T47" fmla="*/ 355 h 477"/>
              <a:gd name="T48" fmla="*/ 99 w 450"/>
              <a:gd name="T49" fmla="*/ 216 h 477"/>
              <a:gd name="T50" fmla="*/ 12 w 450"/>
              <a:gd name="T51" fmla="*/ 245 h 477"/>
              <a:gd name="T52" fmla="*/ 20 w 450"/>
              <a:gd name="T53" fmla="*/ 204 h 477"/>
              <a:gd name="T54" fmla="*/ 105 w 450"/>
              <a:gd name="T55" fmla="*/ 155 h 477"/>
              <a:gd name="T56" fmla="*/ 126 w 450"/>
              <a:gd name="T57" fmla="*/ 126 h 477"/>
              <a:gd name="T58" fmla="*/ 143 w 450"/>
              <a:gd name="T59" fmla="*/ 135 h 477"/>
              <a:gd name="T60" fmla="*/ 147 w 450"/>
              <a:gd name="T61" fmla="*/ 115 h 477"/>
              <a:gd name="T62" fmla="*/ 365 w 450"/>
              <a:gd name="T63" fmla="*/ 32 h 477"/>
              <a:gd name="T64" fmla="*/ 374 w 450"/>
              <a:gd name="T65" fmla="*/ 85 h 477"/>
              <a:gd name="T66" fmla="*/ 335 w 450"/>
              <a:gd name="T67" fmla="*/ 93 h 477"/>
              <a:gd name="T68" fmla="*/ 327 w 450"/>
              <a:gd name="T69" fmla="*/ 81 h 477"/>
              <a:gd name="T70" fmla="*/ 357 w 450"/>
              <a:gd name="T71" fmla="*/ 41 h 477"/>
              <a:gd name="T72" fmla="*/ 113 w 450"/>
              <a:gd name="T73" fmla="*/ 21 h 477"/>
              <a:gd name="T74" fmla="*/ 148 w 450"/>
              <a:gd name="T75" fmla="*/ 51 h 477"/>
              <a:gd name="T76" fmla="*/ 145 w 450"/>
              <a:gd name="T77" fmla="*/ 111 h 477"/>
              <a:gd name="T78" fmla="*/ 111 w 450"/>
              <a:gd name="T79" fmla="*/ 123 h 477"/>
              <a:gd name="T80" fmla="*/ 64 w 450"/>
              <a:gd name="T81" fmla="*/ 77 h 477"/>
              <a:gd name="T82" fmla="*/ 76 w 450"/>
              <a:gd name="T83" fmla="*/ 34 h 477"/>
              <a:gd name="T84" fmla="*/ 346 w 450"/>
              <a:gd name="T85" fmla="*/ 22 h 477"/>
              <a:gd name="T86" fmla="*/ 304 w 450"/>
              <a:gd name="T87" fmla="*/ 105 h 477"/>
              <a:gd name="T88" fmla="*/ 386 w 450"/>
              <a:gd name="T89" fmla="*/ 147 h 477"/>
              <a:gd name="T90" fmla="*/ 428 w 450"/>
              <a:gd name="T91" fmla="*/ 64 h 477"/>
              <a:gd name="T92" fmla="*/ 367 w 450"/>
              <a:gd name="T93" fmla="*/ 0 h 477"/>
              <a:gd name="T94" fmla="*/ 448 w 450"/>
              <a:gd name="T95" fmla="*/ 63 h 477"/>
              <a:gd name="T96" fmla="*/ 408 w 450"/>
              <a:gd name="T97" fmla="*/ 157 h 477"/>
              <a:gd name="T98" fmla="*/ 306 w 450"/>
              <a:gd name="T99" fmla="*/ 144 h 477"/>
              <a:gd name="T100" fmla="*/ 293 w 450"/>
              <a:gd name="T101" fmla="*/ 42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0" h="477">
                <a:moveTo>
                  <a:pt x="310" y="220"/>
                </a:moveTo>
                <a:lnTo>
                  <a:pt x="309" y="220"/>
                </a:lnTo>
                <a:lnTo>
                  <a:pt x="309" y="220"/>
                </a:lnTo>
                <a:lnTo>
                  <a:pt x="306" y="224"/>
                </a:lnTo>
                <a:lnTo>
                  <a:pt x="304" y="228"/>
                </a:lnTo>
                <a:lnTo>
                  <a:pt x="300" y="232"/>
                </a:lnTo>
                <a:lnTo>
                  <a:pt x="295" y="233"/>
                </a:lnTo>
                <a:lnTo>
                  <a:pt x="288" y="235"/>
                </a:lnTo>
                <a:lnTo>
                  <a:pt x="284" y="235"/>
                </a:lnTo>
                <a:lnTo>
                  <a:pt x="284" y="236"/>
                </a:lnTo>
                <a:lnTo>
                  <a:pt x="284" y="236"/>
                </a:lnTo>
                <a:lnTo>
                  <a:pt x="288" y="242"/>
                </a:lnTo>
                <a:lnTo>
                  <a:pt x="315" y="227"/>
                </a:lnTo>
                <a:lnTo>
                  <a:pt x="312" y="222"/>
                </a:lnTo>
                <a:lnTo>
                  <a:pt x="310" y="220"/>
                </a:lnTo>
                <a:close/>
                <a:moveTo>
                  <a:pt x="225" y="59"/>
                </a:moveTo>
                <a:lnTo>
                  <a:pt x="250" y="64"/>
                </a:lnTo>
                <a:lnTo>
                  <a:pt x="250" y="64"/>
                </a:lnTo>
                <a:lnTo>
                  <a:pt x="251" y="66"/>
                </a:lnTo>
                <a:lnTo>
                  <a:pt x="246" y="84"/>
                </a:lnTo>
                <a:lnTo>
                  <a:pt x="245" y="85"/>
                </a:lnTo>
                <a:lnTo>
                  <a:pt x="157" y="117"/>
                </a:lnTo>
                <a:lnTo>
                  <a:pt x="161" y="117"/>
                </a:lnTo>
                <a:lnTo>
                  <a:pt x="164" y="117"/>
                </a:lnTo>
                <a:lnTo>
                  <a:pt x="168" y="115"/>
                </a:lnTo>
                <a:lnTo>
                  <a:pt x="171" y="115"/>
                </a:lnTo>
                <a:lnTo>
                  <a:pt x="175" y="115"/>
                </a:lnTo>
                <a:lnTo>
                  <a:pt x="178" y="115"/>
                </a:lnTo>
                <a:lnTo>
                  <a:pt x="179" y="115"/>
                </a:lnTo>
                <a:lnTo>
                  <a:pt x="186" y="115"/>
                </a:lnTo>
                <a:lnTo>
                  <a:pt x="196" y="117"/>
                </a:lnTo>
                <a:lnTo>
                  <a:pt x="211" y="119"/>
                </a:lnTo>
                <a:lnTo>
                  <a:pt x="226" y="123"/>
                </a:lnTo>
                <a:lnTo>
                  <a:pt x="243" y="130"/>
                </a:lnTo>
                <a:lnTo>
                  <a:pt x="261" y="139"/>
                </a:lnTo>
                <a:lnTo>
                  <a:pt x="274" y="153"/>
                </a:lnTo>
                <a:lnTo>
                  <a:pt x="283" y="167"/>
                </a:lnTo>
                <a:lnTo>
                  <a:pt x="292" y="178"/>
                </a:lnTo>
                <a:lnTo>
                  <a:pt x="300" y="190"/>
                </a:lnTo>
                <a:lnTo>
                  <a:pt x="305" y="198"/>
                </a:lnTo>
                <a:lnTo>
                  <a:pt x="308" y="202"/>
                </a:lnTo>
                <a:lnTo>
                  <a:pt x="309" y="207"/>
                </a:lnTo>
                <a:lnTo>
                  <a:pt x="314" y="207"/>
                </a:lnTo>
                <a:lnTo>
                  <a:pt x="317" y="208"/>
                </a:lnTo>
                <a:lnTo>
                  <a:pt x="321" y="211"/>
                </a:lnTo>
                <a:lnTo>
                  <a:pt x="323" y="215"/>
                </a:lnTo>
                <a:lnTo>
                  <a:pt x="326" y="220"/>
                </a:lnTo>
                <a:lnTo>
                  <a:pt x="353" y="206"/>
                </a:lnTo>
                <a:lnTo>
                  <a:pt x="357" y="204"/>
                </a:lnTo>
                <a:lnTo>
                  <a:pt x="361" y="204"/>
                </a:lnTo>
                <a:lnTo>
                  <a:pt x="365" y="206"/>
                </a:lnTo>
                <a:lnTo>
                  <a:pt x="368" y="210"/>
                </a:lnTo>
                <a:lnTo>
                  <a:pt x="408" y="282"/>
                </a:lnTo>
                <a:lnTo>
                  <a:pt x="410" y="286"/>
                </a:lnTo>
                <a:lnTo>
                  <a:pt x="410" y="290"/>
                </a:lnTo>
                <a:lnTo>
                  <a:pt x="408" y="292"/>
                </a:lnTo>
                <a:lnTo>
                  <a:pt x="405" y="296"/>
                </a:lnTo>
                <a:lnTo>
                  <a:pt x="301" y="355"/>
                </a:lnTo>
                <a:lnTo>
                  <a:pt x="297" y="356"/>
                </a:lnTo>
                <a:lnTo>
                  <a:pt x="293" y="356"/>
                </a:lnTo>
                <a:lnTo>
                  <a:pt x="289" y="354"/>
                </a:lnTo>
                <a:lnTo>
                  <a:pt x="287" y="351"/>
                </a:lnTo>
                <a:lnTo>
                  <a:pt x="245" y="279"/>
                </a:lnTo>
                <a:lnTo>
                  <a:pt x="243" y="275"/>
                </a:lnTo>
                <a:lnTo>
                  <a:pt x="245" y="271"/>
                </a:lnTo>
                <a:lnTo>
                  <a:pt x="246" y="267"/>
                </a:lnTo>
                <a:lnTo>
                  <a:pt x="249" y="265"/>
                </a:lnTo>
                <a:lnTo>
                  <a:pt x="276" y="249"/>
                </a:lnTo>
                <a:lnTo>
                  <a:pt x="272" y="242"/>
                </a:lnTo>
                <a:lnTo>
                  <a:pt x="271" y="240"/>
                </a:lnTo>
                <a:lnTo>
                  <a:pt x="271" y="236"/>
                </a:lnTo>
                <a:lnTo>
                  <a:pt x="271" y="232"/>
                </a:lnTo>
                <a:lnTo>
                  <a:pt x="272" y="228"/>
                </a:lnTo>
                <a:lnTo>
                  <a:pt x="270" y="224"/>
                </a:lnTo>
                <a:lnTo>
                  <a:pt x="267" y="220"/>
                </a:lnTo>
                <a:lnTo>
                  <a:pt x="263" y="214"/>
                </a:lnTo>
                <a:lnTo>
                  <a:pt x="257" y="203"/>
                </a:lnTo>
                <a:lnTo>
                  <a:pt x="247" y="191"/>
                </a:lnTo>
                <a:lnTo>
                  <a:pt x="240" y="181"/>
                </a:lnTo>
                <a:lnTo>
                  <a:pt x="232" y="173"/>
                </a:lnTo>
                <a:lnTo>
                  <a:pt x="221" y="168"/>
                </a:lnTo>
                <a:lnTo>
                  <a:pt x="211" y="164"/>
                </a:lnTo>
                <a:lnTo>
                  <a:pt x="236" y="263"/>
                </a:lnTo>
                <a:lnTo>
                  <a:pt x="238" y="273"/>
                </a:lnTo>
                <a:lnTo>
                  <a:pt x="238" y="282"/>
                </a:lnTo>
                <a:lnTo>
                  <a:pt x="281" y="362"/>
                </a:lnTo>
                <a:lnTo>
                  <a:pt x="300" y="370"/>
                </a:lnTo>
                <a:lnTo>
                  <a:pt x="315" y="376"/>
                </a:lnTo>
                <a:lnTo>
                  <a:pt x="327" y="381"/>
                </a:lnTo>
                <a:lnTo>
                  <a:pt x="333" y="384"/>
                </a:lnTo>
                <a:lnTo>
                  <a:pt x="339" y="388"/>
                </a:lnTo>
                <a:lnTo>
                  <a:pt x="344" y="392"/>
                </a:lnTo>
                <a:lnTo>
                  <a:pt x="347" y="397"/>
                </a:lnTo>
                <a:lnTo>
                  <a:pt x="350" y="405"/>
                </a:lnTo>
                <a:lnTo>
                  <a:pt x="350" y="415"/>
                </a:lnTo>
                <a:lnTo>
                  <a:pt x="346" y="425"/>
                </a:lnTo>
                <a:lnTo>
                  <a:pt x="338" y="432"/>
                </a:lnTo>
                <a:lnTo>
                  <a:pt x="329" y="436"/>
                </a:lnTo>
                <a:lnTo>
                  <a:pt x="323" y="436"/>
                </a:lnTo>
                <a:lnTo>
                  <a:pt x="318" y="436"/>
                </a:lnTo>
                <a:lnTo>
                  <a:pt x="313" y="435"/>
                </a:lnTo>
                <a:lnTo>
                  <a:pt x="309" y="432"/>
                </a:lnTo>
                <a:lnTo>
                  <a:pt x="251" y="408"/>
                </a:lnTo>
                <a:lnTo>
                  <a:pt x="246" y="405"/>
                </a:lnTo>
                <a:lnTo>
                  <a:pt x="242" y="401"/>
                </a:lnTo>
                <a:lnTo>
                  <a:pt x="238" y="396"/>
                </a:lnTo>
                <a:lnTo>
                  <a:pt x="198" y="322"/>
                </a:lnTo>
                <a:lnTo>
                  <a:pt x="190" y="324"/>
                </a:lnTo>
                <a:lnTo>
                  <a:pt x="141" y="381"/>
                </a:lnTo>
                <a:lnTo>
                  <a:pt x="141" y="449"/>
                </a:lnTo>
                <a:lnTo>
                  <a:pt x="139" y="464"/>
                </a:lnTo>
                <a:lnTo>
                  <a:pt x="128" y="473"/>
                </a:lnTo>
                <a:lnTo>
                  <a:pt x="115" y="477"/>
                </a:lnTo>
                <a:lnTo>
                  <a:pt x="101" y="473"/>
                </a:lnTo>
                <a:lnTo>
                  <a:pt x="92" y="464"/>
                </a:lnTo>
                <a:lnTo>
                  <a:pt x="88" y="449"/>
                </a:lnTo>
                <a:lnTo>
                  <a:pt x="88" y="372"/>
                </a:lnTo>
                <a:lnTo>
                  <a:pt x="88" y="366"/>
                </a:lnTo>
                <a:lnTo>
                  <a:pt x="90" y="360"/>
                </a:lnTo>
                <a:lnTo>
                  <a:pt x="94" y="355"/>
                </a:lnTo>
                <a:lnTo>
                  <a:pt x="141" y="298"/>
                </a:lnTo>
                <a:lnTo>
                  <a:pt x="139" y="292"/>
                </a:lnTo>
                <a:lnTo>
                  <a:pt x="137" y="288"/>
                </a:lnTo>
                <a:lnTo>
                  <a:pt x="115" y="203"/>
                </a:lnTo>
                <a:lnTo>
                  <a:pt x="99" y="216"/>
                </a:lnTo>
                <a:lnTo>
                  <a:pt x="79" y="229"/>
                </a:lnTo>
                <a:lnTo>
                  <a:pt x="54" y="241"/>
                </a:lnTo>
                <a:lnTo>
                  <a:pt x="25" y="248"/>
                </a:lnTo>
                <a:lnTo>
                  <a:pt x="22" y="248"/>
                </a:lnTo>
                <a:lnTo>
                  <a:pt x="12" y="245"/>
                </a:lnTo>
                <a:lnTo>
                  <a:pt x="4" y="239"/>
                </a:lnTo>
                <a:lnTo>
                  <a:pt x="0" y="228"/>
                </a:lnTo>
                <a:lnTo>
                  <a:pt x="1" y="218"/>
                </a:lnTo>
                <a:lnTo>
                  <a:pt x="8" y="208"/>
                </a:lnTo>
                <a:lnTo>
                  <a:pt x="20" y="204"/>
                </a:lnTo>
                <a:lnTo>
                  <a:pt x="47" y="197"/>
                </a:lnTo>
                <a:lnTo>
                  <a:pt x="71" y="184"/>
                </a:lnTo>
                <a:lnTo>
                  <a:pt x="89" y="169"/>
                </a:lnTo>
                <a:lnTo>
                  <a:pt x="105" y="155"/>
                </a:lnTo>
                <a:lnTo>
                  <a:pt x="105" y="155"/>
                </a:lnTo>
                <a:lnTo>
                  <a:pt x="113" y="144"/>
                </a:lnTo>
                <a:lnTo>
                  <a:pt x="119" y="135"/>
                </a:lnTo>
                <a:lnTo>
                  <a:pt x="123" y="129"/>
                </a:lnTo>
                <a:lnTo>
                  <a:pt x="124" y="127"/>
                </a:lnTo>
                <a:lnTo>
                  <a:pt x="126" y="126"/>
                </a:lnTo>
                <a:lnTo>
                  <a:pt x="127" y="126"/>
                </a:lnTo>
                <a:lnTo>
                  <a:pt x="139" y="136"/>
                </a:lnTo>
                <a:lnTo>
                  <a:pt x="139" y="136"/>
                </a:lnTo>
                <a:lnTo>
                  <a:pt x="140" y="136"/>
                </a:lnTo>
                <a:lnTo>
                  <a:pt x="143" y="135"/>
                </a:lnTo>
                <a:lnTo>
                  <a:pt x="143" y="134"/>
                </a:lnTo>
                <a:lnTo>
                  <a:pt x="143" y="132"/>
                </a:lnTo>
                <a:lnTo>
                  <a:pt x="144" y="115"/>
                </a:lnTo>
                <a:lnTo>
                  <a:pt x="145" y="115"/>
                </a:lnTo>
                <a:lnTo>
                  <a:pt x="147" y="115"/>
                </a:lnTo>
                <a:lnTo>
                  <a:pt x="147" y="115"/>
                </a:lnTo>
                <a:lnTo>
                  <a:pt x="148" y="115"/>
                </a:lnTo>
                <a:lnTo>
                  <a:pt x="224" y="60"/>
                </a:lnTo>
                <a:lnTo>
                  <a:pt x="225" y="59"/>
                </a:lnTo>
                <a:close/>
                <a:moveTo>
                  <a:pt x="365" y="32"/>
                </a:moveTo>
                <a:lnTo>
                  <a:pt x="369" y="33"/>
                </a:lnTo>
                <a:lnTo>
                  <a:pt x="372" y="34"/>
                </a:lnTo>
                <a:lnTo>
                  <a:pt x="374" y="37"/>
                </a:lnTo>
                <a:lnTo>
                  <a:pt x="374" y="41"/>
                </a:lnTo>
                <a:lnTo>
                  <a:pt x="374" y="85"/>
                </a:lnTo>
                <a:lnTo>
                  <a:pt x="374" y="88"/>
                </a:lnTo>
                <a:lnTo>
                  <a:pt x="372" y="91"/>
                </a:lnTo>
                <a:lnTo>
                  <a:pt x="369" y="93"/>
                </a:lnTo>
                <a:lnTo>
                  <a:pt x="365" y="93"/>
                </a:lnTo>
                <a:lnTo>
                  <a:pt x="335" y="93"/>
                </a:lnTo>
                <a:lnTo>
                  <a:pt x="331" y="93"/>
                </a:lnTo>
                <a:lnTo>
                  <a:pt x="329" y="91"/>
                </a:lnTo>
                <a:lnTo>
                  <a:pt x="327" y="88"/>
                </a:lnTo>
                <a:lnTo>
                  <a:pt x="326" y="85"/>
                </a:lnTo>
                <a:lnTo>
                  <a:pt x="327" y="81"/>
                </a:lnTo>
                <a:lnTo>
                  <a:pt x="329" y="79"/>
                </a:lnTo>
                <a:lnTo>
                  <a:pt x="331" y="77"/>
                </a:lnTo>
                <a:lnTo>
                  <a:pt x="335" y="76"/>
                </a:lnTo>
                <a:lnTo>
                  <a:pt x="357" y="76"/>
                </a:lnTo>
                <a:lnTo>
                  <a:pt x="357" y="41"/>
                </a:lnTo>
                <a:lnTo>
                  <a:pt x="357" y="37"/>
                </a:lnTo>
                <a:lnTo>
                  <a:pt x="360" y="34"/>
                </a:lnTo>
                <a:lnTo>
                  <a:pt x="363" y="33"/>
                </a:lnTo>
                <a:lnTo>
                  <a:pt x="365" y="32"/>
                </a:lnTo>
                <a:close/>
                <a:moveTo>
                  <a:pt x="113" y="21"/>
                </a:moveTo>
                <a:lnTo>
                  <a:pt x="120" y="22"/>
                </a:lnTo>
                <a:lnTo>
                  <a:pt x="127" y="25"/>
                </a:lnTo>
                <a:lnTo>
                  <a:pt x="132" y="29"/>
                </a:lnTo>
                <a:lnTo>
                  <a:pt x="141" y="39"/>
                </a:lnTo>
                <a:lnTo>
                  <a:pt x="148" y="51"/>
                </a:lnTo>
                <a:lnTo>
                  <a:pt x="152" y="66"/>
                </a:lnTo>
                <a:lnTo>
                  <a:pt x="154" y="81"/>
                </a:lnTo>
                <a:lnTo>
                  <a:pt x="153" y="93"/>
                </a:lnTo>
                <a:lnTo>
                  <a:pt x="149" y="105"/>
                </a:lnTo>
                <a:lnTo>
                  <a:pt x="145" y="111"/>
                </a:lnTo>
                <a:lnTo>
                  <a:pt x="140" y="117"/>
                </a:lnTo>
                <a:lnTo>
                  <a:pt x="134" y="121"/>
                </a:lnTo>
                <a:lnTo>
                  <a:pt x="123" y="123"/>
                </a:lnTo>
                <a:lnTo>
                  <a:pt x="115" y="125"/>
                </a:lnTo>
                <a:lnTo>
                  <a:pt x="111" y="123"/>
                </a:lnTo>
                <a:lnTo>
                  <a:pt x="99" y="119"/>
                </a:lnTo>
                <a:lnTo>
                  <a:pt x="89" y="113"/>
                </a:lnTo>
                <a:lnTo>
                  <a:pt x="79" y="102"/>
                </a:lnTo>
                <a:lnTo>
                  <a:pt x="69" y="89"/>
                </a:lnTo>
                <a:lnTo>
                  <a:pt x="64" y="77"/>
                </a:lnTo>
                <a:lnTo>
                  <a:pt x="62" y="64"/>
                </a:lnTo>
                <a:lnTo>
                  <a:pt x="62" y="58"/>
                </a:lnTo>
                <a:lnTo>
                  <a:pt x="63" y="50"/>
                </a:lnTo>
                <a:lnTo>
                  <a:pt x="67" y="43"/>
                </a:lnTo>
                <a:lnTo>
                  <a:pt x="76" y="34"/>
                </a:lnTo>
                <a:lnTo>
                  <a:pt x="88" y="28"/>
                </a:lnTo>
                <a:lnTo>
                  <a:pt x="99" y="22"/>
                </a:lnTo>
                <a:lnTo>
                  <a:pt x="113" y="21"/>
                </a:lnTo>
                <a:close/>
                <a:moveTo>
                  <a:pt x="367" y="20"/>
                </a:moveTo>
                <a:lnTo>
                  <a:pt x="346" y="22"/>
                </a:lnTo>
                <a:lnTo>
                  <a:pt x="327" y="32"/>
                </a:lnTo>
                <a:lnTo>
                  <a:pt x="313" y="46"/>
                </a:lnTo>
                <a:lnTo>
                  <a:pt x="304" y="64"/>
                </a:lnTo>
                <a:lnTo>
                  <a:pt x="301" y="85"/>
                </a:lnTo>
                <a:lnTo>
                  <a:pt x="304" y="105"/>
                </a:lnTo>
                <a:lnTo>
                  <a:pt x="313" y="123"/>
                </a:lnTo>
                <a:lnTo>
                  <a:pt x="327" y="138"/>
                </a:lnTo>
                <a:lnTo>
                  <a:pt x="346" y="147"/>
                </a:lnTo>
                <a:lnTo>
                  <a:pt x="367" y="151"/>
                </a:lnTo>
                <a:lnTo>
                  <a:pt x="386" y="147"/>
                </a:lnTo>
                <a:lnTo>
                  <a:pt x="405" y="138"/>
                </a:lnTo>
                <a:lnTo>
                  <a:pt x="419" y="123"/>
                </a:lnTo>
                <a:lnTo>
                  <a:pt x="428" y="105"/>
                </a:lnTo>
                <a:lnTo>
                  <a:pt x="432" y="85"/>
                </a:lnTo>
                <a:lnTo>
                  <a:pt x="428" y="64"/>
                </a:lnTo>
                <a:lnTo>
                  <a:pt x="419" y="46"/>
                </a:lnTo>
                <a:lnTo>
                  <a:pt x="405" y="32"/>
                </a:lnTo>
                <a:lnTo>
                  <a:pt x="386" y="22"/>
                </a:lnTo>
                <a:lnTo>
                  <a:pt x="367" y="20"/>
                </a:lnTo>
                <a:close/>
                <a:moveTo>
                  <a:pt x="367" y="0"/>
                </a:moveTo>
                <a:lnTo>
                  <a:pt x="389" y="4"/>
                </a:lnTo>
                <a:lnTo>
                  <a:pt x="408" y="12"/>
                </a:lnTo>
                <a:lnTo>
                  <a:pt x="425" y="25"/>
                </a:lnTo>
                <a:lnTo>
                  <a:pt x="439" y="42"/>
                </a:lnTo>
                <a:lnTo>
                  <a:pt x="448" y="63"/>
                </a:lnTo>
                <a:lnTo>
                  <a:pt x="450" y="85"/>
                </a:lnTo>
                <a:lnTo>
                  <a:pt x="448" y="108"/>
                </a:lnTo>
                <a:lnTo>
                  <a:pt x="439" y="127"/>
                </a:lnTo>
                <a:lnTo>
                  <a:pt x="425" y="144"/>
                </a:lnTo>
                <a:lnTo>
                  <a:pt x="408" y="157"/>
                </a:lnTo>
                <a:lnTo>
                  <a:pt x="389" y="167"/>
                </a:lnTo>
                <a:lnTo>
                  <a:pt x="367" y="169"/>
                </a:lnTo>
                <a:lnTo>
                  <a:pt x="343" y="167"/>
                </a:lnTo>
                <a:lnTo>
                  <a:pt x="323" y="157"/>
                </a:lnTo>
                <a:lnTo>
                  <a:pt x="306" y="144"/>
                </a:lnTo>
                <a:lnTo>
                  <a:pt x="293" y="127"/>
                </a:lnTo>
                <a:lnTo>
                  <a:pt x="284" y="108"/>
                </a:lnTo>
                <a:lnTo>
                  <a:pt x="281" y="85"/>
                </a:lnTo>
                <a:lnTo>
                  <a:pt x="284" y="63"/>
                </a:lnTo>
                <a:lnTo>
                  <a:pt x="293" y="42"/>
                </a:lnTo>
                <a:lnTo>
                  <a:pt x="306" y="25"/>
                </a:lnTo>
                <a:lnTo>
                  <a:pt x="323" y="12"/>
                </a:lnTo>
                <a:lnTo>
                  <a:pt x="343" y="4"/>
                </a:lnTo>
                <a:lnTo>
                  <a:pt x="367"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TextBox 65"/>
          <p:cNvSpPr txBox="1"/>
          <p:nvPr/>
        </p:nvSpPr>
        <p:spPr>
          <a:xfrm>
            <a:off x="4072490" y="21800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State</a:t>
            </a:r>
            <a:r>
              <a:rPr lang="en-US" sz="1450" dirty="0">
                <a:solidFill>
                  <a:schemeClr val="tx2">
                    <a:lumMod val="60000"/>
                    <a:lumOff val="40000"/>
                  </a:schemeClr>
                </a:solidFill>
                <a:latin typeface="Roboto" pitchFamily="2" charset="0"/>
                <a:ea typeface="Roboto" pitchFamily="2" charset="0"/>
                <a:cs typeface="Open Sans Condensed" pitchFamily="34" charset="0"/>
              </a:rPr>
              <a:t> Resources</a:t>
            </a:r>
          </a:p>
        </p:txBody>
      </p:sp>
      <p:sp>
        <p:nvSpPr>
          <p:cNvPr id="70" name="TextBox 69"/>
          <p:cNvSpPr txBox="1"/>
          <p:nvPr/>
        </p:nvSpPr>
        <p:spPr>
          <a:xfrm>
            <a:off x="6754580" y="12656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Project </a:t>
            </a:r>
            <a:r>
              <a:rPr lang="en-US" sz="1450" dirty="0">
                <a:solidFill>
                  <a:schemeClr val="tx2">
                    <a:lumMod val="60000"/>
                    <a:lumOff val="40000"/>
                  </a:schemeClr>
                </a:solidFill>
                <a:latin typeface="Roboto" pitchFamily="2" charset="0"/>
                <a:ea typeface="Roboto" pitchFamily="2" charset="0"/>
                <a:cs typeface="Open Sans Condensed" pitchFamily="34" charset="0"/>
              </a:rPr>
              <a:t>Portfolio</a:t>
            </a:r>
          </a:p>
        </p:txBody>
      </p:sp>
      <p:sp>
        <p:nvSpPr>
          <p:cNvPr id="94" name="TextBox 93"/>
          <p:cNvSpPr txBox="1"/>
          <p:nvPr/>
        </p:nvSpPr>
        <p:spPr>
          <a:xfrm>
            <a:off x="6700492" y="21800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Skilled </a:t>
            </a:r>
            <a:r>
              <a:rPr lang="en-US" sz="1450" dirty="0">
                <a:solidFill>
                  <a:schemeClr val="tx2">
                    <a:lumMod val="60000"/>
                    <a:lumOff val="40000"/>
                  </a:schemeClr>
                </a:solidFill>
                <a:latin typeface="Roboto" pitchFamily="2" charset="0"/>
                <a:ea typeface="Roboto" pitchFamily="2" charset="0"/>
                <a:cs typeface="Open Sans Condensed" pitchFamily="34" charset="0"/>
              </a:rPr>
              <a:t>Team</a:t>
            </a:r>
          </a:p>
        </p:txBody>
      </p:sp>
      <p:sp>
        <p:nvSpPr>
          <p:cNvPr id="110" name="TextBox 109"/>
          <p:cNvSpPr txBox="1"/>
          <p:nvPr/>
        </p:nvSpPr>
        <p:spPr>
          <a:xfrm>
            <a:off x="1363014" y="31706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Project </a:t>
            </a:r>
            <a:r>
              <a:rPr lang="en-US" sz="1450" dirty="0">
                <a:solidFill>
                  <a:schemeClr val="tx2">
                    <a:lumMod val="60000"/>
                    <a:lumOff val="40000"/>
                  </a:schemeClr>
                </a:solidFill>
                <a:latin typeface="Roboto" pitchFamily="2" charset="0"/>
                <a:ea typeface="Roboto" pitchFamily="2" charset="0"/>
                <a:cs typeface="Open Sans Condensed" pitchFamily="34" charset="0"/>
              </a:rPr>
              <a:t>Roles</a:t>
            </a:r>
          </a:p>
        </p:txBody>
      </p:sp>
      <p:sp>
        <p:nvSpPr>
          <p:cNvPr id="115" name="TextBox 114"/>
          <p:cNvSpPr txBox="1"/>
          <p:nvPr/>
        </p:nvSpPr>
        <p:spPr>
          <a:xfrm>
            <a:off x="6705600" y="3168628"/>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Valid</a:t>
            </a:r>
            <a:r>
              <a:rPr lang="en-US" sz="1450" dirty="0">
                <a:solidFill>
                  <a:schemeClr val="tx2">
                    <a:lumMod val="60000"/>
                    <a:lumOff val="40000"/>
                  </a:schemeClr>
                </a:solidFill>
                <a:latin typeface="Roboto" pitchFamily="2" charset="0"/>
                <a:ea typeface="Roboto" pitchFamily="2" charset="0"/>
                <a:cs typeface="Open Sans Condensed" pitchFamily="34" charset="0"/>
              </a:rPr>
              <a:t> Schedule</a:t>
            </a:r>
          </a:p>
        </p:txBody>
      </p:sp>
      <p:sp>
        <p:nvSpPr>
          <p:cNvPr id="118" name="TextBox 117"/>
          <p:cNvSpPr txBox="1"/>
          <p:nvPr/>
        </p:nvSpPr>
        <p:spPr>
          <a:xfrm>
            <a:off x="3983940" y="3178183"/>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Current </a:t>
            </a:r>
            <a:r>
              <a:rPr lang="en-US" sz="1450" dirty="0">
                <a:solidFill>
                  <a:schemeClr val="tx2">
                    <a:lumMod val="60000"/>
                    <a:lumOff val="40000"/>
                  </a:schemeClr>
                </a:solidFill>
                <a:latin typeface="Roboto" pitchFamily="2" charset="0"/>
                <a:ea typeface="Roboto" pitchFamily="2" charset="0"/>
                <a:cs typeface="Open Sans Condensed" pitchFamily="34" charset="0"/>
              </a:rPr>
              <a:t>Resumes</a:t>
            </a:r>
          </a:p>
        </p:txBody>
      </p:sp>
      <p:sp>
        <p:nvSpPr>
          <p:cNvPr id="124" name="TextBox 123"/>
          <p:cNvSpPr txBox="1"/>
          <p:nvPr/>
        </p:nvSpPr>
        <p:spPr>
          <a:xfrm>
            <a:off x="1363014" y="40850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Cost</a:t>
            </a:r>
            <a:endParaRPr lang="en-US" sz="1450" dirty="0">
              <a:solidFill>
                <a:schemeClr val="tx2">
                  <a:lumMod val="60000"/>
                  <a:lumOff val="40000"/>
                </a:schemeClr>
              </a:solidFill>
              <a:latin typeface="Roboto" pitchFamily="2" charset="0"/>
              <a:ea typeface="Roboto" pitchFamily="2" charset="0"/>
              <a:cs typeface="Open Sans Condensed" pitchFamily="34" charset="0"/>
            </a:endParaRPr>
          </a:p>
        </p:txBody>
      </p:sp>
      <p:sp>
        <p:nvSpPr>
          <p:cNvPr id="130" name="TextBox 129"/>
          <p:cNvSpPr txBox="1"/>
          <p:nvPr/>
        </p:nvSpPr>
        <p:spPr>
          <a:xfrm>
            <a:off x="6754580" y="4095750"/>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Why</a:t>
            </a:r>
            <a:r>
              <a:rPr lang="en-US" sz="1450" dirty="0">
                <a:solidFill>
                  <a:schemeClr val="tx2">
                    <a:lumMod val="60000"/>
                    <a:lumOff val="40000"/>
                  </a:schemeClr>
                </a:solidFill>
                <a:latin typeface="Roboto" pitchFamily="2" charset="0"/>
                <a:ea typeface="Roboto" pitchFamily="2" charset="0"/>
                <a:cs typeface="Open Sans Condensed" pitchFamily="34" charset="0"/>
              </a:rPr>
              <a:t> You?</a:t>
            </a:r>
          </a:p>
        </p:txBody>
      </p:sp>
      <p:sp>
        <p:nvSpPr>
          <p:cNvPr id="56" name="Freeform 19"/>
          <p:cNvSpPr>
            <a:spLocks noEditPoints="1"/>
          </p:cNvSpPr>
          <p:nvPr/>
        </p:nvSpPr>
        <p:spPr bwMode="auto">
          <a:xfrm>
            <a:off x="870606" y="4099242"/>
            <a:ext cx="323194" cy="323194"/>
          </a:xfrm>
          <a:custGeom>
            <a:avLst/>
            <a:gdLst>
              <a:gd name="T0" fmla="*/ 2267 w 3566"/>
              <a:gd name="T1" fmla="*/ 2851 h 3566"/>
              <a:gd name="T2" fmla="*/ 1211 w 3566"/>
              <a:gd name="T3" fmla="*/ 2833 h 3566"/>
              <a:gd name="T4" fmla="*/ 584 w 3566"/>
              <a:gd name="T5" fmla="*/ 2575 h 3566"/>
              <a:gd name="T6" fmla="*/ 781 w 3566"/>
              <a:gd name="T7" fmla="*/ 2985 h 3566"/>
              <a:gd name="T8" fmla="*/ 1677 w 3566"/>
              <a:gd name="T9" fmla="*/ 3230 h 3566"/>
              <a:gd name="T10" fmla="*/ 2667 w 3566"/>
              <a:gd name="T11" fmla="*/ 3052 h 3566"/>
              <a:gd name="T12" fmla="*/ 3005 w 3566"/>
              <a:gd name="T13" fmla="*/ 2641 h 3566"/>
              <a:gd name="T14" fmla="*/ 572 w 3566"/>
              <a:gd name="T15" fmla="*/ 2086 h 3566"/>
              <a:gd name="T16" fmla="*/ 1117 w 3566"/>
              <a:gd name="T17" fmla="*/ 2469 h 3566"/>
              <a:gd name="T18" fmla="*/ 2159 w 3566"/>
              <a:gd name="T19" fmla="*/ 2534 h 3566"/>
              <a:gd name="T20" fmla="*/ 2123 w 3566"/>
              <a:gd name="T21" fmla="*/ 2450 h 3566"/>
              <a:gd name="T22" fmla="*/ 1178 w 3566"/>
              <a:gd name="T23" fmla="*/ 2197 h 3566"/>
              <a:gd name="T24" fmla="*/ 2985 w 3566"/>
              <a:gd name="T25" fmla="*/ 1185 h 3566"/>
              <a:gd name="T26" fmla="*/ 2542 w 3566"/>
              <a:gd name="T27" fmla="*/ 1625 h 3566"/>
              <a:gd name="T28" fmla="*/ 1780 w 3566"/>
              <a:gd name="T29" fmla="*/ 1966 h 3566"/>
              <a:gd name="T30" fmla="*/ 2229 w 3566"/>
              <a:gd name="T31" fmla="*/ 2117 h 3566"/>
              <a:gd name="T32" fmla="*/ 3175 w 3566"/>
              <a:gd name="T33" fmla="*/ 1905 h 3566"/>
              <a:gd name="T34" fmla="*/ 3439 w 3566"/>
              <a:gd name="T35" fmla="*/ 1478 h 3566"/>
              <a:gd name="T36" fmla="*/ 385 w 3566"/>
              <a:gd name="T37" fmla="*/ 774 h 3566"/>
              <a:gd name="T38" fmla="*/ 127 w 3566"/>
              <a:gd name="T39" fmla="*/ 1194 h 3566"/>
              <a:gd name="T40" fmla="*/ 671 w 3566"/>
              <a:gd name="T41" fmla="*/ 1577 h 3566"/>
              <a:gd name="T42" fmla="*/ 1713 w 3566"/>
              <a:gd name="T43" fmla="*/ 1643 h 3566"/>
              <a:gd name="T44" fmla="*/ 1490 w 3566"/>
              <a:gd name="T45" fmla="*/ 1543 h 3566"/>
              <a:gd name="T46" fmla="*/ 661 w 3566"/>
              <a:gd name="T47" fmla="*/ 1255 h 3566"/>
              <a:gd name="T48" fmla="*/ 447 w 3566"/>
              <a:gd name="T49" fmla="*/ 641 h 3566"/>
              <a:gd name="T50" fmla="*/ 2221 w 3566"/>
              <a:gd name="T51" fmla="*/ 370 h 3566"/>
              <a:gd name="T52" fmla="*/ 1840 w 3566"/>
              <a:gd name="T53" fmla="*/ 417 h 3566"/>
              <a:gd name="T54" fmla="*/ 1606 w 3566"/>
              <a:gd name="T55" fmla="*/ 520 h 3566"/>
              <a:gd name="T56" fmla="*/ 2065 w 3566"/>
              <a:gd name="T57" fmla="*/ 617 h 3566"/>
              <a:gd name="T58" fmla="*/ 2398 w 3566"/>
              <a:gd name="T59" fmla="*/ 810 h 3566"/>
              <a:gd name="T60" fmla="*/ 2078 w 3566"/>
              <a:gd name="T61" fmla="*/ 1013 h 3566"/>
              <a:gd name="T62" fmla="*/ 1364 w 3566"/>
              <a:gd name="T63" fmla="*/ 983 h 3566"/>
              <a:gd name="T64" fmla="*/ 1571 w 3566"/>
              <a:gd name="T65" fmla="*/ 879 h 3566"/>
              <a:gd name="T66" fmla="*/ 1990 w 3566"/>
              <a:gd name="T67" fmla="*/ 877 h 3566"/>
              <a:gd name="T68" fmla="*/ 1874 w 3566"/>
              <a:gd name="T69" fmla="*/ 757 h 3566"/>
              <a:gd name="T70" fmla="*/ 1317 w 3566"/>
              <a:gd name="T71" fmla="*/ 635 h 3566"/>
              <a:gd name="T72" fmla="*/ 1298 w 3566"/>
              <a:gd name="T73" fmla="*/ 397 h 3566"/>
              <a:gd name="T74" fmla="*/ 1677 w 3566"/>
              <a:gd name="T75" fmla="*/ 113 h 3566"/>
              <a:gd name="T76" fmla="*/ 781 w 3566"/>
              <a:gd name="T77" fmla="*/ 359 h 3566"/>
              <a:gd name="T78" fmla="*/ 590 w 3566"/>
              <a:gd name="T79" fmla="*/ 789 h 3566"/>
              <a:gd name="T80" fmla="*/ 1200 w 3566"/>
              <a:gd name="T81" fmla="*/ 1155 h 3566"/>
              <a:gd name="T82" fmla="*/ 2279 w 3566"/>
              <a:gd name="T83" fmla="*/ 1176 h 3566"/>
              <a:gd name="T84" fmla="*/ 2951 w 3566"/>
              <a:gd name="T85" fmla="*/ 828 h 3566"/>
              <a:gd name="T86" fmla="*/ 2836 w 3566"/>
              <a:gd name="T87" fmla="*/ 395 h 3566"/>
              <a:gd name="T88" fmla="*/ 1993 w 3566"/>
              <a:gd name="T89" fmla="*/ 120 h 3566"/>
              <a:gd name="T90" fmla="*/ 2511 w 3566"/>
              <a:gd name="T91" fmla="*/ 108 h 3566"/>
              <a:gd name="T92" fmla="*/ 3088 w 3566"/>
              <a:gd name="T93" fmla="*/ 522 h 3566"/>
              <a:gd name="T94" fmla="*/ 3269 w 3566"/>
              <a:gd name="T95" fmla="*/ 1140 h 3566"/>
              <a:gd name="T96" fmla="*/ 3566 w 3566"/>
              <a:gd name="T97" fmla="*/ 1783 h 3566"/>
              <a:gd name="T98" fmla="*/ 3182 w 3566"/>
              <a:gd name="T99" fmla="*/ 2251 h 3566"/>
              <a:gd name="T100" fmla="*/ 3117 w 3566"/>
              <a:gd name="T101" fmla="*/ 2627 h 3566"/>
              <a:gd name="T102" fmla="*/ 2851 w 3566"/>
              <a:gd name="T103" fmla="*/ 3300 h 3566"/>
              <a:gd name="T104" fmla="*/ 1981 w 3566"/>
              <a:gd name="T105" fmla="*/ 3558 h 3566"/>
              <a:gd name="T106" fmla="*/ 979 w 3566"/>
              <a:gd name="T107" fmla="*/ 3432 h 3566"/>
              <a:gd name="T108" fmla="*/ 460 w 3566"/>
              <a:gd name="T109" fmla="*/ 2997 h 3566"/>
              <a:gd name="T110" fmla="*/ 459 w 3566"/>
              <a:gd name="T111" fmla="*/ 2321 h 3566"/>
              <a:gd name="T112" fmla="*/ 243 w 3566"/>
              <a:gd name="T113" fmla="*/ 1721 h 3566"/>
              <a:gd name="T114" fmla="*/ 3 w 3566"/>
              <a:gd name="T115" fmla="*/ 1065 h 3566"/>
              <a:gd name="T116" fmla="*/ 451 w 3566"/>
              <a:gd name="T117" fmla="*/ 615 h 3566"/>
              <a:gd name="T118" fmla="*/ 905 w 3566"/>
              <a:gd name="T119" fmla="*/ 165 h 3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66" h="3566">
                <a:moveTo>
                  <a:pt x="2963" y="2539"/>
                </a:moveTo>
                <a:lnTo>
                  <a:pt x="2915" y="2581"/>
                </a:lnTo>
                <a:lnTo>
                  <a:pt x="2861" y="2621"/>
                </a:lnTo>
                <a:lnTo>
                  <a:pt x="2804" y="2658"/>
                </a:lnTo>
                <a:lnTo>
                  <a:pt x="2739" y="2693"/>
                </a:lnTo>
                <a:lnTo>
                  <a:pt x="2672" y="2727"/>
                </a:lnTo>
                <a:lnTo>
                  <a:pt x="2599" y="2758"/>
                </a:lnTo>
                <a:lnTo>
                  <a:pt x="2521" y="2785"/>
                </a:lnTo>
                <a:lnTo>
                  <a:pt x="2440" y="2810"/>
                </a:lnTo>
                <a:lnTo>
                  <a:pt x="2355" y="2833"/>
                </a:lnTo>
                <a:lnTo>
                  <a:pt x="2267" y="2851"/>
                </a:lnTo>
                <a:lnTo>
                  <a:pt x="2175" y="2868"/>
                </a:lnTo>
                <a:lnTo>
                  <a:pt x="2081" y="2881"/>
                </a:lnTo>
                <a:lnTo>
                  <a:pt x="1984" y="2890"/>
                </a:lnTo>
                <a:lnTo>
                  <a:pt x="1885" y="2895"/>
                </a:lnTo>
                <a:lnTo>
                  <a:pt x="1783" y="2897"/>
                </a:lnTo>
                <a:lnTo>
                  <a:pt x="1681" y="2895"/>
                </a:lnTo>
                <a:lnTo>
                  <a:pt x="1582" y="2890"/>
                </a:lnTo>
                <a:lnTo>
                  <a:pt x="1485" y="2881"/>
                </a:lnTo>
                <a:lnTo>
                  <a:pt x="1391" y="2868"/>
                </a:lnTo>
                <a:lnTo>
                  <a:pt x="1299" y="2853"/>
                </a:lnTo>
                <a:lnTo>
                  <a:pt x="1211" y="2833"/>
                </a:lnTo>
                <a:lnTo>
                  <a:pt x="1126" y="2811"/>
                </a:lnTo>
                <a:lnTo>
                  <a:pt x="1044" y="2786"/>
                </a:lnTo>
                <a:lnTo>
                  <a:pt x="967" y="2758"/>
                </a:lnTo>
                <a:lnTo>
                  <a:pt x="893" y="2728"/>
                </a:lnTo>
                <a:lnTo>
                  <a:pt x="825" y="2694"/>
                </a:lnTo>
                <a:lnTo>
                  <a:pt x="761" y="2659"/>
                </a:lnTo>
                <a:lnTo>
                  <a:pt x="703" y="2622"/>
                </a:lnTo>
                <a:lnTo>
                  <a:pt x="649" y="2583"/>
                </a:lnTo>
                <a:lnTo>
                  <a:pt x="601" y="2542"/>
                </a:lnTo>
                <a:lnTo>
                  <a:pt x="602" y="2543"/>
                </a:lnTo>
                <a:lnTo>
                  <a:pt x="584" y="2575"/>
                </a:lnTo>
                <a:lnTo>
                  <a:pt x="569" y="2608"/>
                </a:lnTo>
                <a:lnTo>
                  <a:pt x="561" y="2642"/>
                </a:lnTo>
                <a:lnTo>
                  <a:pt x="557" y="2675"/>
                </a:lnTo>
                <a:lnTo>
                  <a:pt x="561" y="2714"/>
                </a:lnTo>
                <a:lnTo>
                  <a:pt x="572" y="2754"/>
                </a:lnTo>
                <a:lnTo>
                  <a:pt x="590" y="2794"/>
                </a:lnTo>
                <a:lnTo>
                  <a:pt x="615" y="2834"/>
                </a:lnTo>
                <a:lnTo>
                  <a:pt x="647" y="2872"/>
                </a:lnTo>
                <a:lnTo>
                  <a:pt x="685" y="2911"/>
                </a:lnTo>
                <a:lnTo>
                  <a:pt x="730" y="2949"/>
                </a:lnTo>
                <a:lnTo>
                  <a:pt x="781" y="2985"/>
                </a:lnTo>
                <a:lnTo>
                  <a:pt x="837" y="3019"/>
                </a:lnTo>
                <a:lnTo>
                  <a:pt x="899" y="3052"/>
                </a:lnTo>
                <a:lnTo>
                  <a:pt x="967" y="3083"/>
                </a:lnTo>
                <a:lnTo>
                  <a:pt x="1040" y="3111"/>
                </a:lnTo>
                <a:lnTo>
                  <a:pt x="1117" y="3137"/>
                </a:lnTo>
                <a:lnTo>
                  <a:pt x="1200" y="3161"/>
                </a:lnTo>
                <a:lnTo>
                  <a:pt x="1286" y="3182"/>
                </a:lnTo>
                <a:lnTo>
                  <a:pt x="1378" y="3199"/>
                </a:lnTo>
                <a:lnTo>
                  <a:pt x="1474" y="3213"/>
                </a:lnTo>
                <a:lnTo>
                  <a:pt x="1573" y="3223"/>
                </a:lnTo>
                <a:lnTo>
                  <a:pt x="1677" y="3230"/>
                </a:lnTo>
                <a:lnTo>
                  <a:pt x="1783" y="3232"/>
                </a:lnTo>
                <a:lnTo>
                  <a:pt x="1889" y="3230"/>
                </a:lnTo>
                <a:lnTo>
                  <a:pt x="1993" y="3223"/>
                </a:lnTo>
                <a:lnTo>
                  <a:pt x="2092" y="3213"/>
                </a:lnTo>
                <a:lnTo>
                  <a:pt x="2188" y="3199"/>
                </a:lnTo>
                <a:lnTo>
                  <a:pt x="2279" y="3182"/>
                </a:lnTo>
                <a:lnTo>
                  <a:pt x="2366" y="3161"/>
                </a:lnTo>
                <a:lnTo>
                  <a:pt x="2449" y="3137"/>
                </a:lnTo>
                <a:lnTo>
                  <a:pt x="2527" y="3111"/>
                </a:lnTo>
                <a:lnTo>
                  <a:pt x="2600" y="3083"/>
                </a:lnTo>
                <a:lnTo>
                  <a:pt x="2667" y="3052"/>
                </a:lnTo>
                <a:lnTo>
                  <a:pt x="2729" y="3019"/>
                </a:lnTo>
                <a:lnTo>
                  <a:pt x="2785" y="2985"/>
                </a:lnTo>
                <a:lnTo>
                  <a:pt x="2836" y="2949"/>
                </a:lnTo>
                <a:lnTo>
                  <a:pt x="2881" y="2911"/>
                </a:lnTo>
                <a:lnTo>
                  <a:pt x="2919" y="2872"/>
                </a:lnTo>
                <a:lnTo>
                  <a:pt x="2951" y="2834"/>
                </a:lnTo>
                <a:lnTo>
                  <a:pt x="2976" y="2794"/>
                </a:lnTo>
                <a:lnTo>
                  <a:pt x="2995" y="2754"/>
                </a:lnTo>
                <a:lnTo>
                  <a:pt x="3005" y="2714"/>
                </a:lnTo>
                <a:lnTo>
                  <a:pt x="3009" y="2675"/>
                </a:lnTo>
                <a:lnTo>
                  <a:pt x="3005" y="2641"/>
                </a:lnTo>
                <a:lnTo>
                  <a:pt x="2996" y="2607"/>
                </a:lnTo>
                <a:lnTo>
                  <a:pt x="2981" y="2573"/>
                </a:lnTo>
                <a:lnTo>
                  <a:pt x="2962" y="2541"/>
                </a:lnTo>
                <a:lnTo>
                  <a:pt x="2963" y="2539"/>
                </a:lnTo>
                <a:close/>
                <a:moveTo>
                  <a:pt x="590" y="1891"/>
                </a:moveTo>
                <a:lnTo>
                  <a:pt x="577" y="1920"/>
                </a:lnTo>
                <a:lnTo>
                  <a:pt x="566" y="1949"/>
                </a:lnTo>
                <a:lnTo>
                  <a:pt x="560" y="1978"/>
                </a:lnTo>
                <a:lnTo>
                  <a:pt x="557" y="2006"/>
                </a:lnTo>
                <a:lnTo>
                  <a:pt x="561" y="2045"/>
                </a:lnTo>
                <a:lnTo>
                  <a:pt x="572" y="2086"/>
                </a:lnTo>
                <a:lnTo>
                  <a:pt x="590" y="2125"/>
                </a:lnTo>
                <a:lnTo>
                  <a:pt x="615" y="2165"/>
                </a:lnTo>
                <a:lnTo>
                  <a:pt x="647" y="2205"/>
                </a:lnTo>
                <a:lnTo>
                  <a:pt x="685" y="2243"/>
                </a:lnTo>
                <a:lnTo>
                  <a:pt x="730" y="2280"/>
                </a:lnTo>
                <a:lnTo>
                  <a:pt x="781" y="2316"/>
                </a:lnTo>
                <a:lnTo>
                  <a:pt x="837" y="2351"/>
                </a:lnTo>
                <a:lnTo>
                  <a:pt x="899" y="2383"/>
                </a:lnTo>
                <a:lnTo>
                  <a:pt x="967" y="2414"/>
                </a:lnTo>
                <a:lnTo>
                  <a:pt x="1040" y="2442"/>
                </a:lnTo>
                <a:lnTo>
                  <a:pt x="1117" y="2469"/>
                </a:lnTo>
                <a:lnTo>
                  <a:pt x="1200" y="2493"/>
                </a:lnTo>
                <a:lnTo>
                  <a:pt x="1286" y="2513"/>
                </a:lnTo>
                <a:lnTo>
                  <a:pt x="1378" y="2531"/>
                </a:lnTo>
                <a:lnTo>
                  <a:pt x="1474" y="2544"/>
                </a:lnTo>
                <a:lnTo>
                  <a:pt x="1573" y="2555"/>
                </a:lnTo>
                <a:lnTo>
                  <a:pt x="1677" y="2561"/>
                </a:lnTo>
                <a:lnTo>
                  <a:pt x="1783" y="2563"/>
                </a:lnTo>
                <a:lnTo>
                  <a:pt x="1882" y="2561"/>
                </a:lnTo>
                <a:lnTo>
                  <a:pt x="1978" y="2556"/>
                </a:lnTo>
                <a:lnTo>
                  <a:pt x="2071" y="2546"/>
                </a:lnTo>
                <a:lnTo>
                  <a:pt x="2159" y="2534"/>
                </a:lnTo>
                <a:lnTo>
                  <a:pt x="2244" y="2519"/>
                </a:lnTo>
                <a:lnTo>
                  <a:pt x="2326" y="2500"/>
                </a:lnTo>
                <a:lnTo>
                  <a:pt x="2404" y="2479"/>
                </a:lnTo>
                <a:lnTo>
                  <a:pt x="2479" y="2457"/>
                </a:lnTo>
                <a:lnTo>
                  <a:pt x="2548" y="2431"/>
                </a:lnTo>
                <a:lnTo>
                  <a:pt x="2549" y="2431"/>
                </a:lnTo>
                <a:lnTo>
                  <a:pt x="2549" y="2431"/>
                </a:lnTo>
                <a:lnTo>
                  <a:pt x="2445" y="2442"/>
                </a:lnTo>
                <a:lnTo>
                  <a:pt x="2338" y="2449"/>
                </a:lnTo>
                <a:lnTo>
                  <a:pt x="2229" y="2451"/>
                </a:lnTo>
                <a:lnTo>
                  <a:pt x="2123" y="2450"/>
                </a:lnTo>
                <a:lnTo>
                  <a:pt x="2020" y="2443"/>
                </a:lnTo>
                <a:lnTo>
                  <a:pt x="1919" y="2434"/>
                </a:lnTo>
                <a:lnTo>
                  <a:pt x="1822" y="2421"/>
                </a:lnTo>
                <a:lnTo>
                  <a:pt x="1727" y="2403"/>
                </a:lnTo>
                <a:lnTo>
                  <a:pt x="1635" y="2382"/>
                </a:lnTo>
                <a:lnTo>
                  <a:pt x="1548" y="2358"/>
                </a:lnTo>
                <a:lnTo>
                  <a:pt x="1465" y="2332"/>
                </a:lnTo>
                <a:lnTo>
                  <a:pt x="1387" y="2302"/>
                </a:lnTo>
                <a:lnTo>
                  <a:pt x="1312" y="2270"/>
                </a:lnTo>
                <a:lnTo>
                  <a:pt x="1243" y="2234"/>
                </a:lnTo>
                <a:lnTo>
                  <a:pt x="1178" y="2197"/>
                </a:lnTo>
                <a:lnTo>
                  <a:pt x="1120" y="2157"/>
                </a:lnTo>
                <a:lnTo>
                  <a:pt x="1068" y="2115"/>
                </a:lnTo>
                <a:lnTo>
                  <a:pt x="1022" y="2070"/>
                </a:lnTo>
                <a:lnTo>
                  <a:pt x="982" y="2025"/>
                </a:lnTo>
                <a:lnTo>
                  <a:pt x="949" y="1977"/>
                </a:lnTo>
                <a:lnTo>
                  <a:pt x="854" y="1960"/>
                </a:lnTo>
                <a:lnTo>
                  <a:pt x="763" y="1941"/>
                </a:lnTo>
                <a:lnTo>
                  <a:pt x="674" y="1918"/>
                </a:lnTo>
                <a:lnTo>
                  <a:pt x="590" y="1891"/>
                </a:lnTo>
                <a:close/>
                <a:moveTo>
                  <a:pt x="3021" y="1145"/>
                </a:moveTo>
                <a:lnTo>
                  <a:pt x="2985" y="1185"/>
                </a:lnTo>
                <a:lnTo>
                  <a:pt x="2943" y="1224"/>
                </a:lnTo>
                <a:lnTo>
                  <a:pt x="2897" y="1261"/>
                </a:lnTo>
                <a:lnTo>
                  <a:pt x="2846" y="1296"/>
                </a:lnTo>
                <a:lnTo>
                  <a:pt x="2792" y="1330"/>
                </a:lnTo>
                <a:lnTo>
                  <a:pt x="2733" y="1361"/>
                </a:lnTo>
                <a:lnTo>
                  <a:pt x="2669" y="1391"/>
                </a:lnTo>
                <a:lnTo>
                  <a:pt x="2657" y="1441"/>
                </a:lnTo>
                <a:lnTo>
                  <a:pt x="2639" y="1489"/>
                </a:lnTo>
                <a:lnTo>
                  <a:pt x="2613" y="1536"/>
                </a:lnTo>
                <a:lnTo>
                  <a:pt x="2581" y="1582"/>
                </a:lnTo>
                <a:lnTo>
                  <a:pt x="2542" y="1625"/>
                </a:lnTo>
                <a:lnTo>
                  <a:pt x="2497" y="1668"/>
                </a:lnTo>
                <a:lnTo>
                  <a:pt x="2447" y="1708"/>
                </a:lnTo>
                <a:lnTo>
                  <a:pt x="2391" y="1746"/>
                </a:lnTo>
                <a:lnTo>
                  <a:pt x="2330" y="1782"/>
                </a:lnTo>
                <a:lnTo>
                  <a:pt x="2265" y="1816"/>
                </a:lnTo>
                <a:lnTo>
                  <a:pt x="2194" y="1848"/>
                </a:lnTo>
                <a:lnTo>
                  <a:pt x="2119" y="1877"/>
                </a:lnTo>
                <a:lnTo>
                  <a:pt x="2040" y="1903"/>
                </a:lnTo>
                <a:lnTo>
                  <a:pt x="1956" y="1927"/>
                </a:lnTo>
                <a:lnTo>
                  <a:pt x="1870" y="1947"/>
                </a:lnTo>
                <a:lnTo>
                  <a:pt x="1780" y="1966"/>
                </a:lnTo>
                <a:lnTo>
                  <a:pt x="1688" y="1980"/>
                </a:lnTo>
                <a:lnTo>
                  <a:pt x="1592" y="1991"/>
                </a:lnTo>
                <a:lnTo>
                  <a:pt x="1493" y="1998"/>
                </a:lnTo>
                <a:lnTo>
                  <a:pt x="1571" y="2025"/>
                </a:lnTo>
                <a:lnTo>
                  <a:pt x="1653" y="2047"/>
                </a:lnTo>
                <a:lnTo>
                  <a:pt x="1739" y="2067"/>
                </a:lnTo>
                <a:lnTo>
                  <a:pt x="1828" y="2085"/>
                </a:lnTo>
                <a:lnTo>
                  <a:pt x="1923" y="2099"/>
                </a:lnTo>
                <a:lnTo>
                  <a:pt x="2021" y="2109"/>
                </a:lnTo>
                <a:lnTo>
                  <a:pt x="2123" y="2115"/>
                </a:lnTo>
                <a:lnTo>
                  <a:pt x="2229" y="2117"/>
                </a:lnTo>
                <a:lnTo>
                  <a:pt x="2336" y="2115"/>
                </a:lnTo>
                <a:lnTo>
                  <a:pt x="2438" y="2109"/>
                </a:lnTo>
                <a:lnTo>
                  <a:pt x="2539" y="2099"/>
                </a:lnTo>
                <a:lnTo>
                  <a:pt x="2633" y="2085"/>
                </a:lnTo>
                <a:lnTo>
                  <a:pt x="2725" y="2067"/>
                </a:lnTo>
                <a:lnTo>
                  <a:pt x="2812" y="2046"/>
                </a:lnTo>
                <a:lnTo>
                  <a:pt x="2894" y="2023"/>
                </a:lnTo>
                <a:lnTo>
                  <a:pt x="2973" y="1997"/>
                </a:lnTo>
                <a:lnTo>
                  <a:pt x="3045" y="1968"/>
                </a:lnTo>
                <a:lnTo>
                  <a:pt x="3112" y="1937"/>
                </a:lnTo>
                <a:lnTo>
                  <a:pt x="3175" y="1905"/>
                </a:lnTo>
                <a:lnTo>
                  <a:pt x="3231" y="1870"/>
                </a:lnTo>
                <a:lnTo>
                  <a:pt x="3281" y="1834"/>
                </a:lnTo>
                <a:lnTo>
                  <a:pt x="3326" y="1797"/>
                </a:lnTo>
                <a:lnTo>
                  <a:pt x="3364" y="1758"/>
                </a:lnTo>
                <a:lnTo>
                  <a:pt x="3396" y="1719"/>
                </a:lnTo>
                <a:lnTo>
                  <a:pt x="3421" y="1680"/>
                </a:lnTo>
                <a:lnTo>
                  <a:pt x="3440" y="1639"/>
                </a:lnTo>
                <a:lnTo>
                  <a:pt x="3451" y="1600"/>
                </a:lnTo>
                <a:lnTo>
                  <a:pt x="3455" y="1560"/>
                </a:lnTo>
                <a:lnTo>
                  <a:pt x="3451" y="1519"/>
                </a:lnTo>
                <a:lnTo>
                  <a:pt x="3439" y="1478"/>
                </a:lnTo>
                <a:lnTo>
                  <a:pt x="3419" y="1438"/>
                </a:lnTo>
                <a:lnTo>
                  <a:pt x="3392" y="1397"/>
                </a:lnTo>
                <a:lnTo>
                  <a:pt x="3358" y="1357"/>
                </a:lnTo>
                <a:lnTo>
                  <a:pt x="3317" y="1319"/>
                </a:lnTo>
                <a:lnTo>
                  <a:pt x="3269" y="1281"/>
                </a:lnTo>
                <a:lnTo>
                  <a:pt x="3216" y="1243"/>
                </a:lnTo>
                <a:lnTo>
                  <a:pt x="3156" y="1209"/>
                </a:lnTo>
                <a:lnTo>
                  <a:pt x="3091" y="1176"/>
                </a:lnTo>
                <a:lnTo>
                  <a:pt x="3021" y="1145"/>
                </a:lnTo>
                <a:close/>
                <a:moveTo>
                  <a:pt x="446" y="742"/>
                </a:moveTo>
                <a:lnTo>
                  <a:pt x="385" y="774"/>
                </a:lnTo>
                <a:lnTo>
                  <a:pt x="331" y="808"/>
                </a:lnTo>
                <a:lnTo>
                  <a:pt x="280" y="844"/>
                </a:lnTo>
                <a:lnTo>
                  <a:pt x="237" y="881"/>
                </a:lnTo>
                <a:lnTo>
                  <a:pt x="200" y="918"/>
                </a:lnTo>
                <a:lnTo>
                  <a:pt x="168" y="958"/>
                </a:lnTo>
                <a:lnTo>
                  <a:pt x="144" y="997"/>
                </a:lnTo>
                <a:lnTo>
                  <a:pt x="127" y="1036"/>
                </a:lnTo>
                <a:lnTo>
                  <a:pt x="116" y="1075"/>
                </a:lnTo>
                <a:lnTo>
                  <a:pt x="111" y="1115"/>
                </a:lnTo>
                <a:lnTo>
                  <a:pt x="116" y="1154"/>
                </a:lnTo>
                <a:lnTo>
                  <a:pt x="127" y="1194"/>
                </a:lnTo>
                <a:lnTo>
                  <a:pt x="144" y="1234"/>
                </a:lnTo>
                <a:lnTo>
                  <a:pt x="169" y="1273"/>
                </a:lnTo>
                <a:lnTo>
                  <a:pt x="202" y="1312"/>
                </a:lnTo>
                <a:lnTo>
                  <a:pt x="240" y="1350"/>
                </a:lnTo>
                <a:lnTo>
                  <a:pt x="285" y="1389"/>
                </a:lnTo>
                <a:lnTo>
                  <a:pt x="335" y="1425"/>
                </a:lnTo>
                <a:lnTo>
                  <a:pt x="392" y="1458"/>
                </a:lnTo>
                <a:lnTo>
                  <a:pt x="454" y="1492"/>
                </a:lnTo>
                <a:lnTo>
                  <a:pt x="521" y="1523"/>
                </a:lnTo>
                <a:lnTo>
                  <a:pt x="593" y="1551"/>
                </a:lnTo>
                <a:lnTo>
                  <a:pt x="671" y="1577"/>
                </a:lnTo>
                <a:lnTo>
                  <a:pt x="754" y="1601"/>
                </a:lnTo>
                <a:lnTo>
                  <a:pt x="841" y="1622"/>
                </a:lnTo>
                <a:lnTo>
                  <a:pt x="933" y="1638"/>
                </a:lnTo>
                <a:lnTo>
                  <a:pt x="1028" y="1653"/>
                </a:lnTo>
                <a:lnTo>
                  <a:pt x="1127" y="1663"/>
                </a:lnTo>
                <a:lnTo>
                  <a:pt x="1231" y="1669"/>
                </a:lnTo>
                <a:lnTo>
                  <a:pt x="1337" y="1671"/>
                </a:lnTo>
                <a:lnTo>
                  <a:pt x="1436" y="1670"/>
                </a:lnTo>
                <a:lnTo>
                  <a:pt x="1532" y="1665"/>
                </a:lnTo>
                <a:lnTo>
                  <a:pt x="1624" y="1655"/>
                </a:lnTo>
                <a:lnTo>
                  <a:pt x="1713" y="1643"/>
                </a:lnTo>
                <a:lnTo>
                  <a:pt x="1799" y="1627"/>
                </a:lnTo>
                <a:lnTo>
                  <a:pt x="1881" y="1609"/>
                </a:lnTo>
                <a:lnTo>
                  <a:pt x="1958" y="1588"/>
                </a:lnTo>
                <a:lnTo>
                  <a:pt x="2032" y="1565"/>
                </a:lnTo>
                <a:lnTo>
                  <a:pt x="2102" y="1540"/>
                </a:lnTo>
                <a:lnTo>
                  <a:pt x="1999" y="1551"/>
                </a:lnTo>
                <a:lnTo>
                  <a:pt x="1892" y="1558"/>
                </a:lnTo>
                <a:lnTo>
                  <a:pt x="1783" y="1560"/>
                </a:lnTo>
                <a:lnTo>
                  <a:pt x="1683" y="1559"/>
                </a:lnTo>
                <a:lnTo>
                  <a:pt x="1585" y="1553"/>
                </a:lnTo>
                <a:lnTo>
                  <a:pt x="1490" y="1543"/>
                </a:lnTo>
                <a:lnTo>
                  <a:pt x="1396" y="1531"/>
                </a:lnTo>
                <a:lnTo>
                  <a:pt x="1307" y="1516"/>
                </a:lnTo>
                <a:lnTo>
                  <a:pt x="1220" y="1498"/>
                </a:lnTo>
                <a:lnTo>
                  <a:pt x="1136" y="1477"/>
                </a:lnTo>
                <a:lnTo>
                  <a:pt x="1055" y="1452"/>
                </a:lnTo>
                <a:lnTo>
                  <a:pt x="979" y="1426"/>
                </a:lnTo>
                <a:lnTo>
                  <a:pt x="905" y="1396"/>
                </a:lnTo>
                <a:lnTo>
                  <a:pt x="838" y="1365"/>
                </a:lnTo>
                <a:lnTo>
                  <a:pt x="773" y="1330"/>
                </a:lnTo>
                <a:lnTo>
                  <a:pt x="715" y="1294"/>
                </a:lnTo>
                <a:lnTo>
                  <a:pt x="661" y="1255"/>
                </a:lnTo>
                <a:lnTo>
                  <a:pt x="613" y="1215"/>
                </a:lnTo>
                <a:lnTo>
                  <a:pt x="571" y="1174"/>
                </a:lnTo>
                <a:lnTo>
                  <a:pt x="533" y="1130"/>
                </a:lnTo>
                <a:lnTo>
                  <a:pt x="503" y="1084"/>
                </a:lnTo>
                <a:lnTo>
                  <a:pt x="478" y="1038"/>
                </a:lnTo>
                <a:lnTo>
                  <a:pt x="460" y="990"/>
                </a:lnTo>
                <a:lnTo>
                  <a:pt x="449" y="941"/>
                </a:lnTo>
                <a:lnTo>
                  <a:pt x="446" y="891"/>
                </a:lnTo>
                <a:lnTo>
                  <a:pt x="446" y="742"/>
                </a:lnTo>
                <a:close/>
                <a:moveTo>
                  <a:pt x="448" y="636"/>
                </a:moveTo>
                <a:lnTo>
                  <a:pt x="447" y="641"/>
                </a:lnTo>
                <a:lnTo>
                  <a:pt x="446" y="669"/>
                </a:lnTo>
                <a:lnTo>
                  <a:pt x="448" y="636"/>
                </a:lnTo>
                <a:close/>
                <a:moveTo>
                  <a:pt x="1676" y="222"/>
                </a:moveTo>
                <a:lnTo>
                  <a:pt x="1886" y="222"/>
                </a:lnTo>
                <a:lnTo>
                  <a:pt x="1886" y="302"/>
                </a:lnTo>
                <a:lnTo>
                  <a:pt x="1955" y="307"/>
                </a:lnTo>
                <a:lnTo>
                  <a:pt x="2018" y="315"/>
                </a:lnTo>
                <a:lnTo>
                  <a:pt x="2076" y="325"/>
                </a:lnTo>
                <a:lnTo>
                  <a:pt x="2129" y="337"/>
                </a:lnTo>
                <a:lnTo>
                  <a:pt x="2179" y="352"/>
                </a:lnTo>
                <a:lnTo>
                  <a:pt x="2221" y="370"/>
                </a:lnTo>
                <a:lnTo>
                  <a:pt x="2259" y="390"/>
                </a:lnTo>
                <a:lnTo>
                  <a:pt x="2293" y="413"/>
                </a:lnTo>
                <a:lnTo>
                  <a:pt x="2321" y="438"/>
                </a:lnTo>
                <a:lnTo>
                  <a:pt x="2344" y="467"/>
                </a:lnTo>
                <a:lnTo>
                  <a:pt x="2054" y="516"/>
                </a:lnTo>
                <a:lnTo>
                  <a:pt x="2028" y="489"/>
                </a:lnTo>
                <a:lnTo>
                  <a:pt x="1997" y="466"/>
                </a:lnTo>
                <a:lnTo>
                  <a:pt x="1964" y="448"/>
                </a:lnTo>
                <a:lnTo>
                  <a:pt x="1927" y="433"/>
                </a:lnTo>
                <a:lnTo>
                  <a:pt x="1885" y="423"/>
                </a:lnTo>
                <a:lnTo>
                  <a:pt x="1840" y="417"/>
                </a:lnTo>
                <a:lnTo>
                  <a:pt x="1791" y="414"/>
                </a:lnTo>
                <a:lnTo>
                  <a:pt x="1749" y="417"/>
                </a:lnTo>
                <a:lnTo>
                  <a:pt x="1711" y="421"/>
                </a:lnTo>
                <a:lnTo>
                  <a:pt x="1677" y="427"/>
                </a:lnTo>
                <a:lnTo>
                  <a:pt x="1647" y="437"/>
                </a:lnTo>
                <a:lnTo>
                  <a:pt x="1623" y="449"/>
                </a:lnTo>
                <a:lnTo>
                  <a:pt x="1607" y="462"/>
                </a:lnTo>
                <a:lnTo>
                  <a:pt x="1597" y="477"/>
                </a:lnTo>
                <a:lnTo>
                  <a:pt x="1593" y="492"/>
                </a:lnTo>
                <a:lnTo>
                  <a:pt x="1596" y="507"/>
                </a:lnTo>
                <a:lnTo>
                  <a:pt x="1606" y="520"/>
                </a:lnTo>
                <a:lnTo>
                  <a:pt x="1622" y="532"/>
                </a:lnTo>
                <a:lnTo>
                  <a:pt x="1645" y="542"/>
                </a:lnTo>
                <a:lnTo>
                  <a:pt x="1666" y="547"/>
                </a:lnTo>
                <a:lnTo>
                  <a:pt x="1693" y="554"/>
                </a:lnTo>
                <a:lnTo>
                  <a:pt x="1727" y="562"/>
                </a:lnTo>
                <a:lnTo>
                  <a:pt x="1768" y="568"/>
                </a:lnTo>
                <a:lnTo>
                  <a:pt x="1815" y="577"/>
                </a:lnTo>
                <a:lnTo>
                  <a:pt x="1869" y="585"/>
                </a:lnTo>
                <a:lnTo>
                  <a:pt x="1941" y="597"/>
                </a:lnTo>
                <a:lnTo>
                  <a:pt x="2006" y="607"/>
                </a:lnTo>
                <a:lnTo>
                  <a:pt x="2065" y="617"/>
                </a:lnTo>
                <a:lnTo>
                  <a:pt x="2117" y="628"/>
                </a:lnTo>
                <a:lnTo>
                  <a:pt x="2163" y="638"/>
                </a:lnTo>
                <a:lnTo>
                  <a:pt x="2215" y="652"/>
                </a:lnTo>
                <a:lnTo>
                  <a:pt x="2260" y="667"/>
                </a:lnTo>
                <a:lnTo>
                  <a:pt x="2300" y="686"/>
                </a:lnTo>
                <a:lnTo>
                  <a:pt x="2335" y="707"/>
                </a:lnTo>
                <a:lnTo>
                  <a:pt x="2357" y="725"/>
                </a:lnTo>
                <a:lnTo>
                  <a:pt x="2375" y="745"/>
                </a:lnTo>
                <a:lnTo>
                  <a:pt x="2388" y="766"/>
                </a:lnTo>
                <a:lnTo>
                  <a:pt x="2396" y="787"/>
                </a:lnTo>
                <a:lnTo>
                  <a:pt x="2398" y="810"/>
                </a:lnTo>
                <a:lnTo>
                  <a:pt x="2396" y="835"/>
                </a:lnTo>
                <a:lnTo>
                  <a:pt x="2388" y="859"/>
                </a:lnTo>
                <a:lnTo>
                  <a:pt x="2374" y="882"/>
                </a:lnTo>
                <a:lnTo>
                  <a:pt x="2355" y="904"/>
                </a:lnTo>
                <a:lnTo>
                  <a:pt x="2331" y="924"/>
                </a:lnTo>
                <a:lnTo>
                  <a:pt x="2302" y="943"/>
                </a:lnTo>
                <a:lnTo>
                  <a:pt x="2267" y="961"/>
                </a:lnTo>
                <a:lnTo>
                  <a:pt x="2227" y="977"/>
                </a:lnTo>
                <a:lnTo>
                  <a:pt x="2182" y="991"/>
                </a:lnTo>
                <a:lnTo>
                  <a:pt x="2133" y="1003"/>
                </a:lnTo>
                <a:lnTo>
                  <a:pt x="2078" y="1013"/>
                </a:lnTo>
                <a:lnTo>
                  <a:pt x="2019" y="1022"/>
                </a:lnTo>
                <a:lnTo>
                  <a:pt x="1955" y="1027"/>
                </a:lnTo>
                <a:lnTo>
                  <a:pt x="1886" y="1032"/>
                </a:lnTo>
                <a:lnTo>
                  <a:pt x="1886" y="1135"/>
                </a:lnTo>
                <a:lnTo>
                  <a:pt x="1676" y="1135"/>
                </a:lnTo>
                <a:lnTo>
                  <a:pt x="1676" y="1033"/>
                </a:lnTo>
                <a:lnTo>
                  <a:pt x="1603" y="1029"/>
                </a:lnTo>
                <a:lnTo>
                  <a:pt x="1535" y="1021"/>
                </a:lnTo>
                <a:lnTo>
                  <a:pt x="1473" y="1011"/>
                </a:lnTo>
                <a:lnTo>
                  <a:pt x="1416" y="998"/>
                </a:lnTo>
                <a:lnTo>
                  <a:pt x="1364" y="983"/>
                </a:lnTo>
                <a:lnTo>
                  <a:pt x="1318" y="965"/>
                </a:lnTo>
                <a:lnTo>
                  <a:pt x="1276" y="945"/>
                </a:lnTo>
                <a:lnTo>
                  <a:pt x="1240" y="922"/>
                </a:lnTo>
                <a:lnTo>
                  <a:pt x="1209" y="895"/>
                </a:lnTo>
                <a:lnTo>
                  <a:pt x="1184" y="867"/>
                </a:lnTo>
                <a:lnTo>
                  <a:pt x="1163" y="835"/>
                </a:lnTo>
                <a:lnTo>
                  <a:pt x="1489" y="801"/>
                </a:lnTo>
                <a:lnTo>
                  <a:pt x="1502" y="825"/>
                </a:lnTo>
                <a:lnTo>
                  <a:pt x="1520" y="845"/>
                </a:lnTo>
                <a:lnTo>
                  <a:pt x="1543" y="863"/>
                </a:lnTo>
                <a:lnTo>
                  <a:pt x="1571" y="879"/>
                </a:lnTo>
                <a:lnTo>
                  <a:pt x="1604" y="891"/>
                </a:lnTo>
                <a:lnTo>
                  <a:pt x="1643" y="901"/>
                </a:lnTo>
                <a:lnTo>
                  <a:pt x="1687" y="907"/>
                </a:lnTo>
                <a:lnTo>
                  <a:pt x="1736" y="912"/>
                </a:lnTo>
                <a:lnTo>
                  <a:pt x="1789" y="914"/>
                </a:lnTo>
                <a:lnTo>
                  <a:pt x="1835" y="913"/>
                </a:lnTo>
                <a:lnTo>
                  <a:pt x="1874" y="910"/>
                </a:lnTo>
                <a:lnTo>
                  <a:pt x="1910" y="905"/>
                </a:lnTo>
                <a:lnTo>
                  <a:pt x="1940" y="898"/>
                </a:lnTo>
                <a:lnTo>
                  <a:pt x="1965" y="889"/>
                </a:lnTo>
                <a:lnTo>
                  <a:pt x="1990" y="877"/>
                </a:lnTo>
                <a:lnTo>
                  <a:pt x="2007" y="863"/>
                </a:lnTo>
                <a:lnTo>
                  <a:pt x="2017" y="847"/>
                </a:lnTo>
                <a:lnTo>
                  <a:pt x="2021" y="831"/>
                </a:lnTo>
                <a:lnTo>
                  <a:pt x="2019" y="818"/>
                </a:lnTo>
                <a:lnTo>
                  <a:pt x="2012" y="805"/>
                </a:lnTo>
                <a:lnTo>
                  <a:pt x="2001" y="795"/>
                </a:lnTo>
                <a:lnTo>
                  <a:pt x="1985" y="785"/>
                </a:lnTo>
                <a:lnTo>
                  <a:pt x="1965" y="778"/>
                </a:lnTo>
                <a:lnTo>
                  <a:pt x="1943" y="771"/>
                </a:lnTo>
                <a:lnTo>
                  <a:pt x="1912" y="765"/>
                </a:lnTo>
                <a:lnTo>
                  <a:pt x="1874" y="757"/>
                </a:lnTo>
                <a:lnTo>
                  <a:pt x="1828" y="748"/>
                </a:lnTo>
                <a:lnTo>
                  <a:pt x="1776" y="739"/>
                </a:lnTo>
                <a:lnTo>
                  <a:pt x="1715" y="731"/>
                </a:lnTo>
                <a:lnTo>
                  <a:pt x="1648" y="721"/>
                </a:lnTo>
                <a:lnTo>
                  <a:pt x="1588" y="711"/>
                </a:lnTo>
                <a:lnTo>
                  <a:pt x="1534" y="701"/>
                </a:lnTo>
                <a:lnTo>
                  <a:pt x="1486" y="691"/>
                </a:lnTo>
                <a:lnTo>
                  <a:pt x="1443" y="682"/>
                </a:lnTo>
                <a:lnTo>
                  <a:pt x="1396" y="669"/>
                </a:lnTo>
                <a:lnTo>
                  <a:pt x="1354" y="653"/>
                </a:lnTo>
                <a:lnTo>
                  <a:pt x="1317" y="635"/>
                </a:lnTo>
                <a:lnTo>
                  <a:pt x="1284" y="615"/>
                </a:lnTo>
                <a:lnTo>
                  <a:pt x="1262" y="597"/>
                </a:lnTo>
                <a:lnTo>
                  <a:pt x="1245" y="577"/>
                </a:lnTo>
                <a:lnTo>
                  <a:pt x="1233" y="557"/>
                </a:lnTo>
                <a:lnTo>
                  <a:pt x="1225" y="535"/>
                </a:lnTo>
                <a:lnTo>
                  <a:pt x="1223" y="514"/>
                </a:lnTo>
                <a:lnTo>
                  <a:pt x="1226" y="489"/>
                </a:lnTo>
                <a:lnTo>
                  <a:pt x="1235" y="465"/>
                </a:lnTo>
                <a:lnTo>
                  <a:pt x="1250" y="441"/>
                </a:lnTo>
                <a:lnTo>
                  <a:pt x="1271" y="419"/>
                </a:lnTo>
                <a:lnTo>
                  <a:pt x="1298" y="397"/>
                </a:lnTo>
                <a:lnTo>
                  <a:pt x="1332" y="376"/>
                </a:lnTo>
                <a:lnTo>
                  <a:pt x="1366" y="360"/>
                </a:lnTo>
                <a:lnTo>
                  <a:pt x="1405" y="346"/>
                </a:lnTo>
                <a:lnTo>
                  <a:pt x="1449" y="334"/>
                </a:lnTo>
                <a:lnTo>
                  <a:pt x="1498" y="323"/>
                </a:lnTo>
                <a:lnTo>
                  <a:pt x="1551" y="314"/>
                </a:lnTo>
                <a:lnTo>
                  <a:pt x="1611" y="307"/>
                </a:lnTo>
                <a:lnTo>
                  <a:pt x="1676" y="302"/>
                </a:lnTo>
                <a:lnTo>
                  <a:pt x="1676" y="222"/>
                </a:lnTo>
                <a:close/>
                <a:moveTo>
                  <a:pt x="1783" y="111"/>
                </a:moveTo>
                <a:lnTo>
                  <a:pt x="1677" y="113"/>
                </a:lnTo>
                <a:lnTo>
                  <a:pt x="1573" y="120"/>
                </a:lnTo>
                <a:lnTo>
                  <a:pt x="1474" y="130"/>
                </a:lnTo>
                <a:lnTo>
                  <a:pt x="1378" y="144"/>
                </a:lnTo>
                <a:lnTo>
                  <a:pt x="1286" y="161"/>
                </a:lnTo>
                <a:lnTo>
                  <a:pt x="1200" y="182"/>
                </a:lnTo>
                <a:lnTo>
                  <a:pt x="1117" y="205"/>
                </a:lnTo>
                <a:lnTo>
                  <a:pt x="1040" y="231"/>
                </a:lnTo>
                <a:lnTo>
                  <a:pt x="967" y="261"/>
                </a:lnTo>
                <a:lnTo>
                  <a:pt x="899" y="291"/>
                </a:lnTo>
                <a:lnTo>
                  <a:pt x="837" y="324"/>
                </a:lnTo>
                <a:lnTo>
                  <a:pt x="781" y="359"/>
                </a:lnTo>
                <a:lnTo>
                  <a:pt x="730" y="395"/>
                </a:lnTo>
                <a:lnTo>
                  <a:pt x="685" y="432"/>
                </a:lnTo>
                <a:lnTo>
                  <a:pt x="647" y="470"/>
                </a:lnTo>
                <a:lnTo>
                  <a:pt x="615" y="509"/>
                </a:lnTo>
                <a:lnTo>
                  <a:pt x="590" y="549"/>
                </a:lnTo>
                <a:lnTo>
                  <a:pt x="572" y="589"/>
                </a:lnTo>
                <a:lnTo>
                  <a:pt x="561" y="629"/>
                </a:lnTo>
                <a:lnTo>
                  <a:pt x="557" y="669"/>
                </a:lnTo>
                <a:lnTo>
                  <a:pt x="561" y="708"/>
                </a:lnTo>
                <a:lnTo>
                  <a:pt x="572" y="748"/>
                </a:lnTo>
                <a:lnTo>
                  <a:pt x="590" y="789"/>
                </a:lnTo>
                <a:lnTo>
                  <a:pt x="615" y="828"/>
                </a:lnTo>
                <a:lnTo>
                  <a:pt x="647" y="867"/>
                </a:lnTo>
                <a:lnTo>
                  <a:pt x="685" y="905"/>
                </a:lnTo>
                <a:lnTo>
                  <a:pt x="730" y="942"/>
                </a:lnTo>
                <a:lnTo>
                  <a:pt x="781" y="978"/>
                </a:lnTo>
                <a:lnTo>
                  <a:pt x="837" y="1013"/>
                </a:lnTo>
                <a:lnTo>
                  <a:pt x="899" y="1046"/>
                </a:lnTo>
                <a:lnTo>
                  <a:pt x="967" y="1077"/>
                </a:lnTo>
                <a:lnTo>
                  <a:pt x="1040" y="1106"/>
                </a:lnTo>
                <a:lnTo>
                  <a:pt x="1117" y="1132"/>
                </a:lnTo>
                <a:lnTo>
                  <a:pt x="1200" y="1155"/>
                </a:lnTo>
                <a:lnTo>
                  <a:pt x="1286" y="1176"/>
                </a:lnTo>
                <a:lnTo>
                  <a:pt x="1378" y="1193"/>
                </a:lnTo>
                <a:lnTo>
                  <a:pt x="1474" y="1207"/>
                </a:lnTo>
                <a:lnTo>
                  <a:pt x="1573" y="1217"/>
                </a:lnTo>
                <a:lnTo>
                  <a:pt x="1677" y="1224"/>
                </a:lnTo>
                <a:lnTo>
                  <a:pt x="1783" y="1226"/>
                </a:lnTo>
                <a:lnTo>
                  <a:pt x="1889" y="1224"/>
                </a:lnTo>
                <a:lnTo>
                  <a:pt x="1993" y="1217"/>
                </a:lnTo>
                <a:lnTo>
                  <a:pt x="2092" y="1207"/>
                </a:lnTo>
                <a:lnTo>
                  <a:pt x="2188" y="1193"/>
                </a:lnTo>
                <a:lnTo>
                  <a:pt x="2279" y="1176"/>
                </a:lnTo>
                <a:lnTo>
                  <a:pt x="2366" y="1155"/>
                </a:lnTo>
                <a:lnTo>
                  <a:pt x="2449" y="1132"/>
                </a:lnTo>
                <a:lnTo>
                  <a:pt x="2527" y="1106"/>
                </a:lnTo>
                <a:lnTo>
                  <a:pt x="2600" y="1077"/>
                </a:lnTo>
                <a:lnTo>
                  <a:pt x="2667" y="1046"/>
                </a:lnTo>
                <a:lnTo>
                  <a:pt x="2729" y="1013"/>
                </a:lnTo>
                <a:lnTo>
                  <a:pt x="2785" y="978"/>
                </a:lnTo>
                <a:lnTo>
                  <a:pt x="2836" y="942"/>
                </a:lnTo>
                <a:lnTo>
                  <a:pt x="2881" y="905"/>
                </a:lnTo>
                <a:lnTo>
                  <a:pt x="2919" y="867"/>
                </a:lnTo>
                <a:lnTo>
                  <a:pt x="2951" y="828"/>
                </a:lnTo>
                <a:lnTo>
                  <a:pt x="2976" y="789"/>
                </a:lnTo>
                <a:lnTo>
                  <a:pt x="2995" y="748"/>
                </a:lnTo>
                <a:lnTo>
                  <a:pt x="3005" y="708"/>
                </a:lnTo>
                <a:lnTo>
                  <a:pt x="3009" y="669"/>
                </a:lnTo>
                <a:lnTo>
                  <a:pt x="3005" y="629"/>
                </a:lnTo>
                <a:lnTo>
                  <a:pt x="2995" y="589"/>
                </a:lnTo>
                <a:lnTo>
                  <a:pt x="2976" y="549"/>
                </a:lnTo>
                <a:lnTo>
                  <a:pt x="2951" y="509"/>
                </a:lnTo>
                <a:lnTo>
                  <a:pt x="2919" y="470"/>
                </a:lnTo>
                <a:lnTo>
                  <a:pt x="2881" y="432"/>
                </a:lnTo>
                <a:lnTo>
                  <a:pt x="2836" y="395"/>
                </a:lnTo>
                <a:lnTo>
                  <a:pt x="2785" y="359"/>
                </a:lnTo>
                <a:lnTo>
                  <a:pt x="2729" y="324"/>
                </a:lnTo>
                <a:lnTo>
                  <a:pt x="2667" y="291"/>
                </a:lnTo>
                <a:lnTo>
                  <a:pt x="2600" y="261"/>
                </a:lnTo>
                <a:lnTo>
                  <a:pt x="2527" y="231"/>
                </a:lnTo>
                <a:lnTo>
                  <a:pt x="2449" y="205"/>
                </a:lnTo>
                <a:lnTo>
                  <a:pt x="2366" y="182"/>
                </a:lnTo>
                <a:lnTo>
                  <a:pt x="2279" y="161"/>
                </a:lnTo>
                <a:lnTo>
                  <a:pt x="2188" y="144"/>
                </a:lnTo>
                <a:lnTo>
                  <a:pt x="2092" y="130"/>
                </a:lnTo>
                <a:lnTo>
                  <a:pt x="1993" y="120"/>
                </a:lnTo>
                <a:lnTo>
                  <a:pt x="1889" y="113"/>
                </a:lnTo>
                <a:lnTo>
                  <a:pt x="1783" y="111"/>
                </a:lnTo>
                <a:close/>
                <a:moveTo>
                  <a:pt x="1783" y="0"/>
                </a:moveTo>
                <a:lnTo>
                  <a:pt x="1883" y="2"/>
                </a:lnTo>
                <a:lnTo>
                  <a:pt x="1981" y="7"/>
                </a:lnTo>
                <a:lnTo>
                  <a:pt x="2076" y="16"/>
                </a:lnTo>
                <a:lnTo>
                  <a:pt x="2169" y="28"/>
                </a:lnTo>
                <a:lnTo>
                  <a:pt x="2259" y="43"/>
                </a:lnTo>
                <a:lnTo>
                  <a:pt x="2347" y="62"/>
                </a:lnTo>
                <a:lnTo>
                  <a:pt x="2431" y="84"/>
                </a:lnTo>
                <a:lnTo>
                  <a:pt x="2511" y="108"/>
                </a:lnTo>
                <a:lnTo>
                  <a:pt x="2588" y="135"/>
                </a:lnTo>
                <a:lnTo>
                  <a:pt x="2661" y="165"/>
                </a:lnTo>
                <a:lnTo>
                  <a:pt x="2728" y="196"/>
                </a:lnTo>
                <a:lnTo>
                  <a:pt x="2793" y="230"/>
                </a:lnTo>
                <a:lnTo>
                  <a:pt x="2851" y="266"/>
                </a:lnTo>
                <a:lnTo>
                  <a:pt x="2905" y="304"/>
                </a:lnTo>
                <a:lnTo>
                  <a:pt x="2953" y="345"/>
                </a:lnTo>
                <a:lnTo>
                  <a:pt x="2996" y="387"/>
                </a:lnTo>
                <a:lnTo>
                  <a:pt x="3033" y="431"/>
                </a:lnTo>
                <a:lnTo>
                  <a:pt x="3063" y="475"/>
                </a:lnTo>
                <a:lnTo>
                  <a:pt x="3088" y="522"/>
                </a:lnTo>
                <a:lnTo>
                  <a:pt x="3106" y="570"/>
                </a:lnTo>
                <a:lnTo>
                  <a:pt x="3117" y="618"/>
                </a:lnTo>
                <a:lnTo>
                  <a:pt x="3120" y="669"/>
                </a:lnTo>
                <a:lnTo>
                  <a:pt x="3120" y="891"/>
                </a:lnTo>
                <a:lnTo>
                  <a:pt x="3118" y="931"/>
                </a:lnTo>
                <a:lnTo>
                  <a:pt x="3110" y="970"/>
                </a:lnTo>
                <a:lnTo>
                  <a:pt x="3099" y="1009"/>
                </a:lnTo>
                <a:lnTo>
                  <a:pt x="3083" y="1046"/>
                </a:lnTo>
                <a:lnTo>
                  <a:pt x="3149" y="1075"/>
                </a:lnTo>
                <a:lnTo>
                  <a:pt x="3212" y="1107"/>
                </a:lnTo>
                <a:lnTo>
                  <a:pt x="3269" y="1140"/>
                </a:lnTo>
                <a:lnTo>
                  <a:pt x="3323" y="1176"/>
                </a:lnTo>
                <a:lnTo>
                  <a:pt x="3371" y="1213"/>
                </a:lnTo>
                <a:lnTo>
                  <a:pt x="3416" y="1251"/>
                </a:lnTo>
                <a:lnTo>
                  <a:pt x="3454" y="1291"/>
                </a:lnTo>
                <a:lnTo>
                  <a:pt x="3488" y="1334"/>
                </a:lnTo>
                <a:lnTo>
                  <a:pt x="3515" y="1377"/>
                </a:lnTo>
                <a:lnTo>
                  <a:pt x="3537" y="1421"/>
                </a:lnTo>
                <a:lnTo>
                  <a:pt x="3553" y="1466"/>
                </a:lnTo>
                <a:lnTo>
                  <a:pt x="3563" y="1513"/>
                </a:lnTo>
                <a:lnTo>
                  <a:pt x="3566" y="1560"/>
                </a:lnTo>
                <a:lnTo>
                  <a:pt x="3566" y="1783"/>
                </a:lnTo>
                <a:lnTo>
                  <a:pt x="3563" y="1833"/>
                </a:lnTo>
                <a:lnTo>
                  <a:pt x="3552" y="1881"/>
                </a:lnTo>
                <a:lnTo>
                  <a:pt x="3535" y="1927"/>
                </a:lnTo>
                <a:lnTo>
                  <a:pt x="3511" y="1973"/>
                </a:lnTo>
                <a:lnTo>
                  <a:pt x="3480" y="2018"/>
                </a:lnTo>
                <a:lnTo>
                  <a:pt x="3444" y="2062"/>
                </a:lnTo>
                <a:lnTo>
                  <a:pt x="3403" y="2103"/>
                </a:lnTo>
                <a:lnTo>
                  <a:pt x="3355" y="2142"/>
                </a:lnTo>
                <a:lnTo>
                  <a:pt x="3302" y="2181"/>
                </a:lnTo>
                <a:lnTo>
                  <a:pt x="3244" y="2217"/>
                </a:lnTo>
                <a:lnTo>
                  <a:pt x="3182" y="2251"/>
                </a:lnTo>
                <a:lnTo>
                  <a:pt x="3115" y="2283"/>
                </a:lnTo>
                <a:lnTo>
                  <a:pt x="3107" y="2317"/>
                </a:lnTo>
                <a:lnTo>
                  <a:pt x="3095" y="2352"/>
                </a:lnTo>
                <a:lnTo>
                  <a:pt x="3079" y="2385"/>
                </a:lnTo>
                <a:lnTo>
                  <a:pt x="3060" y="2417"/>
                </a:lnTo>
                <a:lnTo>
                  <a:pt x="3038" y="2450"/>
                </a:lnTo>
                <a:lnTo>
                  <a:pt x="3040" y="2448"/>
                </a:lnTo>
                <a:lnTo>
                  <a:pt x="3068" y="2491"/>
                </a:lnTo>
                <a:lnTo>
                  <a:pt x="3091" y="2535"/>
                </a:lnTo>
                <a:lnTo>
                  <a:pt x="3107" y="2581"/>
                </a:lnTo>
                <a:lnTo>
                  <a:pt x="3117" y="2627"/>
                </a:lnTo>
                <a:lnTo>
                  <a:pt x="3120" y="2675"/>
                </a:lnTo>
                <a:lnTo>
                  <a:pt x="3120" y="2897"/>
                </a:lnTo>
                <a:lnTo>
                  <a:pt x="3117" y="2947"/>
                </a:lnTo>
                <a:lnTo>
                  <a:pt x="3106" y="2997"/>
                </a:lnTo>
                <a:lnTo>
                  <a:pt x="3088" y="3043"/>
                </a:lnTo>
                <a:lnTo>
                  <a:pt x="3063" y="3090"/>
                </a:lnTo>
                <a:lnTo>
                  <a:pt x="3033" y="3135"/>
                </a:lnTo>
                <a:lnTo>
                  <a:pt x="2996" y="3179"/>
                </a:lnTo>
                <a:lnTo>
                  <a:pt x="2953" y="3221"/>
                </a:lnTo>
                <a:lnTo>
                  <a:pt x="2905" y="3262"/>
                </a:lnTo>
                <a:lnTo>
                  <a:pt x="2851" y="3300"/>
                </a:lnTo>
                <a:lnTo>
                  <a:pt x="2793" y="3336"/>
                </a:lnTo>
                <a:lnTo>
                  <a:pt x="2728" y="3370"/>
                </a:lnTo>
                <a:lnTo>
                  <a:pt x="2661" y="3402"/>
                </a:lnTo>
                <a:lnTo>
                  <a:pt x="2588" y="3432"/>
                </a:lnTo>
                <a:lnTo>
                  <a:pt x="2511" y="3458"/>
                </a:lnTo>
                <a:lnTo>
                  <a:pt x="2431" y="3482"/>
                </a:lnTo>
                <a:lnTo>
                  <a:pt x="2347" y="3504"/>
                </a:lnTo>
                <a:lnTo>
                  <a:pt x="2259" y="3522"/>
                </a:lnTo>
                <a:lnTo>
                  <a:pt x="2169" y="3538"/>
                </a:lnTo>
                <a:lnTo>
                  <a:pt x="2076" y="3550"/>
                </a:lnTo>
                <a:lnTo>
                  <a:pt x="1981" y="3558"/>
                </a:lnTo>
                <a:lnTo>
                  <a:pt x="1883" y="3564"/>
                </a:lnTo>
                <a:lnTo>
                  <a:pt x="1783" y="3566"/>
                </a:lnTo>
                <a:lnTo>
                  <a:pt x="1683" y="3564"/>
                </a:lnTo>
                <a:lnTo>
                  <a:pt x="1585" y="3558"/>
                </a:lnTo>
                <a:lnTo>
                  <a:pt x="1490" y="3550"/>
                </a:lnTo>
                <a:lnTo>
                  <a:pt x="1396" y="3538"/>
                </a:lnTo>
                <a:lnTo>
                  <a:pt x="1307" y="3522"/>
                </a:lnTo>
                <a:lnTo>
                  <a:pt x="1220" y="3504"/>
                </a:lnTo>
                <a:lnTo>
                  <a:pt x="1136" y="3482"/>
                </a:lnTo>
                <a:lnTo>
                  <a:pt x="1055" y="3458"/>
                </a:lnTo>
                <a:lnTo>
                  <a:pt x="979" y="3432"/>
                </a:lnTo>
                <a:lnTo>
                  <a:pt x="905" y="3402"/>
                </a:lnTo>
                <a:lnTo>
                  <a:pt x="838" y="3370"/>
                </a:lnTo>
                <a:lnTo>
                  <a:pt x="773" y="3336"/>
                </a:lnTo>
                <a:lnTo>
                  <a:pt x="715" y="3300"/>
                </a:lnTo>
                <a:lnTo>
                  <a:pt x="661" y="3262"/>
                </a:lnTo>
                <a:lnTo>
                  <a:pt x="613" y="3221"/>
                </a:lnTo>
                <a:lnTo>
                  <a:pt x="571" y="3179"/>
                </a:lnTo>
                <a:lnTo>
                  <a:pt x="533" y="3135"/>
                </a:lnTo>
                <a:lnTo>
                  <a:pt x="503" y="3090"/>
                </a:lnTo>
                <a:lnTo>
                  <a:pt x="478" y="3043"/>
                </a:lnTo>
                <a:lnTo>
                  <a:pt x="460" y="2997"/>
                </a:lnTo>
                <a:lnTo>
                  <a:pt x="449" y="2947"/>
                </a:lnTo>
                <a:lnTo>
                  <a:pt x="446" y="2897"/>
                </a:lnTo>
                <a:lnTo>
                  <a:pt x="446" y="2675"/>
                </a:lnTo>
                <a:lnTo>
                  <a:pt x="449" y="2628"/>
                </a:lnTo>
                <a:lnTo>
                  <a:pt x="459" y="2582"/>
                </a:lnTo>
                <a:lnTo>
                  <a:pt x="475" y="2537"/>
                </a:lnTo>
                <a:lnTo>
                  <a:pt x="496" y="2494"/>
                </a:lnTo>
                <a:lnTo>
                  <a:pt x="524" y="2451"/>
                </a:lnTo>
                <a:lnTo>
                  <a:pt x="496" y="2410"/>
                </a:lnTo>
                <a:lnTo>
                  <a:pt x="475" y="2366"/>
                </a:lnTo>
                <a:lnTo>
                  <a:pt x="459" y="2321"/>
                </a:lnTo>
                <a:lnTo>
                  <a:pt x="449" y="2275"/>
                </a:lnTo>
                <a:lnTo>
                  <a:pt x="446" y="2229"/>
                </a:lnTo>
                <a:lnTo>
                  <a:pt x="446" y="2006"/>
                </a:lnTo>
                <a:lnTo>
                  <a:pt x="448" y="1967"/>
                </a:lnTo>
                <a:lnTo>
                  <a:pt x="456" y="1927"/>
                </a:lnTo>
                <a:lnTo>
                  <a:pt x="467" y="1889"/>
                </a:lnTo>
                <a:lnTo>
                  <a:pt x="483" y="1851"/>
                </a:lnTo>
                <a:lnTo>
                  <a:pt x="417" y="1822"/>
                </a:lnTo>
                <a:lnTo>
                  <a:pt x="355" y="1790"/>
                </a:lnTo>
                <a:lnTo>
                  <a:pt x="297" y="1757"/>
                </a:lnTo>
                <a:lnTo>
                  <a:pt x="243" y="1721"/>
                </a:lnTo>
                <a:lnTo>
                  <a:pt x="195" y="1684"/>
                </a:lnTo>
                <a:lnTo>
                  <a:pt x="151" y="1646"/>
                </a:lnTo>
                <a:lnTo>
                  <a:pt x="112" y="1606"/>
                </a:lnTo>
                <a:lnTo>
                  <a:pt x="79" y="1564"/>
                </a:lnTo>
                <a:lnTo>
                  <a:pt x="51" y="1521"/>
                </a:lnTo>
                <a:lnTo>
                  <a:pt x="29" y="1476"/>
                </a:lnTo>
                <a:lnTo>
                  <a:pt x="13" y="1431"/>
                </a:lnTo>
                <a:lnTo>
                  <a:pt x="3" y="1384"/>
                </a:lnTo>
                <a:lnTo>
                  <a:pt x="0" y="1337"/>
                </a:lnTo>
                <a:lnTo>
                  <a:pt x="0" y="1115"/>
                </a:lnTo>
                <a:lnTo>
                  <a:pt x="3" y="1065"/>
                </a:lnTo>
                <a:lnTo>
                  <a:pt x="14" y="1017"/>
                </a:lnTo>
                <a:lnTo>
                  <a:pt x="32" y="970"/>
                </a:lnTo>
                <a:lnTo>
                  <a:pt x="56" y="924"/>
                </a:lnTo>
                <a:lnTo>
                  <a:pt x="86" y="879"/>
                </a:lnTo>
                <a:lnTo>
                  <a:pt x="122" y="835"/>
                </a:lnTo>
                <a:lnTo>
                  <a:pt x="164" y="794"/>
                </a:lnTo>
                <a:lnTo>
                  <a:pt x="212" y="755"/>
                </a:lnTo>
                <a:lnTo>
                  <a:pt x="264" y="717"/>
                </a:lnTo>
                <a:lnTo>
                  <a:pt x="322" y="681"/>
                </a:lnTo>
                <a:lnTo>
                  <a:pt x="384" y="647"/>
                </a:lnTo>
                <a:lnTo>
                  <a:pt x="451" y="615"/>
                </a:lnTo>
                <a:lnTo>
                  <a:pt x="460" y="570"/>
                </a:lnTo>
                <a:lnTo>
                  <a:pt x="478" y="522"/>
                </a:lnTo>
                <a:lnTo>
                  <a:pt x="503" y="475"/>
                </a:lnTo>
                <a:lnTo>
                  <a:pt x="533" y="431"/>
                </a:lnTo>
                <a:lnTo>
                  <a:pt x="571" y="387"/>
                </a:lnTo>
                <a:lnTo>
                  <a:pt x="613" y="345"/>
                </a:lnTo>
                <a:lnTo>
                  <a:pt x="661" y="304"/>
                </a:lnTo>
                <a:lnTo>
                  <a:pt x="715" y="266"/>
                </a:lnTo>
                <a:lnTo>
                  <a:pt x="773" y="230"/>
                </a:lnTo>
                <a:lnTo>
                  <a:pt x="838" y="196"/>
                </a:lnTo>
                <a:lnTo>
                  <a:pt x="905" y="165"/>
                </a:lnTo>
                <a:lnTo>
                  <a:pt x="979" y="135"/>
                </a:lnTo>
                <a:lnTo>
                  <a:pt x="1055" y="108"/>
                </a:lnTo>
                <a:lnTo>
                  <a:pt x="1136" y="84"/>
                </a:lnTo>
                <a:lnTo>
                  <a:pt x="1220" y="62"/>
                </a:lnTo>
                <a:lnTo>
                  <a:pt x="1307" y="43"/>
                </a:lnTo>
                <a:lnTo>
                  <a:pt x="1396" y="28"/>
                </a:lnTo>
                <a:lnTo>
                  <a:pt x="1490" y="16"/>
                </a:lnTo>
                <a:lnTo>
                  <a:pt x="1585" y="7"/>
                </a:lnTo>
                <a:lnTo>
                  <a:pt x="1683" y="2"/>
                </a:lnTo>
                <a:lnTo>
                  <a:pt x="1783" y="0"/>
                </a:lnTo>
                <a:close/>
              </a:path>
            </a:pathLst>
          </a:custGeom>
          <a:solidFill>
            <a:srgbClr val="00B05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TextBox 75"/>
          <p:cNvSpPr txBox="1"/>
          <p:nvPr/>
        </p:nvSpPr>
        <p:spPr>
          <a:xfrm>
            <a:off x="1259579" y="1247758"/>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Clear &amp;</a:t>
            </a:r>
            <a:r>
              <a:rPr lang="en-US" sz="1450" dirty="0">
                <a:solidFill>
                  <a:schemeClr val="tx2">
                    <a:lumMod val="60000"/>
                    <a:lumOff val="40000"/>
                  </a:schemeClr>
                </a:solidFill>
                <a:latin typeface="Roboto" pitchFamily="2" charset="0"/>
                <a:ea typeface="Roboto" pitchFamily="2" charset="0"/>
                <a:cs typeface="Open Sans Condensed" pitchFamily="34" charset="0"/>
              </a:rPr>
              <a:t> Concise</a:t>
            </a:r>
          </a:p>
        </p:txBody>
      </p:sp>
      <p:sp>
        <p:nvSpPr>
          <p:cNvPr id="77" name="Rectangle 76"/>
          <p:cNvSpPr/>
          <p:nvPr/>
        </p:nvSpPr>
        <p:spPr>
          <a:xfrm>
            <a:off x="3283840" y="971550"/>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47"/>
          <p:cNvSpPr>
            <a:spLocks noEditPoints="1"/>
          </p:cNvSpPr>
          <p:nvPr/>
        </p:nvSpPr>
        <p:spPr bwMode="auto">
          <a:xfrm>
            <a:off x="3534931" y="1230861"/>
            <a:ext cx="390508" cy="363816"/>
          </a:xfrm>
          <a:custGeom>
            <a:avLst/>
            <a:gdLst>
              <a:gd name="T0" fmla="*/ 216 w 395"/>
              <a:gd name="T1" fmla="*/ 338 h 368"/>
              <a:gd name="T2" fmla="*/ 301 w 395"/>
              <a:gd name="T3" fmla="*/ 285 h 368"/>
              <a:gd name="T4" fmla="*/ 340 w 395"/>
              <a:gd name="T5" fmla="*/ 323 h 368"/>
              <a:gd name="T6" fmla="*/ 338 w 395"/>
              <a:gd name="T7" fmla="*/ 338 h 368"/>
              <a:gd name="T8" fmla="*/ 326 w 395"/>
              <a:gd name="T9" fmla="*/ 342 h 368"/>
              <a:gd name="T10" fmla="*/ 287 w 395"/>
              <a:gd name="T11" fmla="*/ 304 h 368"/>
              <a:gd name="T12" fmla="*/ 287 w 395"/>
              <a:gd name="T13" fmla="*/ 292 h 368"/>
              <a:gd name="T14" fmla="*/ 297 w 395"/>
              <a:gd name="T15" fmla="*/ 285 h 368"/>
              <a:gd name="T16" fmla="*/ 107 w 395"/>
              <a:gd name="T17" fmla="*/ 289 h 368"/>
              <a:gd name="T18" fmla="*/ 111 w 395"/>
              <a:gd name="T19" fmla="*/ 301 h 368"/>
              <a:gd name="T20" fmla="*/ 73 w 395"/>
              <a:gd name="T21" fmla="*/ 340 h 368"/>
              <a:gd name="T22" fmla="*/ 60 w 395"/>
              <a:gd name="T23" fmla="*/ 340 h 368"/>
              <a:gd name="T24" fmla="*/ 55 w 395"/>
              <a:gd name="T25" fmla="*/ 327 h 368"/>
              <a:gd name="T26" fmla="*/ 93 w 395"/>
              <a:gd name="T27" fmla="*/ 287 h 368"/>
              <a:gd name="T28" fmla="*/ 384 w 395"/>
              <a:gd name="T29" fmla="*/ 186 h 368"/>
              <a:gd name="T30" fmla="*/ 395 w 395"/>
              <a:gd name="T31" fmla="*/ 199 h 368"/>
              <a:gd name="T32" fmla="*/ 384 w 395"/>
              <a:gd name="T33" fmla="*/ 211 h 368"/>
              <a:gd name="T34" fmla="*/ 327 w 395"/>
              <a:gd name="T35" fmla="*/ 203 h 368"/>
              <a:gd name="T36" fmla="*/ 334 w 395"/>
              <a:gd name="T37" fmla="*/ 187 h 368"/>
              <a:gd name="T38" fmla="*/ 63 w 395"/>
              <a:gd name="T39" fmla="*/ 187 h 368"/>
              <a:gd name="T40" fmla="*/ 69 w 395"/>
              <a:gd name="T41" fmla="*/ 203 h 368"/>
              <a:gd name="T42" fmla="*/ 13 w 395"/>
              <a:gd name="T43" fmla="*/ 211 h 368"/>
              <a:gd name="T44" fmla="*/ 0 w 395"/>
              <a:gd name="T45" fmla="*/ 199 h 368"/>
              <a:gd name="T46" fmla="*/ 13 w 395"/>
              <a:gd name="T47" fmla="*/ 186 h 368"/>
              <a:gd name="T48" fmla="*/ 145 w 395"/>
              <a:gd name="T49" fmla="*/ 158 h 368"/>
              <a:gd name="T50" fmla="*/ 145 w 395"/>
              <a:gd name="T51" fmla="*/ 244 h 368"/>
              <a:gd name="T52" fmla="*/ 181 w 395"/>
              <a:gd name="T53" fmla="*/ 284 h 368"/>
              <a:gd name="T54" fmla="*/ 181 w 395"/>
              <a:gd name="T55" fmla="*/ 305 h 368"/>
              <a:gd name="T56" fmla="*/ 215 w 395"/>
              <a:gd name="T57" fmla="*/ 288 h 368"/>
              <a:gd name="T58" fmla="*/ 238 w 395"/>
              <a:gd name="T59" fmla="*/ 263 h 368"/>
              <a:gd name="T60" fmla="*/ 262 w 395"/>
              <a:gd name="T61" fmla="*/ 177 h 368"/>
              <a:gd name="T62" fmla="*/ 199 w 395"/>
              <a:gd name="T63" fmla="*/ 132 h 368"/>
              <a:gd name="T64" fmla="*/ 263 w 395"/>
              <a:gd name="T65" fmla="*/ 133 h 368"/>
              <a:gd name="T66" fmla="*/ 285 w 395"/>
              <a:gd name="T67" fmla="*/ 225 h 368"/>
              <a:gd name="T68" fmla="*/ 241 w 395"/>
              <a:gd name="T69" fmla="*/ 347 h 368"/>
              <a:gd name="T70" fmla="*/ 232 w 395"/>
              <a:gd name="T71" fmla="*/ 360 h 368"/>
              <a:gd name="T72" fmla="*/ 166 w 395"/>
              <a:gd name="T73" fmla="*/ 360 h 368"/>
              <a:gd name="T74" fmla="*/ 157 w 395"/>
              <a:gd name="T75" fmla="*/ 347 h 368"/>
              <a:gd name="T76" fmla="*/ 111 w 395"/>
              <a:gd name="T77" fmla="*/ 225 h 368"/>
              <a:gd name="T78" fmla="*/ 133 w 395"/>
              <a:gd name="T79" fmla="*/ 133 h 368"/>
              <a:gd name="T80" fmla="*/ 329 w 395"/>
              <a:gd name="T81" fmla="*/ 55 h 368"/>
              <a:gd name="T82" fmla="*/ 340 w 395"/>
              <a:gd name="T83" fmla="*/ 61 h 368"/>
              <a:gd name="T84" fmla="*/ 340 w 395"/>
              <a:gd name="T85" fmla="*/ 73 h 368"/>
              <a:gd name="T86" fmla="*/ 301 w 395"/>
              <a:gd name="T87" fmla="*/ 111 h 368"/>
              <a:gd name="T88" fmla="*/ 288 w 395"/>
              <a:gd name="T89" fmla="*/ 107 h 368"/>
              <a:gd name="T90" fmla="*/ 285 w 395"/>
              <a:gd name="T91" fmla="*/ 95 h 368"/>
              <a:gd name="T92" fmla="*/ 323 w 395"/>
              <a:gd name="T93" fmla="*/ 56 h 368"/>
              <a:gd name="T94" fmla="*/ 71 w 395"/>
              <a:gd name="T95" fmla="*/ 55 h 368"/>
              <a:gd name="T96" fmla="*/ 110 w 395"/>
              <a:gd name="T97" fmla="*/ 93 h 368"/>
              <a:gd name="T98" fmla="*/ 107 w 395"/>
              <a:gd name="T99" fmla="*/ 107 h 368"/>
              <a:gd name="T100" fmla="*/ 96 w 395"/>
              <a:gd name="T101" fmla="*/ 111 h 368"/>
              <a:gd name="T102" fmla="*/ 56 w 395"/>
              <a:gd name="T103" fmla="*/ 73 h 368"/>
              <a:gd name="T104" fmla="*/ 56 w 395"/>
              <a:gd name="T105" fmla="*/ 61 h 368"/>
              <a:gd name="T106" fmla="*/ 67 w 395"/>
              <a:gd name="T107" fmla="*/ 55 h 368"/>
              <a:gd name="T108" fmla="*/ 209 w 395"/>
              <a:gd name="T109" fmla="*/ 8 h 368"/>
              <a:gd name="T110" fmla="*/ 207 w 395"/>
              <a:gd name="T111" fmla="*/ 67 h 368"/>
              <a:gd name="T112" fmla="*/ 188 w 395"/>
              <a:gd name="T113" fmla="*/ 67 h 368"/>
              <a:gd name="T114" fmla="*/ 186 w 395"/>
              <a:gd name="T115" fmla="*/ 8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5" h="368">
                <a:moveTo>
                  <a:pt x="181" y="323"/>
                </a:moveTo>
                <a:lnTo>
                  <a:pt x="181" y="338"/>
                </a:lnTo>
                <a:lnTo>
                  <a:pt x="199" y="343"/>
                </a:lnTo>
                <a:lnTo>
                  <a:pt x="216" y="338"/>
                </a:lnTo>
                <a:lnTo>
                  <a:pt x="216" y="323"/>
                </a:lnTo>
                <a:lnTo>
                  <a:pt x="181" y="323"/>
                </a:lnTo>
                <a:close/>
                <a:moveTo>
                  <a:pt x="297" y="285"/>
                </a:moveTo>
                <a:lnTo>
                  <a:pt x="301" y="285"/>
                </a:lnTo>
                <a:lnTo>
                  <a:pt x="304" y="287"/>
                </a:lnTo>
                <a:lnTo>
                  <a:pt x="306" y="289"/>
                </a:lnTo>
                <a:lnTo>
                  <a:pt x="338" y="321"/>
                </a:lnTo>
                <a:lnTo>
                  <a:pt x="340" y="323"/>
                </a:lnTo>
                <a:lnTo>
                  <a:pt x="342" y="327"/>
                </a:lnTo>
                <a:lnTo>
                  <a:pt x="342" y="331"/>
                </a:lnTo>
                <a:lnTo>
                  <a:pt x="340" y="335"/>
                </a:lnTo>
                <a:lnTo>
                  <a:pt x="338" y="338"/>
                </a:lnTo>
                <a:lnTo>
                  <a:pt x="335" y="340"/>
                </a:lnTo>
                <a:lnTo>
                  <a:pt x="332" y="342"/>
                </a:lnTo>
                <a:lnTo>
                  <a:pt x="329" y="342"/>
                </a:lnTo>
                <a:lnTo>
                  <a:pt x="326" y="342"/>
                </a:lnTo>
                <a:lnTo>
                  <a:pt x="323" y="340"/>
                </a:lnTo>
                <a:lnTo>
                  <a:pt x="321" y="338"/>
                </a:lnTo>
                <a:lnTo>
                  <a:pt x="288" y="306"/>
                </a:lnTo>
                <a:lnTo>
                  <a:pt x="287" y="304"/>
                </a:lnTo>
                <a:lnTo>
                  <a:pt x="285" y="301"/>
                </a:lnTo>
                <a:lnTo>
                  <a:pt x="285" y="297"/>
                </a:lnTo>
                <a:lnTo>
                  <a:pt x="285" y="295"/>
                </a:lnTo>
                <a:lnTo>
                  <a:pt x="287" y="292"/>
                </a:lnTo>
                <a:lnTo>
                  <a:pt x="288" y="289"/>
                </a:lnTo>
                <a:lnTo>
                  <a:pt x="291" y="287"/>
                </a:lnTo>
                <a:lnTo>
                  <a:pt x="294" y="285"/>
                </a:lnTo>
                <a:lnTo>
                  <a:pt x="297" y="285"/>
                </a:lnTo>
                <a:close/>
                <a:moveTo>
                  <a:pt x="98" y="285"/>
                </a:moveTo>
                <a:lnTo>
                  <a:pt x="102" y="285"/>
                </a:lnTo>
                <a:lnTo>
                  <a:pt x="105" y="287"/>
                </a:lnTo>
                <a:lnTo>
                  <a:pt x="107" y="289"/>
                </a:lnTo>
                <a:lnTo>
                  <a:pt x="110" y="292"/>
                </a:lnTo>
                <a:lnTo>
                  <a:pt x="111" y="295"/>
                </a:lnTo>
                <a:lnTo>
                  <a:pt x="111" y="297"/>
                </a:lnTo>
                <a:lnTo>
                  <a:pt x="111" y="301"/>
                </a:lnTo>
                <a:lnTo>
                  <a:pt x="110" y="304"/>
                </a:lnTo>
                <a:lnTo>
                  <a:pt x="107" y="306"/>
                </a:lnTo>
                <a:lnTo>
                  <a:pt x="76" y="338"/>
                </a:lnTo>
                <a:lnTo>
                  <a:pt x="73" y="340"/>
                </a:lnTo>
                <a:lnTo>
                  <a:pt x="71" y="342"/>
                </a:lnTo>
                <a:lnTo>
                  <a:pt x="67" y="342"/>
                </a:lnTo>
                <a:lnTo>
                  <a:pt x="64" y="342"/>
                </a:lnTo>
                <a:lnTo>
                  <a:pt x="60" y="340"/>
                </a:lnTo>
                <a:lnTo>
                  <a:pt x="58" y="338"/>
                </a:lnTo>
                <a:lnTo>
                  <a:pt x="56" y="335"/>
                </a:lnTo>
                <a:lnTo>
                  <a:pt x="55" y="331"/>
                </a:lnTo>
                <a:lnTo>
                  <a:pt x="55" y="327"/>
                </a:lnTo>
                <a:lnTo>
                  <a:pt x="56" y="323"/>
                </a:lnTo>
                <a:lnTo>
                  <a:pt x="58" y="321"/>
                </a:lnTo>
                <a:lnTo>
                  <a:pt x="90" y="289"/>
                </a:lnTo>
                <a:lnTo>
                  <a:pt x="93" y="287"/>
                </a:lnTo>
                <a:lnTo>
                  <a:pt x="96" y="285"/>
                </a:lnTo>
                <a:lnTo>
                  <a:pt x="98" y="285"/>
                </a:lnTo>
                <a:close/>
                <a:moveTo>
                  <a:pt x="338" y="186"/>
                </a:moveTo>
                <a:lnTo>
                  <a:pt x="384" y="186"/>
                </a:lnTo>
                <a:lnTo>
                  <a:pt x="387" y="187"/>
                </a:lnTo>
                <a:lnTo>
                  <a:pt x="391" y="190"/>
                </a:lnTo>
                <a:lnTo>
                  <a:pt x="395" y="194"/>
                </a:lnTo>
                <a:lnTo>
                  <a:pt x="395" y="199"/>
                </a:lnTo>
                <a:lnTo>
                  <a:pt x="395" y="203"/>
                </a:lnTo>
                <a:lnTo>
                  <a:pt x="391" y="207"/>
                </a:lnTo>
                <a:lnTo>
                  <a:pt x="387" y="209"/>
                </a:lnTo>
                <a:lnTo>
                  <a:pt x="384" y="211"/>
                </a:lnTo>
                <a:lnTo>
                  <a:pt x="338" y="211"/>
                </a:lnTo>
                <a:lnTo>
                  <a:pt x="334" y="209"/>
                </a:lnTo>
                <a:lnTo>
                  <a:pt x="330" y="207"/>
                </a:lnTo>
                <a:lnTo>
                  <a:pt x="327" y="203"/>
                </a:lnTo>
                <a:lnTo>
                  <a:pt x="326" y="199"/>
                </a:lnTo>
                <a:lnTo>
                  <a:pt x="327" y="194"/>
                </a:lnTo>
                <a:lnTo>
                  <a:pt x="330" y="190"/>
                </a:lnTo>
                <a:lnTo>
                  <a:pt x="334" y="187"/>
                </a:lnTo>
                <a:lnTo>
                  <a:pt x="338" y="186"/>
                </a:lnTo>
                <a:close/>
                <a:moveTo>
                  <a:pt x="13" y="186"/>
                </a:moveTo>
                <a:lnTo>
                  <a:pt x="58" y="186"/>
                </a:lnTo>
                <a:lnTo>
                  <a:pt x="63" y="187"/>
                </a:lnTo>
                <a:lnTo>
                  <a:pt x="67" y="190"/>
                </a:lnTo>
                <a:lnTo>
                  <a:pt x="69" y="194"/>
                </a:lnTo>
                <a:lnTo>
                  <a:pt x="69" y="199"/>
                </a:lnTo>
                <a:lnTo>
                  <a:pt x="69" y="203"/>
                </a:lnTo>
                <a:lnTo>
                  <a:pt x="67" y="207"/>
                </a:lnTo>
                <a:lnTo>
                  <a:pt x="63" y="209"/>
                </a:lnTo>
                <a:lnTo>
                  <a:pt x="58" y="211"/>
                </a:lnTo>
                <a:lnTo>
                  <a:pt x="13" y="211"/>
                </a:lnTo>
                <a:lnTo>
                  <a:pt x="8" y="209"/>
                </a:lnTo>
                <a:lnTo>
                  <a:pt x="4" y="207"/>
                </a:lnTo>
                <a:lnTo>
                  <a:pt x="1" y="203"/>
                </a:lnTo>
                <a:lnTo>
                  <a:pt x="0" y="199"/>
                </a:lnTo>
                <a:lnTo>
                  <a:pt x="1" y="194"/>
                </a:lnTo>
                <a:lnTo>
                  <a:pt x="4" y="190"/>
                </a:lnTo>
                <a:lnTo>
                  <a:pt x="8" y="187"/>
                </a:lnTo>
                <a:lnTo>
                  <a:pt x="13" y="186"/>
                </a:lnTo>
                <a:close/>
                <a:moveTo>
                  <a:pt x="199" y="132"/>
                </a:moveTo>
                <a:lnTo>
                  <a:pt x="178" y="135"/>
                </a:lnTo>
                <a:lnTo>
                  <a:pt x="160" y="144"/>
                </a:lnTo>
                <a:lnTo>
                  <a:pt x="145" y="158"/>
                </a:lnTo>
                <a:lnTo>
                  <a:pt x="135" y="177"/>
                </a:lnTo>
                <a:lnTo>
                  <a:pt x="132" y="198"/>
                </a:lnTo>
                <a:lnTo>
                  <a:pt x="135" y="221"/>
                </a:lnTo>
                <a:lnTo>
                  <a:pt x="145" y="244"/>
                </a:lnTo>
                <a:lnTo>
                  <a:pt x="158" y="263"/>
                </a:lnTo>
                <a:lnTo>
                  <a:pt x="175" y="278"/>
                </a:lnTo>
                <a:lnTo>
                  <a:pt x="179" y="280"/>
                </a:lnTo>
                <a:lnTo>
                  <a:pt x="181" y="284"/>
                </a:lnTo>
                <a:lnTo>
                  <a:pt x="182" y="288"/>
                </a:lnTo>
                <a:lnTo>
                  <a:pt x="182" y="292"/>
                </a:lnTo>
                <a:lnTo>
                  <a:pt x="181" y="293"/>
                </a:lnTo>
                <a:lnTo>
                  <a:pt x="181" y="305"/>
                </a:lnTo>
                <a:lnTo>
                  <a:pt x="216" y="305"/>
                </a:lnTo>
                <a:lnTo>
                  <a:pt x="216" y="293"/>
                </a:lnTo>
                <a:lnTo>
                  <a:pt x="215" y="292"/>
                </a:lnTo>
                <a:lnTo>
                  <a:pt x="215" y="288"/>
                </a:lnTo>
                <a:lnTo>
                  <a:pt x="216" y="284"/>
                </a:lnTo>
                <a:lnTo>
                  <a:pt x="217" y="280"/>
                </a:lnTo>
                <a:lnTo>
                  <a:pt x="221" y="278"/>
                </a:lnTo>
                <a:lnTo>
                  <a:pt x="238" y="263"/>
                </a:lnTo>
                <a:lnTo>
                  <a:pt x="253" y="244"/>
                </a:lnTo>
                <a:lnTo>
                  <a:pt x="262" y="221"/>
                </a:lnTo>
                <a:lnTo>
                  <a:pt x="264" y="198"/>
                </a:lnTo>
                <a:lnTo>
                  <a:pt x="262" y="177"/>
                </a:lnTo>
                <a:lnTo>
                  <a:pt x="253" y="158"/>
                </a:lnTo>
                <a:lnTo>
                  <a:pt x="238" y="144"/>
                </a:lnTo>
                <a:lnTo>
                  <a:pt x="220" y="135"/>
                </a:lnTo>
                <a:lnTo>
                  <a:pt x="199" y="132"/>
                </a:lnTo>
                <a:close/>
                <a:moveTo>
                  <a:pt x="199" y="107"/>
                </a:moveTo>
                <a:lnTo>
                  <a:pt x="222" y="110"/>
                </a:lnTo>
                <a:lnTo>
                  <a:pt x="245" y="119"/>
                </a:lnTo>
                <a:lnTo>
                  <a:pt x="263" y="133"/>
                </a:lnTo>
                <a:lnTo>
                  <a:pt x="277" y="152"/>
                </a:lnTo>
                <a:lnTo>
                  <a:pt x="287" y="174"/>
                </a:lnTo>
                <a:lnTo>
                  <a:pt x="289" y="198"/>
                </a:lnTo>
                <a:lnTo>
                  <a:pt x="285" y="225"/>
                </a:lnTo>
                <a:lnTo>
                  <a:pt x="276" y="253"/>
                </a:lnTo>
                <a:lnTo>
                  <a:pt x="260" y="276"/>
                </a:lnTo>
                <a:lnTo>
                  <a:pt x="241" y="295"/>
                </a:lnTo>
                <a:lnTo>
                  <a:pt x="241" y="347"/>
                </a:lnTo>
                <a:lnTo>
                  <a:pt x="240" y="352"/>
                </a:lnTo>
                <a:lnTo>
                  <a:pt x="238" y="355"/>
                </a:lnTo>
                <a:lnTo>
                  <a:pt x="234" y="358"/>
                </a:lnTo>
                <a:lnTo>
                  <a:pt x="232" y="360"/>
                </a:lnTo>
                <a:lnTo>
                  <a:pt x="202" y="367"/>
                </a:lnTo>
                <a:lnTo>
                  <a:pt x="199" y="368"/>
                </a:lnTo>
                <a:lnTo>
                  <a:pt x="195" y="367"/>
                </a:lnTo>
                <a:lnTo>
                  <a:pt x="166" y="360"/>
                </a:lnTo>
                <a:lnTo>
                  <a:pt x="162" y="358"/>
                </a:lnTo>
                <a:lnTo>
                  <a:pt x="160" y="355"/>
                </a:lnTo>
                <a:lnTo>
                  <a:pt x="157" y="352"/>
                </a:lnTo>
                <a:lnTo>
                  <a:pt x="157" y="347"/>
                </a:lnTo>
                <a:lnTo>
                  <a:pt x="157" y="295"/>
                </a:lnTo>
                <a:lnTo>
                  <a:pt x="137" y="276"/>
                </a:lnTo>
                <a:lnTo>
                  <a:pt x="122" y="253"/>
                </a:lnTo>
                <a:lnTo>
                  <a:pt x="111" y="225"/>
                </a:lnTo>
                <a:lnTo>
                  <a:pt x="107" y="198"/>
                </a:lnTo>
                <a:lnTo>
                  <a:pt x="111" y="174"/>
                </a:lnTo>
                <a:lnTo>
                  <a:pt x="120" y="152"/>
                </a:lnTo>
                <a:lnTo>
                  <a:pt x="133" y="133"/>
                </a:lnTo>
                <a:lnTo>
                  <a:pt x="153" y="119"/>
                </a:lnTo>
                <a:lnTo>
                  <a:pt x="174" y="110"/>
                </a:lnTo>
                <a:lnTo>
                  <a:pt x="199" y="107"/>
                </a:lnTo>
                <a:close/>
                <a:moveTo>
                  <a:pt x="329" y="55"/>
                </a:moveTo>
                <a:lnTo>
                  <a:pt x="332" y="55"/>
                </a:lnTo>
                <a:lnTo>
                  <a:pt x="335" y="56"/>
                </a:lnTo>
                <a:lnTo>
                  <a:pt x="338" y="59"/>
                </a:lnTo>
                <a:lnTo>
                  <a:pt x="340" y="61"/>
                </a:lnTo>
                <a:lnTo>
                  <a:pt x="342" y="64"/>
                </a:lnTo>
                <a:lnTo>
                  <a:pt x="342" y="67"/>
                </a:lnTo>
                <a:lnTo>
                  <a:pt x="342" y="71"/>
                </a:lnTo>
                <a:lnTo>
                  <a:pt x="340" y="73"/>
                </a:lnTo>
                <a:lnTo>
                  <a:pt x="338" y="76"/>
                </a:lnTo>
                <a:lnTo>
                  <a:pt x="306" y="107"/>
                </a:lnTo>
                <a:lnTo>
                  <a:pt x="304" y="110"/>
                </a:lnTo>
                <a:lnTo>
                  <a:pt x="301" y="111"/>
                </a:lnTo>
                <a:lnTo>
                  <a:pt x="297" y="111"/>
                </a:lnTo>
                <a:lnTo>
                  <a:pt x="294" y="111"/>
                </a:lnTo>
                <a:lnTo>
                  <a:pt x="291" y="110"/>
                </a:lnTo>
                <a:lnTo>
                  <a:pt x="288" y="107"/>
                </a:lnTo>
                <a:lnTo>
                  <a:pt x="287" y="105"/>
                </a:lnTo>
                <a:lnTo>
                  <a:pt x="285" y="102"/>
                </a:lnTo>
                <a:lnTo>
                  <a:pt x="285" y="99"/>
                </a:lnTo>
                <a:lnTo>
                  <a:pt x="285" y="95"/>
                </a:lnTo>
                <a:lnTo>
                  <a:pt x="287" y="93"/>
                </a:lnTo>
                <a:lnTo>
                  <a:pt x="288" y="90"/>
                </a:lnTo>
                <a:lnTo>
                  <a:pt x="321" y="59"/>
                </a:lnTo>
                <a:lnTo>
                  <a:pt x="323" y="56"/>
                </a:lnTo>
                <a:lnTo>
                  <a:pt x="326" y="55"/>
                </a:lnTo>
                <a:lnTo>
                  <a:pt x="329" y="55"/>
                </a:lnTo>
                <a:close/>
                <a:moveTo>
                  <a:pt x="67" y="55"/>
                </a:moveTo>
                <a:lnTo>
                  <a:pt x="71" y="55"/>
                </a:lnTo>
                <a:lnTo>
                  <a:pt x="73" y="56"/>
                </a:lnTo>
                <a:lnTo>
                  <a:pt x="76" y="59"/>
                </a:lnTo>
                <a:lnTo>
                  <a:pt x="107" y="90"/>
                </a:lnTo>
                <a:lnTo>
                  <a:pt x="110" y="93"/>
                </a:lnTo>
                <a:lnTo>
                  <a:pt x="111" y="97"/>
                </a:lnTo>
                <a:lnTo>
                  <a:pt x="111" y="101"/>
                </a:lnTo>
                <a:lnTo>
                  <a:pt x="110" y="105"/>
                </a:lnTo>
                <a:lnTo>
                  <a:pt x="107" y="107"/>
                </a:lnTo>
                <a:lnTo>
                  <a:pt x="105" y="110"/>
                </a:lnTo>
                <a:lnTo>
                  <a:pt x="102" y="111"/>
                </a:lnTo>
                <a:lnTo>
                  <a:pt x="98" y="111"/>
                </a:lnTo>
                <a:lnTo>
                  <a:pt x="96" y="111"/>
                </a:lnTo>
                <a:lnTo>
                  <a:pt x="93" y="110"/>
                </a:lnTo>
                <a:lnTo>
                  <a:pt x="90" y="107"/>
                </a:lnTo>
                <a:lnTo>
                  <a:pt x="58" y="76"/>
                </a:lnTo>
                <a:lnTo>
                  <a:pt x="56" y="73"/>
                </a:lnTo>
                <a:lnTo>
                  <a:pt x="55" y="71"/>
                </a:lnTo>
                <a:lnTo>
                  <a:pt x="55" y="67"/>
                </a:lnTo>
                <a:lnTo>
                  <a:pt x="55" y="64"/>
                </a:lnTo>
                <a:lnTo>
                  <a:pt x="56" y="61"/>
                </a:lnTo>
                <a:lnTo>
                  <a:pt x="58" y="59"/>
                </a:lnTo>
                <a:lnTo>
                  <a:pt x="60" y="56"/>
                </a:lnTo>
                <a:lnTo>
                  <a:pt x="64" y="55"/>
                </a:lnTo>
                <a:lnTo>
                  <a:pt x="67" y="55"/>
                </a:lnTo>
                <a:close/>
                <a:moveTo>
                  <a:pt x="198" y="0"/>
                </a:moveTo>
                <a:lnTo>
                  <a:pt x="203" y="1"/>
                </a:lnTo>
                <a:lnTo>
                  <a:pt x="207" y="4"/>
                </a:lnTo>
                <a:lnTo>
                  <a:pt x="209" y="8"/>
                </a:lnTo>
                <a:lnTo>
                  <a:pt x="211" y="13"/>
                </a:lnTo>
                <a:lnTo>
                  <a:pt x="211" y="57"/>
                </a:lnTo>
                <a:lnTo>
                  <a:pt x="209" y="63"/>
                </a:lnTo>
                <a:lnTo>
                  <a:pt x="207" y="67"/>
                </a:lnTo>
                <a:lnTo>
                  <a:pt x="203" y="69"/>
                </a:lnTo>
                <a:lnTo>
                  <a:pt x="198" y="71"/>
                </a:lnTo>
                <a:lnTo>
                  <a:pt x="194" y="69"/>
                </a:lnTo>
                <a:lnTo>
                  <a:pt x="188" y="67"/>
                </a:lnTo>
                <a:lnTo>
                  <a:pt x="186" y="63"/>
                </a:lnTo>
                <a:lnTo>
                  <a:pt x="186" y="57"/>
                </a:lnTo>
                <a:lnTo>
                  <a:pt x="186" y="13"/>
                </a:lnTo>
                <a:lnTo>
                  <a:pt x="186" y="8"/>
                </a:lnTo>
                <a:lnTo>
                  <a:pt x="188" y="4"/>
                </a:lnTo>
                <a:lnTo>
                  <a:pt x="194" y="1"/>
                </a:lnTo>
                <a:lnTo>
                  <a:pt x="198"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TextBox 78"/>
          <p:cNvSpPr txBox="1"/>
          <p:nvPr/>
        </p:nvSpPr>
        <p:spPr>
          <a:xfrm>
            <a:off x="4094820" y="1276350"/>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Solve </a:t>
            </a:r>
            <a:r>
              <a:rPr lang="en-US" sz="1450" dirty="0">
                <a:solidFill>
                  <a:schemeClr val="tx2">
                    <a:lumMod val="60000"/>
                    <a:lumOff val="40000"/>
                  </a:schemeClr>
                </a:solidFill>
                <a:latin typeface="Roboto" pitchFamily="2" charset="0"/>
                <a:ea typeface="Roboto" pitchFamily="2" charset="0"/>
                <a:cs typeface="Open Sans Condensed" pitchFamily="34" charset="0"/>
              </a:rPr>
              <a:t>Problems</a:t>
            </a:r>
          </a:p>
        </p:txBody>
      </p:sp>
      <p:sp>
        <p:nvSpPr>
          <p:cNvPr id="81" name="TextBox 80"/>
          <p:cNvSpPr txBox="1"/>
          <p:nvPr/>
        </p:nvSpPr>
        <p:spPr>
          <a:xfrm>
            <a:off x="1259579" y="2224740"/>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Detailed </a:t>
            </a:r>
            <a:r>
              <a:rPr lang="en-US" sz="1450" dirty="0">
                <a:solidFill>
                  <a:schemeClr val="tx2">
                    <a:lumMod val="60000"/>
                    <a:lumOff val="40000"/>
                  </a:schemeClr>
                </a:solidFill>
                <a:latin typeface="Roboto" pitchFamily="2" charset="0"/>
                <a:ea typeface="Roboto" pitchFamily="2" charset="0"/>
                <a:cs typeface="Open Sans Condensed" pitchFamily="34" charset="0"/>
              </a:rPr>
              <a:t>Plan</a:t>
            </a:r>
          </a:p>
        </p:txBody>
      </p:sp>
      <p:sp>
        <p:nvSpPr>
          <p:cNvPr id="82" name="Freeform 49"/>
          <p:cNvSpPr>
            <a:spLocks noEditPoints="1"/>
          </p:cNvSpPr>
          <p:nvPr/>
        </p:nvSpPr>
        <p:spPr bwMode="auto">
          <a:xfrm>
            <a:off x="3504163" y="2191052"/>
            <a:ext cx="375850" cy="312364"/>
          </a:xfrm>
          <a:custGeom>
            <a:avLst/>
            <a:gdLst>
              <a:gd name="T0" fmla="*/ 387 w 444"/>
              <a:gd name="T1" fmla="*/ 93 h 369"/>
              <a:gd name="T2" fmla="*/ 387 w 444"/>
              <a:gd name="T3" fmla="*/ 112 h 369"/>
              <a:gd name="T4" fmla="*/ 404 w 444"/>
              <a:gd name="T5" fmla="*/ 117 h 369"/>
              <a:gd name="T6" fmla="*/ 415 w 444"/>
              <a:gd name="T7" fmla="*/ 103 h 369"/>
              <a:gd name="T8" fmla="*/ 404 w 444"/>
              <a:gd name="T9" fmla="*/ 88 h 369"/>
              <a:gd name="T10" fmla="*/ 296 w 444"/>
              <a:gd name="T11" fmla="*/ 57 h 369"/>
              <a:gd name="T12" fmla="*/ 386 w 444"/>
              <a:gd name="T13" fmla="*/ 147 h 369"/>
              <a:gd name="T14" fmla="*/ 326 w 444"/>
              <a:gd name="T15" fmla="*/ 217 h 369"/>
              <a:gd name="T16" fmla="*/ 345 w 444"/>
              <a:gd name="T17" fmla="*/ 261 h 369"/>
              <a:gd name="T18" fmla="*/ 323 w 444"/>
              <a:gd name="T19" fmla="*/ 280 h 369"/>
              <a:gd name="T20" fmla="*/ 313 w 444"/>
              <a:gd name="T21" fmla="*/ 297 h 369"/>
              <a:gd name="T22" fmla="*/ 294 w 444"/>
              <a:gd name="T23" fmla="*/ 308 h 369"/>
              <a:gd name="T24" fmla="*/ 284 w 444"/>
              <a:gd name="T25" fmla="*/ 325 h 369"/>
              <a:gd name="T26" fmla="*/ 264 w 444"/>
              <a:gd name="T27" fmla="*/ 338 h 369"/>
              <a:gd name="T28" fmla="*/ 254 w 444"/>
              <a:gd name="T29" fmla="*/ 354 h 369"/>
              <a:gd name="T30" fmla="*/ 218 w 444"/>
              <a:gd name="T31" fmla="*/ 367 h 369"/>
              <a:gd name="T32" fmla="*/ 150 w 444"/>
              <a:gd name="T33" fmla="*/ 349 h 369"/>
              <a:gd name="T34" fmla="*/ 124 w 444"/>
              <a:gd name="T35" fmla="*/ 324 h 369"/>
              <a:gd name="T36" fmla="*/ 102 w 444"/>
              <a:gd name="T37" fmla="*/ 314 h 369"/>
              <a:gd name="T38" fmla="*/ 91 w 444"/>
              <a:gd name="T39" fmla="*/ 290 h 369"/>
              <a:gd name="T40" fmla="*/ 65 w 444"/>
              <a:gd name="T41" fmla="*/ 265 h 369"/>
              <a:gd name="T42" fmla="*/ 43 w 444"/>
              <a:gd name="T43" fmla="*/ 255 h 369"/>
              <a:gd name="T44" fmla="*/ 57 w 444"/>
              <a:gd name="T45" fmla="*/ 210 h 369"/>
              <a:gd name="T46" fmla="*/ 0 w 444"/>
              <a:gd name="T47" fmla="*/ 146 h 369"/>
              <a:gd name="T48" fmla="*/ 13 w 444"/>
              <a:gd name="T49" fmla="*/ 141 h 369"/>
              <a:gd name="T50" fmla="*/ 89 w 444"/>
              <a:gd name="T51" fmla="*/ 194 h 369"/>
              <a:gd name="T52" fmla="*/ 98 w 444"/>
              <a:gd name="T53" fmla="*/ 228 h 369"/>
              <a:gd name="T54" fmla="*/ 132 w 444"/>
              <a:gd name="T55" fmla="*/ 239 h 369"/>
              <a:gd name="T56" fmla="*/ 146 w 444"/>
              <a:gd name="T57" fmla="*/ 253 h 369"/>
              <a:gd name="T58" fmla="*/ 157 w 444"/>
              <a:gd name="T59" fmla="*/ 287 h 369"/>
              <a:gd name="T60" fmla="*/ 190 w 444"/>
              <a:gd name="T61" fmla="*/ 297 h 369"/>
              <a:gd name="T62" fmla="*/ 225 w 444"/>
              <a:gd name="T63" fmla="*/ 349 h 369"/>
              <a:gd name="T64" fmla="*/ 237 w 444"/>
              <a:gd name="T65" fmla="*/ 346 h 369"/>
              <a:gd name="T66" fmla="*/ 241 w 444"/>
              <a:gd name="T67" fmla="*/ 335 h 369"/>
              <a:gd name="T68" fmla="*/ 208 w 444"/>
              <a:gd name="T69" fmla="*/ 297 h 369"/>
              <a:gd name="T70" fmla="*/ 217 w 444"/>
              <a:gd name="T71" fmla="*/ 287 h 369"/>
              <a:gd name="T72" fmla="*/ 254 w 444"/>
              <a:gd name="T73" fmla="*/ 320 h 369"/>
              <a:gd name="T74" fmla="*/ 267 w 444"/>
              <a:gd name="T75" fmla="*/ 316 h 369"/>
              <a:gd name="T76" fmla="*/ 269 w 444"/>
              <a:gd name="T77" fmla="*/ 304 h 369"/>
              <a:gd name="T78" fmla="*/ 238 w 444"/>
              <a:gd name="T79" fmla="*/ 268 h 369"/>
              <a:gd name="T80" fmla="*/ 247 w 444"/>
              <a:gd name="T81" fmla="*/ 259 h 369"/>
              <a:gd name="T82" fmla="*/ 284 w 444"/>
              <a:gd name="T83" fmla="*/ 290 h 369"/>
              <a:gd name="T84" fmla="*/ 296 w 444"/>
              <a:gd name="T85" fmla="*/ 287 h 369"/>
              <a:gd name="T86" fmla="*/ 300 w 444"/>
              <a:gd name="T87" fmla="*/ 276 h 369"/>
              <a:gd name="T88" fmla="*/ 267 w 444"/>
              <a:gd name="T89" fmla="*/ 238 h 369"/>
              <a:gd name="T90" fmla="*/ 276 w 444"/>
              <a:gd name="T91" fmla="*/ 228 h 369"/>
              <a:gd name="T92" fmla="*/ 313 w 444"/>
              <a:gd name="T93" fmla="*/ 261 h 369"/>
              <a:gd name="T94" fmla="*/ 326 w 444"/>
              <a:gd name="T95" fmla="*/ 259 h 369"/>
              <a:gd name="T96" fmla="*/ 328 w 444"/>
              <a:gd name="T97" fmla="*/ 245 h 369"/>
              <a:gd name="T98" fmla="*/ 309 w 444"/>
              <a:gd name="T99" fmla="*/ 224 h 369"/>
              <a:gd name="T100" fmla="*/ 252 w 444"/>
              <a:gd name="T101" fmla="*/ 168 h 369"/>
              <a:gd name="T102" fmla="*/ 208 w 444"/>
              <a:gd name="T103" fmla="*/ 125 h 369"/>
              <a:gd name="T104" fmla="*/ 203 w 444"/>
              <a:gd name="T105" fmla="*/ 122 h 369"/>
              <a:gd name="T106" fmla="*/ 190 w 444"/>
              <a:gd name="T107" fmla="*/ 129 h 369"/>
              <a:gd name="T108" fmla="*/ 166 w 444"/>
              <a:gd name="T109" fmla="*/ 167 h 369"/>
              <a:gd name="T110" fmla="*/ 129 w 444"/>
              <a:gd name="T111" fmla="*/ 181 h 369"/>
              <a:gd name="T112" fmla="*/ 103 w 444"/>
              <a:gd name="T113" fmla="*/ 152 h 369"/>
              <a:gd name="T114" fmla="*/ 144 w 444"/>
              <a:gd name="T115" fmla="*/ 52 h 369"/>
              <a:gd name="T116" fmla="*/ 163 w 444"/>
              <a:gd name="T117" fmla="*/ 35 h 369"/>
              <a:gd name="T118" fmla="*/ 364 w 444"/>
              <a:gd name="T119" fmla="*/ 6 h 369"/>
              <a:gd name="T120" fmla="*/ 438 w 444"/>
              <a:gd name="T121" fmla="*/ 107 h 369"/>
              <a:gd name="T122" fmla="*/ 386 w 444"/>
              <a:gd name="T123" fmla="*/ 133 h 369"/>
              <a:gd name="T124" fmla="*/ 311 w 444"/>
              <a:gd name="T125" fmla="*/ 32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4" h="369">
                <a:moveTo>
                  <a:pt x="399" y="88"/>
                </a:moveTo>
                <a:lnTo>
                  <a:pt x="394" y="88"/>
                </a:lnTo>
                <a:lnTo>
                  <a:pt x="390" y="91"/>
                </a:lnTo>
                <a:lnTo>
                  <a:pt x="387" y="93"/>
                </a:lnTo>
                <a:lnTo>
                  <a:pt x="385" y="99"/>
                </a:lnTo>
                <a:lnTo>
                  <a:pt x="383" y="103"/>
                </a:lnTo>
                <a:lnTo>
                  <a:pt x="385" y="108"/>
                </a:lnTo>
                <a:lnTo>
                  <a:pt x="387" y="112"/>
                </a:lnTo>
                <a:lnTo>
                  <a:pt x="390" y="116"/>
                </a:lnTo>
                <a:lnTo>
                  <a:pt x="394" y="117"/>
                </a:lnTo>
                <a:lnTo>
                  <a:pt x="399" y="118"/>
                </a:lnTo>
                <a:lnTo>
                  <a:pt x="404" y="117"/>
                </a:lnTo>
                <a:lnTo>
                  <a:pt x="408" y="116"/>
                </a:lnTo>
                <a:lnTo>
                  <a:pt x="411" y="112"/>
                </a:lnTo>
                <a:lnTo>
                  <a:pt x="413" y="108"/>
                </a:lnTo>
                <a:lnTo>
                  <a:pt x="415" y="103"/>
                </a:lnTo>
                <a:lnTo>
                  <a:pt x="413" y="99"/>
                </a:lnTo>
                <a:lnTo>
                  <a:pt x="411" y="93"/>
                </a:lnTo>
                <a:lnTo>
                  <a:pt x="408" y="91"/>
                </a:lnTo>
                <a:lnTo>
                  <a:pt x="404" y="88"/>
                </a:lnTo>
                <a:lnTo>
                  <a:pt x="399" y="88"/>
                </a:lnTo>
                <a:close/>
                <a:moveTo>
                  <a:pt x="192" y="28"/>
                </a:moveTo>
                <a:lnTo>
                  <a:pt x="211" y="31"/>
                </a:lnTo>
                <a:lnTo>
                  <a:pt x="296" y="57"/>
                </a:lnTo>
                <a:lnTo>
                  <a:pt x="298" y="58"/>
                </a:lnTo>
                <a:lnTo>
                  <a:pt x="300" y="59"/>
                </a:lnTo>
                <a:lnTo>
                  <a:pt x="385" y="145"/>
                </a:lnTo>
                <a:lnTo>
                  <a:pt x="386" y="147"/>
                </a:lnTo>
                <a:lnTo>
                  <a:pt x="387" y="151"/>
                </a:lnTo>
                <a:lnTo>
                  <a:pt x="386" y="154"/>
                </a:lnTo>
                <a:lnTo>
                  <a:pt x="385" y="158"/>
                </a:lnTo>
                <a:lnTo>
                  <a:pt x="326" y="217"/>
                </a:lnTo>
                <a:lnTo>
                  <a:pt x="340" y="230"/>
                </a:lnTo>
                <a:lnTo>
                  <a:pt x="345" y="240"/>
                </a:lnTo>
                <a:lnTo>
                  <a:pt x="348" y="251"/>
                </a:lnTo>
                <a:lnTo>
                  <a:pt x="345" y="261"/>
                </a:lnTo>
                <a:lnTo>
                  <a:pt x="339" y="272"/>
                </a:lnTo>
                <a:lnTo>
                  <a:pt x="334" y="274"/>
                </a:lnTo>
                <a:lnTo>
                  <a:pt x="328" y="278"/>
                </a:lnTo>
                <a:lnTo>
                  <a:pt x="323" y="280"/>
                </a:lnTo>
                <a:lnTo>
                  <a:pt x="318" y="281"/>
                </a:lnTo>
                <a:lnTo>
                  <a:pt x="318" y="286"/>
                </a:lnTo>
                <a:lnTo>
                  <a:pt x="315" y="291"/>
                </a:lnTo>
                <a:lnTo>
                  <a:pt x="313" y="297"/>
                </a:lnTo>
                <a:lnTo>
                  <a:pt x="309" y="300"/>
                </a:lnTo>
                <a:lnTo>
                  <a:pt x="305" y="304"/>
                </a:lnTo>
                <a:lnTo>
                  <a:pt x="300" y="307"/>
                </a:lnTo>
                <a:lnTo>
                  <a:pt x="294" y="308"/>
                </a:lnTo>
                <a:lnTo>
                  <a:pt x="289" y="310"/>
                </a:lnTo>
                <a:lnTo>
                  <a:pt x="288" y="315"/>
                </a:lnTo>
                <a:lnTo>
                  <a:pt x="287" y="320"/>
                </a:lnTo>
                <a:lnTo>
                  <a:pt x="284" y="325"/>
                </a:lnTo>
                <a:lnTo>
                  <a:pt x="280" y="329"/>
                </a:lnTo>
                <a:lnTo>
                  <a:pt x="275" y="333"/>
                </a:lnTo>
                <a:lnTo>
                  <a:pt x="269" y="336"/>
                </a:lnTo>
                <a:lnTo>
                  <a:pt x="264" y="338"/>
                </a:lnTo>
                <a:lnTo>
                  <a:pt x="259" y="338"/>
                </a:lnTo>
                <a:lnTo>
                  <a:pt x="259" y="345"/>
                </a:lnTo>
                <a:lnTo>
                  <a:pt x="256" y="350"/>
                </a:lnTo>
                <a:lnTo>
                  <a:pt x="254" y="354"/>
                </a:lnTo>
                <a:lnTo>
                  <a:pt x="250" y="359"/>
                </a:lnTo>
                <a:lnTo>
                  <a:pt x="241" y="366"/>
                </a:lnTo>
                <a:lnTo>
                  <a:pt x="229" y="369"/>
                </a:lnTo>
                <a:lnTo>
                  <a:pt x="218" y="367"/>
                </a:lnTo>
                <a:lnTo>
                  <a:pt x="209" y="361"/>
                </a:lnTo>
                <a:lnTo>
                  <a:pt x="175" y="327"/>
                </a:lnTo>
                <a:lnTo>
                  <a:pt x="158" y="344"/>
                </a:lnTo>
                <a:lnTo>
                  <a:pt x="150" y="349"/>
                </a:lnTo>
                <a:lnTo>
                  <a:pt x="140" y="348"/>
                </a:lnTo>
                <a:lnTo>
                  <a:pt x="131" y="342"/>
                </a:lnTo>
                <a:lnTo>
                  <a:pt x="125" y="333"/>
                </a:lnTo>
                <a:lnTo>
                  <a:pt x="124" y="324"/>
                </a:lnTo>
                <a:lnTo>
                  <a:pt x="129" y="315"/>
                </a:lnTo>
                <a:lnTo>
                  <a:pt x="120" y="319"/>
                </a:lnTo>
                <a:lnTo>
                  <a:pt x="111" y="319"/>
                </a:lnTo>
                <a:lnTo>
                  <a:pt x="102" y="314"/>
                </a:lnTo>
                <a:lnTo>
                  <a:pt x="95" y="304"/>
                </a:lnTo>
                <a:lnTo>
                  <a:pt x="95" y="294"/>
                </a:lnTo>
                <a:lnTo>
                  <a:pt x="99" y="286"/>
                </a:lnTo>
                <a:lnTo>
                  <a:pt x="91" y="290"/>
                </a:lnTo>
                <a:lnTo>
                  <a:pt x="81" y="290"/>
                </a:lnTo>
                <a:lnTo>
                  <a:pt x="72" y="283"/>
                </a:lnTo>
                <a:lnTo>
                  <a:pt x="67" y="274"/>
                </a:lnTo>
                <a:lnTo>
                  <a:pt x="65" y="265"/>
                </a:lnTo>
                <a:lnTo>
                  <a:pt x="71" y="256"/>
                </a:lnTo>
                <a:lnTo>
                  <a:pt x="61" y="261"/>
                </a:lnTo>
                <a:lnTo>
                  <a:pt x="52" y="260"/>
                </a:lnTo>
                <a:lnTo>
                  <a:pt x="43" y="255"/>
                </a:lnTo>
                <a:lnTo>
                  <a:pt x="36" y="245"/>
                </a:lnTo>
                <a:lnTo>
                  <a:pt x="36" y="235"/>
                </a:lnTo>
                <a:lnTo>
                  <a:pt x="42" y="227"/>
                </a:lnTo>
                <a:lnTo>
                  <a:pt x="57" y="210"/>
                </a:lnTo>
                <a:lnTo>
                  <a:pt x="2" y="155"/>
                </a:lnTo>
                <a:lnTo>
                  <a:pt x="0" y="152"/>
                </a:lnTo>
                <a:lnTo>
                  <a:pt x="0" y="148"/>
                </a:lnTo>
                <a:lnTo>
                  <a:pt x="0" y="146"/>
                </a:lnTo>
                <a:lnTo>
                  <a:pt x="2" y="142"/>
                </a:lnTo>
                <a:lnTo>
                  <a:pt x="5" y="141"/>
                </a:lnTo>
                <a:lnTo>
                  <a:pt x="9" y="139"/>
                </a:lnTo>
                <a:lnTo>
                  <a:pt x="13" y="141"/>
                </a:lnTo>
                <a:lnTo>
                  <a:pt x="16" y="142"/>
                </a:lnTo>
                <a:lnTo>
                  <a:pt x="71" y="197"/>
                </a:lnTo>
                <a:lnTo>
                  <a:pt x="78" y="194"/>
                </a:lnTo>
                <a:lnTo>
                  <a:pt x="89" y="194"/>
                </a:lnTo>
                <a:lnTo>
                  <a:pt x="97" y="201"/>
                </a:lnTo>
                <a:lnTo>
                  <a:pt x="102" y="210"/>
                </a:lnTo>
                <a:lnTo>
                  <a:pt x="103" y="219"/>
                </a:lnTo>
                <a:lnTo>
                  <a:pt x="98" y="228"/>
                </a:lnTo>
                <a:lnTo>
                  <a:pt x="107" y="223"/>
                </a:lnTo>
                <a:lnTo>
                  <a:pt x="116" y="224"/>
                </a:lnTo>
                <a:lnTo>
                  <a:pt x="125" y="230"/>
                </a:lnTo>
                <a:lnTo>
                  <a:pt x="132" y="239"/>
                </a:lnTo>
                <a:lnTo>
                  <a:pt x="132" y="249"/>
                </a:lnTo>
                <a:lnTo>
                  <a:pt x="128" y="257"/>
                </a:lnTo>
                <a:lnTo>
                  <a:pt x="136" y="253"/>
                </a:lnTo>
                <a:lnTo>
                  <a:pt x="146" y="253"/>
                </a:lnTo>
                <a:lnTo>
                  <a:pt x="156" y="259"/>
                </a:lnTo>
                <a:lnTo>
                  <a:pt x="161" y="268"/>
                </a:lnTo>
                <a:lnTo>
                  <a:pt x="162" y="278"/>
                </a:lnTo>
                <a:lnTo>
                  <a:pt x="157" y="287"/>
                </a:lnTo>
                <a:lnTo>
                  <a:pt x="166" y="282"/>
                </a:lnTo>
                <a:lnTo>
                  <a:pt x="175" y="283"/>
                </a:lnTo>
                <a:lnTo>
                  <a:pt x="184" y="289"/>
                </a:lnTo>
                <a:lnTo>
                  <a:pt x="190" y="297"/>
                </a:lnTo>
                <a:lnTo>
                  <a:pt x="191" y="306"/>
                </a:lnTo>
                <a:lnTo>
                  <a:pt x="188" y="314"/>
                </a:lnTo>
                <a:lnTo>
                  <a:pt x="222" y="348"/>
                </a:lnTo>
                <a:lnTo>
                  <a:pt x="225" y="349"/>
                </a:lnTo>
                <a:lnTo>
                  <a:pt x="228" y="350"/>
                </a:lnTo>
                <a:lnTo>
                  <a:pt x="232" y="350"/>
                </a:lnTo>
                <a:lnTo>
                  <a:pt x="234" y="349"/>
                </a:lnTo>
                <a:lnTo>
                  <a:pt x="237" y="346"/>
                </a:lnTo>
                <a:lnTo>
                  <a:pt x="239" y="344"/>
                </a:lnTo>
                <a:lnTo>
                  <a:pt x="241" y="340"/>
                </a:lnTo>
                <a:lnTo>
                  <a:pt x="241" y="337"/>
                </a:lnTo>
                <a:lnTo>
                  <a:pt x="241" y="335"/>
                </a:lnTo>
                <a:lnTo>
                  <a:pt x="239" y="332"/>
                </a:lnTo>
                <a:lnTo>
                  <a:pt x="211" y="303"/>
                </a:lnTo>
                <a:lnTo>
                  <a:pt x="209" y="300"/>
                </a:lnTo>
                <a:lnTo>
                  <a:pt x="208" y="297"/>
                </a:lnTo>
                <a:lnTo>
                  <a:pt x="209" y="294"/>
                </a:lnTo>
                <a:lnTo>
                  <a:pt x="211" y="290"/>
                </a:lnTo>
                <a:lnTo>
                  <a:pt x="215" y="289"/>
                </a:lnTo>
                <a:lnTo>
                  <a:pt x="217" y="287"/>
                </a:lnTo>
                <a:lnTo>
                  <a:pt x="221" y="289"/>
                </a:lnTo>
                <a:lnTo>
                  <a:pt x="224" y="290"/>
                </a:lnTo>
                <a:lnTo>
                  <a:pt x="252" y="319"/>
                </a:lnTo>
                <a:lnTo>
                  <a:pt x="254" y="320"/>
                </a:lnTo>
                <a:lnTo>
                  <a:pt x="258" y="320"/>
                </a:lnTo>
                <a:lnTo>
                  <a:pt x="260" y="320"/>
                </a:lnTo>
                <a:lnTo>
                  <a:pt x="264" y="319"/>
                </a:lnTo>
                <a:lnTo>
                  <a:pt x="267" y="316"/>
                </a:lnTo>
                <a:lnTo>
                  <a:pt x="268" y="314"/>
                </a:lnTo>
                <a:lnTo>
                  <a:pt x="269" y="311"/>
                </a:lnTo>
                <a:lnTo>
                  <a:pt x="271" y="307"/>
                </a:lnTo>
                <a:lnTo>
                  <a:pt x="269" y="304"/>
                </a:lnTo>
                <a:lnTo>
                  <a:pt x="268" y="302"/>
                </a:lnTo>
                <a:lnTo>
                  <a:pt x="241" y="274"/>
                </a:lnTo>
                <a:lnTo>
                  <a:pt x="238" y="272"/>
                </a:lnTo>
                <a:lnTo>
                  <a:pt x="238" y="268"/>
                </a:lnTo>
                <a:lnTo>
                  <a:pt x="238" y="264"/>
                </a:lnTo>
                <a:lnTo>
                  <a:pt x="241" y="261"/>
                </a:lnTo>
                <a:lnTo>
                  <a:pt x="243" y="259"/>
                </a:lnTo>
                <a:lnTo>
                  <a:pt x="247" y="259"/>
                </a:lnTo>
                <a:lnTo>
                  <a:pt x="250" y="259"/>
                </a:lnTo>
                <a:lnTo>
                  <a:pt x="254" y="261"/>
                </a:lnTo>
                <a:lnTo>
                  <a:pt x="281" y="289"/>
                </a:lnTo>
                <a:lnTo>
                  <a:pt x="284" y="290"/>
                </a:lnTo>
                <a:lnTo>
                  <a:pt x="287" y="291"/>
                </a:lnTo>
                <a:lnTo>
                  <a:pt x="290" y="291"/>
                </a:lnTo>
                <a:lnTo>
                  <a:pt x="293" y="290"/>
                </a:lnTo>
                <a:lnTo>
                  <a:pt x="296" y="287"/>
                </a:lnTo>
                <a:lnTo>
                  <a:pt x="298" y="285"/>
                </a:lnTo>
                <a:lnTo>
                  <a:pt x="300" y="281"/>
                </a:lnTo>
                <a:lnTo>
                  <a:pt x="300" y="278"/>
                </a:lnTo>
                <a:lnTo>
                  <a:pt x="300" y="276"/>
                </a:lnTo>
                <a:lnTo>
                  <a:pt x="297" y="273"/>
                </a:lnTo>
                <a:lnTo>
                  <a:pt x="269" y="244"/>
                </a:lnTo>
                <a:lnTo>
                  <a:pt x="267" y="242"/>
                </a:lnTo>
                <a:lnTo>
                  <a:pt x="267" y="238"/>
                </a:lnTo>
                <a:lnTo>
                  <a:pt x="267" y="235"/>
                </a:lnTo>
                <a:lnTo>
                  <a:pt x="269" y="231"/>
                </a:lnTo>
                <a:lnTo>
                  <a:pt x="272" y="230"/>
                </a:lnTo>
                <a:lnTo>
                  <a:pt x="276" y="228"/>
                </a:lnTo>
                <a:lnTo>
                  <a:pt x="280" y="230"/>
                </a:lnTo>
                <a:lnTo>
                  <a:pt x="283" y="231"/>
                </a:lnTo>
                <a:lnTo>
                  <a:pt x="310" y="260"/>
                </a:lnTo>
                <a:lnTo>
                  <a:pt x="313" y="261"/>
                </a:lnTo>
                <a:lnTo>
                  <a:pt x="317" y="262"/>
                </a:lnTo>
                <a:lnTo>
                  <a:pt x="319" y="261"/>
                </a:lnTo>
                <a:lnTo>
                  <a:pt x="322" y="260"/>
                </a:lnTo>
                <a:lnTo>
                  <a:pt x="326" y="259"/>
                </a:lnTo>
                <a:lnTo>
                  <a:pt x="327" y="255"/>
                </a:lnTo>
                <a:lnTo>
                  <a:pt x="328" y="252"/>
                </a:lnTo>
                <a:lnTo>
                  <a:pt x="330" y="249"/>
                </a:lnTo>
                <a:lnTo>
                  <a:pt x="328" y="245"/>
                </a:lnTo>
                <a:lnTo>
                  <a:pt x="327" y="243"/>
                </a:lnTo>
                <a:lnTo>
                  <a:pt x="324" y="242"/>
                </a:lnTo>
                <a:lnTo>
                  <a:pt x="318" y="235"/>
                </a:lnTo>
                <a:lnTo>
                  <a:pt x="309" y="224"/>
                </a:lnTo>
                <a:lnTo>
                  <a:pt x="296" y="213"/>
                </a:lnTo>
                <a:lnTo>
                  <a:pt x="283" y="198"/>
                </a:lnTo>
                <a:lnTo>
                  <a:pt x="267" y="184"/>
                </a:lnTo>
                <a:lnTo>
                  <a:pt x="252" y="168"/>
                </a:lnTo>
                <a:lnTo>
                  <a:pt x="238" y="155"/>
                </a:lnTo>
                <a:lnTo>
                  <a:pt x="225" y="142"/>
                </a:lnTo>
                <a:lnTo>
                  <a:pt x="216" y="131"/>
                </a:lnTo>
                <a:lnTo>
                  <a:pt x="208" y="125"/>
                </a:lnTo>
                <a:lnTo>
                  <a:pt x="207" y="124"/>
                </a:lnTo>
                <a:lnTo>
                  <a:pt x="207" y="124"/>
                </a:lnTo>
                <a:lnTo>
                  <a:pt x="204" y="122"/>
                </a:lnTo>
                <a:lnTo>
                  <a:pt x="203" y="122"/>
                </a:lnTo>
                <a:lnTo>
                  <a:pt x="200" y="122"/>
                </a:lnTo>
                <a:lnTo>
                  <a:pt x="197" y="124"/>
                </a:lnTo>
                <a:lnTo>
                  <a:pt x="194" y="125"/>
                </a:lnTo>
                <a:lnTo>
                  <a:pt x="190" y="129"/>
                </a:lnTo>
                <a:lnTo>
                  <a:pt x="186" y="134"/>
                </a:lnTo>
                <a:lnTo>
                  <a:pt x="182" y="139"/>
                </a:lnTo>
                <a:lnTo>
                  <a:pt x="169" y="163"/>
                </a:lnTo>
                <a:lnTo>
                  <a:pt x="166" y="167"/>
                </a:lnTo>
                <a:lnTo>
                  <a:pt x="163" y="171"/>
                </a:lnTo>
                <a:lnTo>
                  <a:pt x="153" y="179"/>
                </a:lnTo>
                <a:lnTo>
                  <a:pt x="141" y="183"/>
                </a:lnTo>
                <a:lnTo>
                  <a:pt x="129" y="181"/>
                </a:lnTo>
                <a:lnTo>
                  <a:pt x="116" y="175"/>
                </a:lnTo>
                <a:lnTo>
                  <a:pt x="106" y="163"/>
                </a:lnTo>
                <a:lnTo>
                  <a:pt x="103" y="158"/>
                </a:lnTo>
                <a:lnTo>
                  <a:pt x="103" y="152"/>
                </a:lnTo>
                <a:lnTo>
                  <a:pt x="103" y="148"/>
                </a:lnTo>
                <a:lnTo>
                  <a:pt x="103" y="143"/>
                </a:lnTo>
                <a:lnTo>
                  <a:pt x="141" y="55"/>
                </a:lnTo>
                <a:lnTo>
                  <a:pt x="144" y="52"/>
                </a:lnTo>
                <a:lnTo>
                  <a:pt x="146" y="48"/>
                </a:lnTo>
                <a:lnTo>
                  <a:pt x="149" y="45"/>
                </a:lnTo>
                <a:lnTo>
                  <a:pt x="154" y="40"/>
                </a:lnTo>
                <a:lnTo>
                  <a:pt x="163" y="35"/>
                </a:lnTo>
                <a:lnTo>
                  <a:pt x="177" y="29"/>
                </a:lnTo>
                <a:lnTo>
                  <a:pt x="192" y="28"/>
                </a:lnTo>
                <a:close/>
                <a:moveTo>
                  <a:pt x="356" y="0"/>
                </a:moveTo>
                <a:lnTo>
                  <a:pt x="364" y="6"/>
                </a:lnTo>
                <a:lnTo>
                  <a:pt x="438" y="80"/>
                </a:lnTo>
                <a:lnTo>
                  <a:pt x="444" y="88"/>
                </a:lnTo>
                <a:lnTo>
                  <a:pt x="444" y="97"/>
                </a:lnTo>
                <a:lnTo>
                  <a:pt x="438" y="107"/>
                </a:lnTo>
                <a:lnTo>
                  <a:pt x="412" y="133"/>
                </a:lnTo>
                <a:lnTo>
                  <a:pt x="404" y="137"/>
                </a:lnTo>
                <a:lnTo>
                  <a:pt x="394" y="137"/>
                </a:lnTo>
                <a:lnTo>
                  <a:pt x="386" y="133"/>
                </a:lnTo>
                <a:lnTo>
                  <a:pt x="311" y="58"/>
                </a:lnTo>
                <a:lnTo>
                  <a:pt x="306" y="49"/>
                </a:lnTo>
                <a:lnTo>
                  <a:pt x="306" y="40"/>
                </a:lnTo>
                <a:lnTo>
                  <a:pt x="311" y="32"/>
                </a:lnTo>
                <a:lnTo>
                  <a:pt x="338" y="6"/>
                </a:lnTo>
                <a:lnTo>
                  <a:pt x="345" y="0"/>
                </a:lnTo>
                <a:lnTo>
                  <a:pt x="356"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Freeform 50"/>
          <p:cNvSpPr>
            <a:spLocks noEditPoints="1"/>
          </p:cNvSpPr>
          <p:nvPr/>
        </p:nvSpPr>
        <p:spPr bwMode="auto">
          <a:xfrm>
            <a:off x="6082037" y="2179605"/>
            <a:ext cx="523942" cy="268028"/>
          </a:xfrm>
          <a:custGeom>
            <a:avLst/>
            <a:gdLst>
              <a:gd name="T0" fmla="*/ 576 w 692"/>
              <a:gd name="T1" fmla="*/ 82 h 354"/>
              <a:gd name="T2" fmla="*/ 596 w 692"/>
              <a:gd name="T3" fmla="*/ 127 h 354"/>
              <a:gd name="T4" fmla="*/ 611 w 692"/>
              <a:gd name="T5" fmla="*/ 214 h 354"/>
              <a:gd name="T6" fmla="*/ 576 w 692"/>
              <a:gd name="T7" fmla="*/ 233 h 354"/>
              <a:gd name="T8" fmla="*/ 581 w 692"/>
              <a:gd name="T9" fmla="*/ 270 h 354"/>
              <a:gd name="T10" fmla="*/ 598 w 692"/>
              <a:gd name="T11" fmla="*/ 279 h 354"/>
              <a:gd name="T12" fmla="*/ 679 w 692"/>
              <a:gd name="T13" fmla="*/ 323 h 354"/>
              <a:gd name="T14" fmla="*/ 554 w 692"/>
              <a:gd name="T15" fmla="*/ 320 h 354"/>
              <a:gd name="T16" fmla="*/ 488 w 692"/>
              <a:gd name="T17" fmla="*/ 275 h 354"/>
              <a:gd name="T18" fmla="*/ 503 w 692"/>
              <a:gd name="T19" fmla="*/ 264 h 354"/>
              <a:gd name="T20" fmla="*/ 499 w 692"/>
              <a:gd name="T21" fmla="*/ 228 h 354"/>
              <a:gd name="T22" fmla="*/ 470 w 692"/>
              <a:gd name="T23" fmla="*/ 207 h 354"/>
              <a:gd name="T24" fmla="*/ 489 w 692"/>
              <a:gd name="T25" fmla="*/ 100 h 354"/>
              <a:gd name="T26" fmla="*/ 535 w 692"/>
              <a:gd name="T27" fmla="*/ 67 h 354"/>
              <a:gd name="T28" fmla="*/ 161 w 692"/>
              <a:gd name="T29" fmla="*/ 62 h 354"/>
              <a:gd name="T30" fmla="*/ 218 w 692"/>
              <a:gd name="T31" fmla="*/ 97 h 354"/>
              <a:gd name="T32" fmla="*/ 221 w 692"/>
              <a:gd name="T33" fmla="*/ 159 h 354"/>
              <a:gd name="T34" fmla="*/ 228 w 692"/>
              <a:gd name="T35" fmla="*/ 167 h 354"/>
              <a:gd name="T36" fmla="*/ 220 w 692"/>
              <a:gd name="T37" fmla="*/ 199 h 354"/>
              <a:gd name="T38" fmla="*/ 204 w 692"/>
              <a:gd name="T39" fmla="*/ 236 h 354"/>
              <a:gd name="T40" fmla="*/ 209 w 692"/>
              <a:gd name="T41" fmla="*/ 264 h 354"/>
              <a:gd name="T42" fmla="*/ 218 w 692"/>
              <a:gd name="T43" fmla="*/ 281 h 354"/>
              <a:gd name="T44" fmla="*/ 158 w 692"/>
              <a:gd name="T45" fmla="*/ 312 h 354"/>
              <a:gd name="T46" fmla="*/ 0 w 692"/>
              <a:gd name="T47" fmla="*/ 354 h 354"/>
              <a:gd name="T48" fmla="*/ 69 w 692"/>
              <a:gd name="T49" fmla="*/ 302 h 354"/>
              <a:gd name="T50" fmla="*/ 105 w 692"/>
              <a:gd name="T51" fmla="*/ 270 h 354"/>
              <a:gd name="T52" fmla="*/ 112 w 692"/>
              <a:gd name="T53" fmla="*/ 262 h 354"/>
              <a:gd name="T54" fmla="*/ 106 w 692"/>
              <a:gd name="T55" fmla="*/ 223 h 354"/>
              <a:gd name="T56" fmla="*/ 95 w 692"/>
              <a:gd name="T57" fmla="*/ 186 h 354"/>
              <a:gd name="T58" fmla="*/ 93 w 692"/>
              <a:gd name="T59" fmla="*/ 165 h 354"/>
              <a:gd name="T60" fmla="*/ 98 w 692"/>
              <a:gd name="T61" fmla="*/ 158 h 354"/>
              <a:gd name="T62" fmla="*/ 115 w 692"/>
              <a:gd name="T63" fmla="*/ 82 h 354"/>
              <a:gd name="T64" fmla="*/ 391 w 692"/>
              <a:gd name="T65" fmla="*/ 0 h 354"/>
              <a:gd name="T66" fmla="*/ 383 w 692"/>
              <a:gd name="T67" fmla="*/ 12 h 354"/>
              <a:gd name="T68" fmla="*/ 424 w 692"/>
              <a:gd name="T69" fmla="*/ 67 h 354"/>
              <a:gd name="T70" fmla="*/ 428 w 692"/>
              <a:gd name="T71" fmla="*/ 129 h 354"/>
              <a:gd name="T72" fmla="*/ 427 w 692"/>
              <a:gd name="T73" fmla="*/ 160 h 354"/>
              <a:gd name="T74" fmla="*/ 406 w 692"/>
              <a:gd name="T75" fmla="*/ 210 h 354"/>
              <a:gd name="T76" fmla="*/ 404 w 692"/>
              <a:gd name="T77" fmla="*/ 245 h 354"/>
              <a:gd name="T78" fmla="*/ 412 w 692"/>
              <a:gd name="T79" fmla="*/ 256 h 354"/>
              <a:gd name="T80" fmla="*/ 425 w 692"/>
              <a:gd name="T81" fmla="*/ 279 h 354"/>
              <a:gd name="T82" fmla="*/ 539 w 692"/>
              <a:gd name="T83" fmla="*/ 354 h 354"/>
              <a:gd name="T84" fmla="*/ 181 w 692"/>
              <a:gd name="T85" fmla="*/ 323 h 354"/>
              <a:gd name="T86" fmla="*/ 280 w 692"/>
              <a:gd name="T87" fmla="*/ 274 h 354"/>
              <a:gd name="T88" fmla="*/ 289 w 692"/>
              <a:gd name="T89" fmla="*/ 249 h 354"/>
              <a:gd name="T90" fmla="*/ 298 w 692"/>
              <a:gd name="T91" fmla="*/ 243 h 354"/>
              <a:gd name="T92" fmla="*/ 285 w 692"/>
              <a:gd name="T93" fmla="*/ 181 h 354"/>
              <a:gd name="T94" fmla="*/ 273 w 692"/>
              <a:gd name="T95" fmla="*/ 138 h 354"/>
              <a:gd name="T96" fmla="*/ 277 w 692"/>
              <a:gd name="T97" fmla="*/ 125 h 354"/>
              <a:gd name="T98" fmla="*/ 281 w 692"/>
              <a:gd name="T99" fmla="*/ 61 h 354"/>
              <a:gd name="T100" fmla="*/ 334 w 692"/>
              <a:gd name="T101" fmla="*/ 1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92" h="354">
                <a:moveTo>
                  <a:pt x="539" y="67"/>
                </a:moveTo>
                <a:lnTo>
                  <a:pt x="541" y="67"/>
                </a:lnTo>
                <a:lnTo>
                  <a:pt x="552" y="68"/>
                </a:lnTo>
                <a:lnTo>
                  <a:pt x="565" y="74"/>
                </a:lnTo>
                <a:lnTo>
                  <a:pt x="576" y="82"/>
                </a:lnTo>
                <a:lnTo>
                  <a:pt x="585" y="91"/>
                </a:lnTo>
                <a:lnTo>
                  <a:pt x="592" y="104"/>
                </a:lnTo>
                <a:lnTo>
                  <a:pt x="592" y="106"/>
                </a:lnTo>
                <a:lnTo>
                  <a:pt x="593" y="106"/>
                </a:lnTo>
                <a:lnTo>
                  <a:pt x="596" y="127"/>
                </a:lnTo>
                <a:lnTo>
                  <a:pt x="596" y="147"/>
                </a:lnTo>
                <a:lnTo>
                  <a:pt x="601" y="177"/>
                </a:lnTo>
                <a:lnTo>
                  <a:pt x="610" y="207"/>
                </a:lnTo>
                <a:lnTo>
                  <a:pt x="611" y="211"/>
                </a:lnTo>
                <a:lnTo>
                  <a:pt x="611" y="214"/>
                </a:lnTo>
                <a:lnTo>
                  <a:pt x="609" y="216"/>
                </a:lnTo>
                <a:lnTo>
                  <a:pt x="606" y="218"/>
                </a:lnTo>
                <a:lnTo>
                  <a:pt x="581" y="228"/>
                </a:lnTo>
                <a:lnTo>
                  <a:pt x="578" y="230"/>
                </a:lnTo>
                <a:lnTo>
                  <a:pt x="576" y="233"/>
                </a:lnTo>
                <a:lnTo>
                  <a:pt x="576" y="236"/>
                </a:lnTo>
                <a:lnTo>
                  <a:pt x="575" y="251"/>
                </a:lnTo>
                <a:lnTo>
                  <a:pt x="577" y="264"/>
                </a:lnTo>
                <a:lnTo>
                  <a:pt x="578" y="268"/>
                </a:lnTo>
                <a:lnTo>
                  <a:pt x="581" y="270"/>
                </a:lnTo>
                <a:lnTo>
                  <a:pt x="584" y="273"/>
                </a:lnTo>
                <a:lnTo>
                  <a:pt x="589" y="274"/>
                </a:lnTo>
                <a:lnTo>
                  <a:pt x="592" y="275"/>
                </a:lnTo>
                <a:lnTo>
                  <a:pt x="594" y="277"/>
                </a:lnTo>
                <a:lnTo>
                  <a:pt x="598" y="279"/>
                </a:lnTo>
                <a:lnTo>
                  <a:pt x="602" y="283"/>
                </a:lnTo>
                <a:lnTo>
                  <a:pt x="606" y="286"/>
                </a:lnTo>
                <a:lnTo>
                  <a:pt x="650" y="304"/>
                </a:lnTo>
                <a:lnTo>
                  <a:pt x="666" y="312"/>
                </a:lnTo>
                <a:lnTo>
                  <a:pt x="679" y="323"/>
                </a:lnTo>
                <a:lnTo>
                  <a:pt x="688" y="336"/>
                </a:lnTo>
                <a:lnTo>
                  <a:pt x="692" y="354"/>
                </a:lnTo>
                <a:lnTo>
                  <a:pt x="559" y="354"/>
                </a:lnTo>
                <a:lnTo>
                  <a:pt x="559" y="325"/>
                </a:lnTo>
                <a:lnTo>
                  <a:pt x="554" y="320"/>
                </a:lnTo>
                <a:lnTo>
                  <a:pt x="543" y="311"/>
                </a:lnTo>
                <a:lnTo>
                  <a:pt x="531" y="304"/>
                </a:lnTo>
                <a:lnTo>
                  <a:pt x="480" y="281"/>
                </a:lnTo>
                <a:lnTo>
                  <a:pt x="486" y="277"/>
                </a:lnTo>
                <a:lnTo>
                  <a:pt x="488" y="275"/>
                </a:lnTo>
                <a:lnTo>
                  <a:pt x="491" y="274"/>
                </a:lnTo>
                <a:lnTo>
                  <a:pt x="496" y="273"/>
                </a:lnTo>
                <a:lnTo>
                  <a:pt x="499" y="270"/>
                </a:lnTo>
                <a:lnTo>
                  <a:pt x="501" y="268"/>
                </a:lnTo>
                <a:lnTo>
                  <a:pt x="503" y="264"/>
                </a:lnTo>
                <a:lnTo>
                  <a:pt x="505" y="251"/>
                </a:lnTo>
                <a:lnTo>
                  <a:pt x="504" y="236"/>
                </a:lnTo>
                <a:lnTo>
                  <a:pt x="503" y="233"/>
                </a:lnTo>
                <a:lnTo>
                  <a:pt x="501" y="231"/>
                </a:lnTo>
                <a:lnTo>
                  <a:pt x="499" y="228"/>
                </a:lnTo>
                <a:lnTo>
                  <a:pt x="474" y="218"/>
                </a:lnTo>
                <a:lnTo>
                  <a:pt x="470" y="216"/>
                </a:lnTo>
                <a:lnTo>
                  <a:pt x="469" y="214"/>
                </a:lnTo>
                <a:lnTo>
                  <a:pt x="469" y="211"/>
                </a:lnTo>
                <a:lnTo>
                  <a:pt x="470" y="207"/>
                </a:lnTo>
                <a:lnTo>
                  <a:pt x="479" y="177"/>
                </a:lnTo>
                <a:lnTo>
                  <a:pt x="483" y="147"/>
                </a:lnTo>
                <a:lnTo>
                  <a:pt x="484" y="131"/>
                </a:lnTo>
                <a:lnTo>
                  <a:pt x="486" y="116"/>
                </a:lnTo>
                <a:lnTo>
                  <a:pt x="489" y="100"/>
                </a:lnTo>
                <a:lnTo>
                  <a:pt x="495" y="89"/>
                </a:lnTo>
                <a:lnTo>
                  <a:pt x="501" y="82"/>
                </a:lnTo>
                <a:lnTo>
                  <a:pt x="510" y="76"/>
                </a:lnTo>
                <a:lnTo>
                  <a:pt x="522" y="71"/>
                </a:lnTo>
                <a:lnTo>
                  <a:pt x="535" y="67"/>
                </a:lnTo>
                <a:lnTo>
                  <a:pt x="537" y="67"/>
                </a:lnTo>
                <a:lnTo>
                  <a:pt x="539" y="67"/>
                </a:lnTo>
                <a:close/>
                <a:moveTo>
                  <a:pt x="158" y="62"/>
                </a:moveTo>
                <a:lnTo>
                  <a:pt x="160" y="62"/>
                </a:lnTo>
                <a:lnTo>
                  <a:pt x="161" y="62"/>
                </a:lnTo>
                <a:lnTo>
                  <a:pt x="177" y="64"/>
                </a:lnTo>
                <a:lnTo>
                  <a:pt x="191" y="71"/>
                </a:lnTo>
                <a:lnTo>
                  <a:pt x="204" y="82"/>
                </a:lnTo>
                <a:lnTo>
                  <a:pt x="212" y="89"/>
                </a:lnTo>
                <a:lnTo>
                  <a:pt x="218" y="97"/>
                </a:lnTo>
                <a:lnTo>
                  <a:pt x="221" y="109"/>
                </a:lnTo>
                <a:lnTo>
                  <a:pt x="221" y="118"/>
                </a:lnTo>
                <a:lnTo>
                  <a:pt x="221" y="127"/>
                </a:lnTo>
                <a:lnTo>
                  <a:pt x="221" y="158"/>
                </a:lnTo>
                <a:lnTo>
                  <a:pt x="221" y="159"/>
                </a:lnTo>
                <a:lnTo>
                  <a:pt x="222" y="161"/>
                </a:lnTo>
                <a:lnTo>
                  <a:pt x="224" y="163"/>
                </a:lnTo>
                <a:lnTo>
                  <a:pt x="226" y="163"/>
                </a:lnTo>
                <a:lnTo>
                  <a:pt x="228" y="165"/>
                </a:lnTo>
                <a:lnTo>
                  <a:pt x="228" y="167"/>
                </a:lnTo>
                <a:lnTo>
                  <a:pt x="228" y="169"/>
                </a:lnTo>
                <a:lnTo>
                  <a:pt x="228" y="173"/>
                </a:lnTo>
                <a:lnTo>
                  <a:pt x="226" y="177"/>
                </a:lnTo>
                <a:lnTo>
                  <a:pt x="222" y="196"/>
                </a:lnTo>
                <a:lnTo>
                  <a:pt x="220" y="199"/>
                </a:lnTo>
                <a:lnTo>
                  <a:pt x="218" y="205"/>
                </a:lnTo>
                <a:lnTo>
                  <a:pt x="217" y="209"/>
                </a:lnTo>
                <a:lnTo>
                  <a:pt x="213" y="223"/>
                </a:lnTo>
                <a:lnTo>
                  <a:pt x="205" y="233"/>
                </a:lnTo>
                <a:lnTo>
                  <a:pt x="204" y="236"/>
                </a:lnTo>
                <a:lnTo>
                  <a:pt x="204" y="239"/>
                </a:lnTo>
                <a:lnTo>
                  <a:pt x="207" y="260"/>
                </a:lnTo>
                <a:lnTo>
                  <a:pt x="207" y="262"/>
                </a:lnTo>
                <a:lnTo>
                  <a:pt x="208" y="264"/>
                </a:lnTo>
                <a:lnTo>
                  <a:pt x="209" y="264"/>
                </a:lnTo>
                <a:lnTo>
                  <a:pt x="212" y="265"/>
                </a:lnTo>
                <a:lnTo>
                  <a:pt x="215" y="268"/>
                </a:lnTo>
                <a:lnTo>
                  <a:pt x="215" y="270"/>
                </a:lnTo>
                <a:lnTo>
                  <a:pt x="216" y="273"/>
                </a:lnTo>
                <a:lnTo>
                  <a:pt x="218" y="281"/>
                </a:lnTo>
                <a:lnTo>
                  <a:pt x="212" y="285"/>
                </a:lnTo>
                <a:lnTo>
                  <a:pt x="204" y="287"/>
                </a:lnTo>
                <a:lnTo>
                  <a:pt x="177" y="302"/>
                </a:lnTo>
                <a:lnTo>
                  <a:pt x="171" y="306"/>
                </a:lnTo>
                <a:lnTo>
                  <a:pt x="158" y="312"/>
                </a:lnTo>
                <a:lnTo>
                  <a:pt x="149" y="320"/>
                </a:lnTo>
                <a:lnTo>
                  <a:pt x="143" y="327"/>
                </a:lnTo>
                <a:lnTo>
                  <a:pt x="143" y="327"/>
                </a:lnTo>
                <a:lnTo>
                  <a:pt x="143" y="354"/>
                </a:lnTo>
                <a:lnTo>
                  <a:pt x="0" y="354"/>
                </a:lnTo>
                <a:lnTo>
                  <a:pt x="0" y="337"/>
                </a:lnTo>
                <a:lnTo>
                  <a:pt x="6" y="332"/>
                </a:lnTo>
                <a:lnTo>
                  <a:pt x="14" y="328"/>
                </a:lnTo>
                <a:lnTo>
                  <a:pt x="42" y="313"/>
                </a:lnTo>
                <a:lnTo>
                  <a:pt x="69" y="302"/>
                </a:lnTo>
                <a:lnTo>
                  <a:pt x="94" y="291"/>
                </a:lnTo>
                <a:lnTo>
                  <a:pt x="97" y="290"/>
                </a:lnTo>
                <a:lnTo>
                  <a:pt x="98" y="287"/>
                </a:lnTo>
                <a:lnTo>
                  <a:pt x="103" y="273"/>
                </a:lnTo>
                <a:lnTo>
                  <a:pt x="105" y="270"/>
                </a:lnTo>
                <a:lnTo>
                  <a:pt x="106" y="268"/>
                </a:lnTo>
                <a:lnTo>
                  <a:pt x="107" y="265"/>
                </a:lnTo>
                <a:lnTo>
                  <a:pt x="110" y="264"/>
                </a:lnTo>
                <a:lnTo>
                  <a:pt x="111" y="264"/>
                </a:lnTo>
                <a:lnTo>
                  <a:pt x="112" y="262"/>
                </a:lnTo>
                <a:lnTo>
                  <a:pt x="112" y="260"/>
                </a:lnTo>
                <a:lnTo>
                  <a:pt x="115" y="239"/>
                </a:lnTo>
                <a:lnTo>
                  <a:pt x="115" y="236"/>
                </a:lnTo>
                <a:lnTo>
                  <a:pt x="114" y="233"/>
                </a:lnTo>
                <a:lnTo>
                  <a:pt x="106" y="223"/>
                </a:lnTo>
                <a:lnTo>
                  <a:pt x="102" y="209"/>
                </a:lnTo>
                <a:lnTo>
                  <a:pt x="101" y="205"/>
                </a:lnTo>
                <a:lnTo>
                  <a:pt x="99" y="199"/>
                </a:lnTo>
                <a:lnTo>
                  <a:pt x="97" y="196"/>
                </a:lnTo>
                <a:lnTo>
                  <a:pt x="95" y="186"/>
                </a:lnTo>
                <a:lnTo>
                  <a:pt x="93" y="177"/>
                </a:lnTo>
                <a:lnTo>
                  <a:pt x="93" y="173"/>
                </a:lnTo>
                <a:lnTo>
                  <a:pt x="92" y="169"/>
                </a:lnTo>
                <a:lnTo>
                  <a:pt x="92" y="167"/>
                </a:lnTo>
                <a:lnTo>
                  <a:pt x="93" y="165"/>
                </a:lnTo>
                <a:lnTo>
                  <a:pt x="93" y="163"/>
                </a:lnTo>
                <a:lnTo>
                  <a:pt x="95" y="163"/>
                </a:lnTo>
                <a:lnTo>
                  <a:pt x="97" y="161"/>
                </a:lnTo>
                <a:lnTo>
                  <a:pt x="98" y="159"/>
                </a:lnTo>
                <a:lnTo>
                  <a:pt x="98" y="158"/>
                </a:lnTo>
                <a:lnTo>
                  <a:pt x="98" y="127"/>
                </a:lnTo>
                <a:lnTo>
                  <a:pt x="98" y="109"/>
                </a:lnTo>
                <a:lnTo>
                  <a:pt x="101" y="97"/>
                </a:lnTo>
                <a:lnTo>
                  <a:pt x="107" y="89"/>
                </a:lnTo>
                <a:lnTo>
                  <a:pt x="115" y="82"/>
                </a:lnTo>
                <a:lnTo>
                  <a:pt x="128" y="71"/>
                </a:lnTo>
                <a:lnTo>
                  <a:pt x="143" y="64"/>
                </a:lnTo>
                <a:lnTo>
                  <a:pt x="158" y="62"/>
                </a:lnTo>
                <a:close/>
                <a:moveTo>
                  <a:pt x="386" y="0"/>
                </a:moveTo>
                <a:lnTo>
                  <a:pt x="391" y="0"/>
                </a:lnTo>
                <a:lnTo>
                  <a:pt x="391" y="2"/>
                </a:lnTo>
                <a:lnTo>
                  <a:pt x="389" y="4"/>
                </a:lnTo>
                <a:lnTo>
                  <a:pt x="386" y="7"/>
                </a:lnTo>
                <a:lnTo>
                  <a:pt x="383" y="9"/>
                </a:lnTo>
                <a:lnTo>
                  <a:pt x="383" y="12"/>
                </a:lnTo>
                <a:lnTo>
                  <a:pt x="383" y="15"/>
                </a:lnTo>
                <a:lnTo>
                  <a:pt x="386" y="17"/>
                </a:lnTo>
                <a:lnTo>
                  <a:pt x="414" y="41"/>
                </a:lnTo>
                <a:lnTo>
                  <a:pt x="421" y="53"/>
                </a:lnTo>
                <a:lnTo>
                  <a:pt x="424" y="67"/>
                </a:lnTo>
                <a:lnTo>
                  <a:pt x="424" y="120"/>
                </a:lnTo>
                <a:lnTo>
                  <a:pt x="424" y="122"/>
                </a:lnTo>
                <a:lnTo>
                  <a:pt x="424" y="125"/>
                </a:lnTo>
                <a:lnTo>
                  <a:pt x="425" y="126"/>
                </a:lnTo>
                <a:lnTo>
                  <a:pt x="428" y="129"/>
                </a:lnTo>
                <a:lnTo>
                  <a:pt x="429" y="129"/>
                </a:lnTo>
                <a:lnTo>
                  <a:pt x="429" y="130"/>
                </a:lnTo>
                <a:lnTo>
                  <a:pt x="431" y="131"/>
                </a:lnTo>
                <a:lnTo>
                  <a:pt x="428" y="159"/>
                </a:lnTo>
                <a:lnTo>
                  <a:pt x="427" y="160"/>
                </a:lnTo>
                <a:lnTo>
                  <a:pt x="421" y="172"/>
                </a:lnTo>
                <a:lnTo>
                  <a:pt x="417" y="185"/>
                </a:lnTo>
                <a:lnTo>
                  <a:pt x="412" y="198"/>
                </a:lnTo>
                <a:lnTo>
                  <a:pt x="411" y="199"/>
                </a:lnTo>
                <a:lnTo>
                  <a:pt x="406" y="210"/>
                </a:lnTo>
                <a:lnTo>
                  <a:pt x="404" y="220"/>
                </a:lnTo>
                <a:lnTo>
                  <a:pt x="403" y="231"/>
                </a:lnTo>
                <a:lnTo>
                  <a:pt x="404" y="243"/>
                </a:lnTo>
                <a:lnTo>
                  <a:pt x="404" y="244"/>
                </a:lnTo>
                <a:lnTo>
                  <a:pt x="404" y="245"/>
                </a:lnTo>
                <a:lnTo>
                  <a:pt x="406" y="247"/>
                </a:lnTo>
                <a:lnTo>
                  <a:pt x="408" y="248"/>
                </a:lnTo>
                <a:lnTo>
                  <a:pt x="411" y="251"/>
                </a:lnTo>
                <a:lnTo>
                  <a:pt x="412" y="253"/>
                </a:lnTo>
                <a:lnTo>
                  <a:pt x="412" y="256"/>
                </a:lnTo>
                <a:lnTo>
                  <a:pt x="416" y="265"/>
                </a:lnTo>
                <a:lnTo>
                  <a:pt x="419" y="274"/>
                </a:lnTo>
                <a:lnTo>
                  <a:pt x="421" y="277"/>
                </a:lnTo>
                <a:lnTo>
                  <a:pt x="423" y="278"/>
                </a:lnTo>
                <a:lnTo>
                  <a:pt x="425" y="279"/>
                </a:lnTo>
                <a:lnTo>
                  <a:pt x="475" y="299"/>
                </a:lnTo>
                <a:lnTo>
                  <a:pt x="522" y="321"/>
                </a:lnTo>
                <a:lnTo>
                  <a:pt x="531" y="328"/>
                </a:lnTo>
                <a:lnTo>
                  <a:pt x="539" y="334"/>
                </a:lnTo>
                <a:lnTo>
                  <a:pt x="539" y="354"/>
                </a:lnTo>
                <a:lnTo>
                  <a:pt x="164" y="354"/>
                </a:lnTo>
                <a:lnTo>
                  <a:pt x="164" y="334"/>
                </a:lnTo>
                <a:lnTo>
                  <a:pt x="169" y="330"/>
                </a:lnTo>
                <a:lnTo>
                  <a:pt x="174" y="327"/>
                </a:lnTo>
                <a:lnTo>
                  <a:pt x="181" y="323"/>
                </a:lnTo>
                <a:lnTo>
                  <a:pt x="213" y="306"/>
                </a:lnTo>
                <a:lnTo>
                  <a:pt x="246" y="291"/>
                </a:lnTo>
                <a:lnTo>
                  <a:pt x="276" y="279"/>
                </a:lnTo>
                <a:lnTo>
                  <a:pt x="279" y="277"/>
                </a:lnTo>
                <a:lnTo>
                  <a:pt x="280" y="274"/>
                </a:lnTo>
                <a:lnTo>
                  <a:pt x="284" y="266"/>
                </a:lnTo>
                <a:lnTo>
                  <a:pt x="287" y="257"/>
                </a:lnTo>
                <a:lnTo>
                  <a:pt x="288" y="254"/>
                </a:lnTo>
                <a:lnTo>
                  <a:pt x="288" y="252"/>
                </a:lnTo>
                <a:lnTo>
                  <a:pt x="289" y="249"/>
                </a:lnTo>
                <a:lnTo>
                  <a:pt x="292" y="248"/>
                </a:lnTo>
                <a:lnTo>
                  <a:pt x="294" y="247"/>
                </a:lnTo>
                <a:lnTo>
                  <a:pt x="296" y="245"/>
                </a:lnTo>
                <a:lnTo>
                  <a:pt x="297" y="244"/>
                </a:lnTo>
                <a:lnTo>
                  <a:pt x="298" y="243"/>
                </a:lnTo>
                <a:lnTo>
                  <a:pt x="301" y="216"/>
                </a:lnTo>
                <a:lnTo>
                  <a:pt x="300" y="214"/>
                </a:lnTo>
                <a:lnTo>
                  <a:pt x="298" y="211"/>
                </a:lnTo>
                <a:lnTo>
                  <a:pt x="289" y="197"/>
                </a:lnTo>
                <a:lnTo>
                  <a:pt x="285" y="181"/>
                </a:lnTo>
                <a:lnTo>
                  <a:pt x="284" y="176"/>
                </a:lnTo>
                <a:lnTo>
                  <a:pt x="281" y="171"/>
                </a:lnTo>
                <a:lnTo>
                  <a:pt x="280" y="165"/>
                </a:lnTo>
                <a:lnTo>
                  <a:pt x="273" y="142"/>
                </a:lnTo>
                <a:lnTo>
                  <a:pt x="273" y="138"/>
                </a:lnTo>
                <a:lnTo>
                  <a:pt x="273" y="134"/>
                </a:lnTo>
                <a:lnTo>
                  <a:pt x="273" y="131"/>
                </a:lnTo>
                <a:lnTo>
                  <a:pt x="273" y="129"/>
                </a:lnTo>
                <a:lnTo>
                  <a:pt x="275" y="126"/>
                </a:lnTo>
                <a:lnTo>
                  <a:pt x="277" y="125"/>
                </a:lnTo>
                <a:lnTo>
                  <a:pt x="279" y="123"/>
                </a:lnTo>
                <a:lnTo>
                  <a:pt x="280" y="122"/>
                </a:lnTo>
                <a:lnTo>
                  <a:pt x="280" y="120"/>
                </a:lnTo>
                <a:lnTo>
                  <a:pt x="280" y="83"/>
                </a:lnTo>
                <a:lnTo>
                  <a:pt x="281" y="61"/>
                </a:lnTo>
                <a:lnTo>
                  <a:pt x="284" y="47"/>
                </a:lnTo>
                <a:lnTo>
                  <a:pt x="290" y="37"/>
                </a:lnTo>
                <a:lnTo>
                  <a:pt x="301" y="28"/>
                </a:lnTo>
                <a:lnTo>
                  <a:pt x="317" y="17"/>
                </a:lnTo>
                <a:lnTo>
                  <a:pt x="334" y="11"/>
                </a:lnTo>
                <a:lnTo>
                  <a:pt x="352" y="6"/>
                </a:lnTo>
                <a:lnTo>
                  <a:pt x="382" y="0"/>
                </a:lnTo>
                <a:lnTo>
                  <a:pt x="386"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4" name="TextBox 83"/>
          <p:cNvSpPr txBox="1"/>
          <p:nvPr/>
        </p:nvSpPr>
        <p:spPr>
          <a:xfrm>
            <a:off x="3983940" y="4104129"/>
            <a:ext cx="1807260"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Quality vs.</a:t>
            </a:r>
            <a:r>
              <a:rPr lang="en-US" sz="1450" dirty="0">
                <a:solidFill>
                  <a:schemeClr val="tx2">
                    <a:lumMod val="60000"/>
                    <a:lumOff val="40000"/>
                  </a:schemeClr>
                </a:solidFill>
                <a:latin typeface="Roboto" pitchFamily="2" charset="0"/>
                <a:ea typeface="Roboto" pitchFamily="2" charset="0"/>
                <a:cs typeface="Open Sans Condensed" pitchFamily="34" charset="0"/>
              </a:rPr>
              <a:t> Quantity</a:t>
            </a:r>
          </a:p>
        </p:txBody>
      </p:sp>
      <p:sp>
        <p:nvSpPr>
          <p:cNvPr id="85" name="Freeform 53"/>
          <p:cNvSpPr>
            <a:spLocks noEditPoints="1"/>
          </p:cNvSpPr>
          <p:nvPr/>
        </p:nvSpPr>
        <p:spPr bwMode="auto">
          <a:xfrm>
            <a:off x="3517883" y="3168628"/>
            <a:ext cx="317522" cy="317522"/>
          </a:xfrm>
          <a:custGeom>
            <a:avLst/>
            <a:gdLst>
              <a:gd name="T0" fmla="*/ 91 w 361"/>
              <a:gd name="T1" fmla="*/ 245 h 361"/>
              <a:gd name="T2" fmla="*/ 96 w 361"/>
              <a:gd name="T3" fmla="*/ 251 h 361"/>
              <a:gd name="T4" fmla="*/ 96 w 361"/>
              <a:gd name="T5" fmla="*/ 348 h 361"/>
              <a:gd name="T6" fmla="*/ 94 w 361"/>
              <a:gd name="T7" fmla="*/ 355 h 361"/>
              <a:gd name="T8" fmla="*/ 87 w 361"/>
              <a:gd name="T9" fmla="*/ 361 h 361"/>
              <a:gd name="T10" fmla="*/ 15 w 361"/>
              <a:gd name="T11" fmla="*/ 361 h 361"/>
              <a:gd name="T12" fmla="*/ 6 w 361"/>
              <a:gd name="T13" fmla="*/ 358 h 361"/>
              <a:gd name="T14" fmla="*/ 0 w 361"/>
              <a:gd name="T15" fmla="*/ 350 h 361"/>
              <a:gd name="T16" fmla="*/ 0 w 361"/>
              <a:gd name="T17" fmla="*/ 314 h 361"/>
              <a:gd name="T18" fmla="*/ 2 w 361"/>
              <a:gd name="T19" fmla="*/ 304 h 361"/>
              <a:gd name="T20" fmla="*/ 79 w 361"/>
              <a:gd name="T21" fmla="*/ 247 h 361"/>
              <a:gd name="T22" fmla="*/ 86 w 361"/>
              <a:gd name="T23" fmla="*/ 244 h 361"/>
              <a:gd name="T24" fmla="*/ 221 w 361"/>
              <a:gd name="T25" fmla="*/ 150 h 361"/>
              <a:gd name="T26" fmla="*/ 226 w 361"/>
              <a:gd name="T27" fmla="*/ 156 h 361"/>
              <a:gd name="T28" fmla="*/ 227 w 361"/>
              <a:gd name="T29" fmla="*/ 348 h 361"/>
              <a:gd name="T30" fmla="*/ 225 w 361"/>
              <a:gd name="T31" fmla="*/ 355 h 361"/>
              <a:gd name="T32" fmla="*/ 218 w 361"/>
              <a:gd name="T33" fmla="*/ 361 h 361"/>
              <a:gd name="T34" fmla="*/ 145 w 361"/>
              <a:gd name="T35" fmla="*/ 361 h 361"/>
              <a:gd name="T36" fmla="*/ 137 w 361"/>
              <a:gd name="T37" fmla="*/ 358 h 361"/>
              <a:gd name="T38" fmla="*/ 132 w 361"/>
              <a:gd name="T39" fmla="*/ 352 h 361"/>
              <a:gd name="T40" fmla="*/ 131 w 361"/>
              <a:gd name="T41" fmla="*/ 214 h 361"/>
              <a:gd name="T42" fmla="*/ 133 w 361"/>
              <a:gd name="T43" fmla="*/ 207 h 361"/>
              <a:gd name="T44" fmla="*/ 209 w 361"/>
              <a:gd name="T45" fmla="*/ 151 h 361"/>
              <a:gd name="T46" fmla="*/ 217 w 361"/>
              <a:gd name="T47" fmla="*/ 148 h 361"/>
              <a:gd name="T48" fmla="*/ 348 w 361"/>
              <a:gd name="T49" fmla="*/ 55 h 361"/>
              <a:gd name="T50" fmla="*/ 356 w 361"/>
              <a:gd name="T51" fmla="*/ 59 h 361"/>
              <a:gd name="T52" fmla="*/ 360 w 361"/>
              <a:gd name="T53" fmla="*/ 66 h 361"/>
              <a:gd name="T54" fmla="*/ 361 w 361"/>
              <a:gd name="T55" fmla="*/ 345 h 361"/>
              <a:gd name="T56" fmla="*/ 358 w 361"/>
              <a:gd name="T57" fmla="*/ 354 h 361"/>
              <a:gd name="T58" fmla="*/ 349 w 361"/>
              <a:gd name="T59" fmla="*/ 361 h 361"/>
              <a:gd name="T60" fmla="*/ 276 w 361"/>
              <a:gd name="T61" fmla="*/ 361 h 361"/>
              <a:gd name="T62" fmla="*/ 268 w 361"/>
              <a:gd name="T63" fmla="*/ 358 h 361"/>
              <a:gd name="T64" fmla="*/ 263 w 361"/>
              <a:gd name="T65" fmla="*/ 352 h 361"/>
              <a:gd name="T66" fmla="*/ 263 w 361"/>
              <a:gd name="T67" fmla="*/ 121 h 361"/>
              <a:gd name="T68" fmla="*/ 264 w 361"/>
              <a:gd name="T69" fmla="*/ 112 h 361"/>
              <a:gd name="T70" fmla="*/ 271 w 361"/>
              <a:gd name="T71" fmla="*/ 105 h 361"/>
              <a:gd name="T72" fmla="*/ 339 w 361"/>
              <a:gd name="T73" fmla="*/ 55 h 361"/>
              <a:gd name="T74" fmla="*/ 132 w 361"/>
              <a:gd name="T75" fmla="*/ 0 h 361"/>
              <a:gd name="T76" fmla="*/ 227 w 361"/>
              <a:gd name="T77" fmla="*/ 15 h 361"/>
              <a:gd name="T78" fmla="*/ 231 w 361"/>
              <a:gd name="T79" fmla="*/ 19 h 361"/>
              <a:gd name="T80" fmla="*/ 234 w 361"/>
              <a:gd name="T81" fmla="*/ 27 h 361"/>
              <a:gd name="T82" fmla="*/ 220 w 361"/>
              <a:gd name="T83" fmla="*/ 125 h 361"/>
              <a:gd name="T84" fmla="*/ 213 w 361"/>
              <a:gd name="T85" fmla="*/ 130 h 361"/>
              <a:gd name="T86" fmla="*/ 205 w 361"/>
              <a:gd name="T87" fmla="*/ 130 h 361"/>
              <a:gd name="T88" fmla="*/ 200 w 361"/>
              <a:gd name="T89" fmla="*/ 126 h 361"/>
              <a:gd name="T90" fmla="*/ 62 w 361"/>
              <a:gd name="T91" fmla="*/ 203 h 361"/>
              <a:gd name="T92" fmla="*/ 45 w 361"/>
              <a:gd name="T93" fmla="*/ 206 h 361"/>
              <a:gd name="T94" fmla="*/ 4 w 361"/>
              <a:gd name="T95" fmla="*/ 154 h 361"/>
              <a:gd name="T96" fmla="*/ 0 w 361"/>
              <a:gd name="T97" fmla="*/ 146 h 361"/>
              <a:gd name="T98" fmla="*/ 1 w 361"/>
              <a:gd name="T99" fmla="*/ 138 h 361"/>
              <a:gd name="T100" fmla="*/ 7 w 361"/>
              <a:gd name="T101" fmla="*/ 130 h 361"/>
              <a:gd name="T102" fmla="*/ 120 w 361"/>
              <a:gd name="T103" fmla="*/ 19 h 361"/>
              <a:gd name="T104" fmla="*/ 119 w 361"/>
              <a:gd name="T105" fmla="*/ 11 h 361"/>
              <a:gd name="T106" fmla="*/ 121 w 361"/>
              <a:gd name="T107" fmla="*/ 4 h 361"/>
              <a:gd name="T108" fmla="*/ 128 w 361"/>
              <a:gd name="T109" fmla="*/ 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1" h="361">
                <a:moveTo>
                  <a:pt x="86" y="244"/>
                </a:moveTo>
                <a:lnTo>
                  <a:pt x="91" y="245"/>
                </a:lnTo>
                <a:lnTo>
                  <a:pt x="94" y="248"/>
                </a:lnTo>
                <a:lnTo>
                  <a:pt x="96" y="251"/>
                </a:lnTo>
                <a:lnTo>
                  <a:pt x="96" y="255"/>
                </a:lnTo>
                <a:lnTo>
                  <a:pt x="96" y="348"/>
                </a:lnTo>
                <a:lnTo>
                  <a:pt x="96" y="352"/>
                </a:lnTo>
                <a:lnTo>
                  <a:pt x="94" y="355"/>
                </a:lnTo>
                <a:lnTo>
                  <a:pt x="91" y="358"/>
                </a:lnTo>
                <a:lnTo>
                  <a:pt x="87" y="361"/>
                </a:lnTo>
                <a:lnTo>
                  <a:pt x="83" y="361"/>
                </a:lnTo>
                <a:lnTo>
                  <a:pt x="15" y="361"/>
                </a:lnTo>
                <a:lnTo>
                  <a:pt x="10" y="361"/>
                </a:lnTo>
                <a:lnTo>
                  <a:pt x="6" y="358"/>
                </a:lnTo>
                <a:lnTo>
                  <a:pt x="2" y="354"/>
                </a:lnTo>
                <a:lnTo>
                  <a:pt x="0" y="350"/>
                </a:lnTo>
                <a:lnTo>
                  <a:pt x="0" y="345"/>
                </a:lnTo>
                <a:lnTo>
                  <a:pt x="0" y="314"/>
                </a:lnTo>
                <a:lnTo>
                  <a:pt x="0" y="310"/>
                </a:lnTo>
                <a:lnTo>
                  <a:pt x="2" y="304"/>
                </a:lnTo>
                <a:lnTo>
                  <a:pt x="6" y="300"/>
                </a:lnTo>
                <a:lnTo>
                  <a:pt x="79" y="247"/>
                </a:lnTo>
                <a:lnTo>
                  <a:pt x="82" y="244"/>
                </a:lnTo>
                <a:lnTo>
                  <a:pt x="86" y="244"/>
                </a:lnTo>
                <a:close/>
                <a:moveTo>
                  <a:pt x="217" y="148"/>
                </a:moveTo>
                <a:lnTo>
                  <a:pt x="221" y="150"/>
                </a:lnTo>
                <a:lnTo>
                  <a:pt x="225" y="152"/>
                </a:lnTo>
                <a:lnTo>
                  <a:pt x="226" y="156"/>
                </a:lnTo>
                <a:lnTo>
                  <a:pt x="227" y="160"/>
                </a:lnTo>
                <a:lnTo>
                  <a:pt x="227" y="348"/>
                </a:lnTo>
                <a:lnTo>
                  <a:pt x="226" y="352"/>
                </a:lnTo>
                <a:lnTo>
                  <a:pt x="225" y="355"/>
                </a:lnTo>
                <a:lnTo>
                  <a:pt x="221" y="358"/>
                </a:lnTo>
                <a:lnTo>
                  <a:pt x="218" y="361"/>
                </a:lnTo>
                <a:lnTo>
                  <a:pt x="213" y="361"/>
                </a:lnTo>
                <a:lnTo>
                  <a:pt x="145" y="361"/>
                </a:lnTo>
                <a:lnTo>
                  <a:pt x="141" y="361"/>
                </a:lnTo>
                <a:lnTo>
                  <a:pt x="137" y="358"/>
                </a:lnTo>
                <a:lnTo>
                  <a:pt x="133" y="355"/>
                </a:lnTo>
                <a:lnTo>
                  <a:pt x="132" y="352"/>
                </a:lnTo>
                <a:lnTo>
                  <a:pt x="131" y="348"/>
                </a:lnTo>
                <a:lnTo>
                  <a:pt x="131" y="214"/>
                </a:lnTo>
                <a:lnTo>
                  <a:pt x="132" y="210"/>
                </a:lnTo>
                <a:lnTo>
                  <a:pt x="133" y="207"/>
                </a:lnTo>
                <a:lnTo>
                  <a:pt x="136" y="205"/>
                </a:lnTo>
                <a:lnTo>
                  <a:pt x="209" y="151"/>
                </a:lnTo>
                <a:lnTo>
                  <a:pt x="213" y="148"/>
                </a:lnTo>
                <a:lnTo>
                  <a:pt x="217" y="148"/>
                </a:lnTo>
                <a:close/>
                <a:moveTo>
                  <a:pt x="344" y="54"/>
                </a:moveTo>
                <a:lnTo>
                  <a:pt x="348" y="55"/>
                </a:lnTo>
                <a:lnTo>
                  <a:pt x="352" y="57"/>
                </a:lnTo>
                <a:lnTo>
                  <a:pt x="356" y="59"/>
                </a:lnTo>
                <a:lnTo>
                  <a:pt x="358" y="62"/>
                </a:lnTo>
                <a:lnTo>
                  <a:pt x="360" y="66"/>
                </a:lnTo>
                <a:lnTo>
                  <a:pt x="361" y="71"/>
                </a:lnTo>
                <a:lnTo>
                  <a:pt x="361" y="345"/>
                </a:lnTo>
                <a:lnTo>
                  <a:pt x="360" y="350"/>
                </a:lnTo>
                <a:lnTo>
                  <a:pt x="358" y="354"/>
                </a:lnTo>
                <a:lnTo>
                  <a:pt x="354" y="358"/>
                </a:lnTo>
                <a:lnTo>
                  <a:pt x="349" y="361"/>
                </a:lnTo>
                <a:lnTo>
                  <a:pt x="345" y="361"/>
                </a:lnTo>
                <a:lnTo>
                  <a:pt x="276" y="361"/>
                </a:lnTo>
                <a:lnTo>
                  <a:pt x="272" y="361"/>
                </a:lnTo>
                <a:lnTo>
                  <a:pt x="268" y="358"/>
                </a:lnTo>
                <a:lnTo>
                  <a:pt x="265" y="355"/>
                </a:lnTo>
                <a:lnTo>
                  <a:pt x="263" y="352"/>
                </a:lnTo>
                <a:lnTo>
                  <a:pt x="263" y="348"/>
                </a:lnTo>
                <a:lnTo>
                  <a:pt x="263" y="121"/>
                </a:lnTo>
                <a:lnTo>
                  <a:pt x="263" y="116"/>
                </a:lnTo>
                <a:lnTo>
                  <a:pt x="264" y="112"/>
                </a:lnTo>
                <a:lnTo>
                  <a:pt x="267" y="109"/>
                </a:lnTo>
                <a:lnTo>
                  <a:pt x="271" y="105"/>
                </a:lnTo>
                <a:lnTo>
                  <a:pt x="335" y="58"/>
                </a:lnTo>
                <a:lnTo>
                  <a:pt x="339" y="55"/>
                </a:lnTo>
                <a:lnTo>
                  <a:pt x="344" y="54"/>
                </a:lnTo>
                <a:close/>
                <a:moveTo>
                  <a:pt x="132" y="0"/>
                </a:moveTo>
                <a:lnTo>
                  <a:pt x="225" y="15"/>
                </a:lnTo>
                <a:lnTo>
                  <a:pt x="227" y="15"/>
                </a:lnTo>
                <a:lnTo>
                  <a:pt x="230" y="16"/>
                </a:lnTo>
                <a:lnTo>
                  <a:pt x="231" y="19"/>
                </a:lnTo>
                <a:lnTo>
                  <a:pt x="234" y="23"/>
                </a:lnTo>
                <a:lnTo>
                  <a:pt x="234" y="27"/>
                </a:lnTo>
                <a:lnTo>
                  <a:pt x="221" y="121"/>
                </a:lnTo>
                <a:lnTo>
                  <a:pt x="220" y="125"/>
                </a:lnTo>
                <a:lnTo>
                  <a:pt x="217" y="127"/>
                </a:lnTo>
                <a:lnTo>
                  <a:pt x="213" y="130"/>
                </a:lnTo>
                <a:lnTo>
                  <a:pt x="209" y="130"/>
                </a:lnTo>
                <a:lnTo>
                  <a:pt x="205" y="130"/>
                </a:lnTo>
                <a:lnTo>
                  <a:pt x="203" y="127"/>
                </a:lnTo>
                <a:lnTo>
                  <a:pt x="200" y="126"/>
                </a:lnTo>
                <a:lnTo>
                  <a:pt x="188" y="109"/>
                </a:lnTo>
                <a:lnTo>
                  <a:pt x="62" y="203"/>
                </a:lnTo>
                <a:lnTo>
                  <a:pt x="53" y="207"/>
                </a:lnTo>
                <a:lnTo>
                  <a:pt x="45" y="206"/>
                </a:lnTo>
                <a:lnTo>
                  <a:pt x="38" y="201"/>
                </a:lnTo>
                <a:lnTo>
                  <a:pt x="4" y="154"/>
                </a:lnTo>
                <a:lnTo>
                  <a:pt x="1" y="151"/>
                </a:lnTo>
                <a:lnTo>
                  <a:pt x="0" y="146"/>
                </a:lnTo>
                <a:lnTo>
                  <a:pt x="0" y="142"/>
                </a:lnTo>
                <a:lnTo>
                  <a:pt x="1" y="138"/>
                </a:lnTo>
                <a:lnTo>
                  <a:pt x="4" y="134"/>
                </a:lnTo>
                <a:lnTo>
                  <a:pt x="7" y="130"/>
                </a:lnTo>
                <a:lnTo>
                  <a:pt x="133" y="36"/>
                </a:lnTo>
                <a:lnTo>
                  <a:pt x="120" y="19"/>
                </a:lnTo>
                <a:lnTo>
                  <a:pt x="119" y="15"/>
                </a:lnTo>
                <a:lnTo>
                  <a:pt x="119" y="11"/>
                </a:lnTo>
                <a:lnTo>
                  <a:pt x="120" y="7"/>
                </a:lnTo>
                <a:lnTo>
                  <a:pt x="121" y="4"/>
                </a:lnTo>
                <a:lnTo>
                  <a:pt x="125" y="2"/>
                </a:lnTo>
                <a:lnTo>
                  <a:pt x="128" y="0"/>
                </a:lnTo>
                <a:lnTo>
                  <a:pt x="132"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Freeform 54"/>
          <p:cNvSpPr>
            <a:spLocks noEditPoints="1"/>
          </p:cNvSpPr>
          <p:nvPr/>
        </p:nvSpPr>
        <p:spPr bwMode="auto">
          <a:xfrm>
            <a:off x="6189688" y="4111154"/>
            <a:ext cx="308640" cy="314446"/>
          </a:xfrm>
          <a:custGeom>
            <a:avLst/>
            <a:gdLst>
              <a:gd name="T0" fmla="*/ 280 w 319"/>
              <a:gd name="T1" fmla="*/ 54 h 325"/>
              <a:gd name="T2" fmla="*/ 269 w 319"/>
              <a:gd name="T3" fmla="*/ 61 h 325"/>
              <a:gd name="T4" fmla="*/ 250 w 319"/>
              <a:gd name="T5" fmla="*/ 71 h 325"/>
              <a:gd name="T6" fmla="*/ 246 w 319"/>
              <a:gd name="T7" fmla="*/ 99 h 325"/>
              <a:gd name="T8" fmla="*/ 235 w 319"/>
              <a:gd name="T9" fmla="*/ 150 h 325"/>
              <a:gd name="T10" fmla="*/ 227 w 319"/>
              <a:gd name="T11" fmla="*/ 176 h 325"/>
              <a:gd name="T12" fmla="*/ 255 w 319"/>
              <a:gd name="T13" fmla="*/ 160 h 325"/>
              <a:gd name="T14" fmla="*/ 291 w 319"/>
              <a:gd name="T15" fmla="*/ 112 h 325"/>
              <a:gd name="T16" fmla="*/ 299 w 319"/>
              <a:gd name="T17" fmla="*/ 54 h 325"/>
              <a:gd name="T18" fmla="*/ 22 w 319"/>
              <a:gd name="T19" fmla="*/ 85 h 325"/>
              <a:gd name="T20" fmla="*/ 57 w 319"/>
              <a:gd name="T21" fmla="*/ 148 h 325"/>
              <a:gd name="T22" fmla="*/ 90 w 319"/>
              <a:gd name="T23" fmla="*/ 173 h 325"/>
              <a:gd name="T24" fmla="*/ 94 w 319"/>
              <a:gd name="T25" fmla="*/ 164 h 325"/>
              <a:gd name="T26" fmla="*/ 81 w 319"/>
              <a:gd name="T27" fmla="*/ 114 h 325"/>
              <a:gd name="T28" fmla="*/ 75 w 319"/>
              <a:gd name="T29" fmla="*/ 75 h 325"/>
              <a:gd name="T30" fmla="*/ 61 w 319"/>
              <a:gd name="T31" fmla="*/ 66 h 325"/>
              <a:gd name="T32" fmla="*/ 48 w 319"/>
              <a:gd name="T33" fmla="*/ 54 h 325"/>
              <a:gd name="T34" fmla="*/ 26 w 319"/>
              <a:gd name="T35" fmla="*/ 54 h 325"/>
              <a:gd name="T36" fmla="*/ 216 w 319"/>
              <a:gd name="T37" fmla="*/ 8 h 325"/>
              <a:gd name="T38" fmla="*/ 250 w 319"/>
              <a:gd name="T39" fmla="*/ 24 h 325"/>
              <a:gd name="T40" fmla="*/ 251 w 319"/>
              <a:gd name="T41" fmla="*/ 59 h 325"/>
              <a:gd name="T42" fmla="*/ 318 w 319"/>
              <a:gd name="T43" fmla="*/ 46 h 325"/>
              <a:gd name="T44" fmla="*/ 319 w 319"/>
              <a:gd name="T45" fmla="*/ 50 h 325"/>
              <a:gd name="T46" fmla="*/ 290 w 319"/>
              <a:gd name="T47" fmla="*/ 135 h 325"/>
              <a:gd name="T48" fmla="*/ 251 w 319"/>
              <a:gd name="T49" fmla="*/ 176 h 325"/>
              <a:gd name="T50" fmla="*/ 222 w 319"/>
              <a:gd name="T51" fmla="*/ 189 h 325"/>
              <a:gd name="T52" fmla="*/ 193 w 319"/>
              <a:gd name="T53" fmla="*/ 224 h 325"/>
              <a:gd name="T54" fmla="*/ 174 w 319"/>
              <a:gd name="T55" fmla="*/ 251 h 325"/>
              <a:gd name="T56" fmla="*/ 188 w 319"/>
              <a:gd name="T57" fmla="*/ 283 h 325"/>
              <a:gd name="T58" fmla="*/ 214 w 319"/>
              <a:gd name="T59" fmla="*/ 303 h 325"/>
              <a:gd name="T60" fmla="*/ 209 w 319"/>
              <a:gd name="T61" fmla="*/ 313 h 325"/>
              <a:gd name="T62" fmla="*/ 159 w 319"/>
              <a:gd name="T63" fmla="*/ 325 h 325"/>
              <a:gd name="T64" fmla="*/ 113 w 319"/>
              <a:gd name="T65" fmla="*/ 312 h 325"/>
              <a:gd name="T66" fmla="*/ 116 w 319"/>
              <a:gd name="T67" fmla="*/ 296 h 325"/>
              <a:gd name="T68" fmla="*/ 140 w 319"/>
              <a:gd name="T69" fmla="*/ 286 h 325"/>
              <a:gd name="T70" fmla="*/ 150 w 319"/>
              <a:gd name="T71" fmla="*/ 248 h 325"/>
              <a:gd name="T72" fmla="*/ 125 w 319"/>
              <a:gd name="T73" fmla="*/ 218 h 325"/>
              <a:gd name="T74" fmla="*/ 102 w 319"/>
              <a:gd name="T75" fmla="*/ 193 h 325"/>
              <a:gd name="T76" fmla="*/ 37 w 319"/>
              <a:gd name="T77" fmla="*/ 144 h 325"/>
              <a:gd name="T78" fmla="*/ 7 w 319"/>
              <a:gd name="T79" fmla="*/ 85 h 325"/>
              <a:gd name="T80" fmla="*/ 1 w 319"/>
              <a:gd name="T81" fmla="*/ 47 h 325"/>
              <a:gd name="T82" fmla="*/ 74 w 319"/>
              <a:gd name="T83" fmla="*/ 61 h 325"/>
              <a:gd name="T84" fmla="*/ 72 w 319"/>
              <a:gd name="T85" fmla="*/ 38 h 325"/>
              <a:gd name="T86" fmla="*/ 108 w 319"/>
              <a:gd name="T87" fmla="*/ 7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325">
                <a:moveTo>
                  <a:pt x="299" y="54"/>
                </a:moveTo>
                <a:lnTo>
                  <a:pt x="288" y="54"/>
                </a:lnTo>
                <a:lnTo>
                  <a:pt x="280" y="54"/>
                </a:lnTo>
                <a:lnTo>
                  <a:pt x="276" y="54"/>
                </a:lnTo>
                <a:lnTo>
                  <a:pt x="274" y="57"/>
                </a:lnTo>
                <a:lnTo>
                  <a:pt x="269" y="61"/>
                </a:lnTo>
                <a:lnTo>
                  <a:pt x="263" y="66"/>
                </a:lnTo>
                <a:lnTo>
                  <a:pt x="256" y="70"/>
                </a:lnTo>
                <a:lnTo>
                  <a:pt x="250" y="71"/>
                </a:lnTo>
                <a:lnTo>
                  <a:pt x="250" y="75"/>
                </a:lnTo>
                <a:lnTo>
                  <a:pt x="248" y="84"/>
                </a:lnTo>
                <a:lnTo>
                  <a:pt x="246" y="99"/>
                </a:lnTo>
                <a:lnTo>
                  <a:pt x="243" y="114"/>
                </a:lnTo>
                <a:lnTo>
                  <a:pt x="240" y="133"/>
                </a:lnTo>
                <a:lnTo>
                  <a:pt x="235" y="150"/>
                </a:lnTo>
                <a:lnTo>
                  <a:pt x="231" y="164"/>
                </a:lnTo>
                <a:lnTo>
                  <a:pt x="225" y="175"/>
                </a:lnTo>
                <a:lnTo>
                  <a:pt x="227" y="176"/>
                </a:lnTo>
                <a:lnTo>
                  <a:pt x="234" y="173"/>
                </a:lnTo>
                <a:lnTo>
                  <a:pt x="243" y="168"/>
                </a:lnTo>
                <a:lnTo>
                  <a:pt x="255" y="160"/>
                </a:lnTo>
                <a:lnTo>
                  <a:pt x="267" y="148"/>
                </a:lnTo>
                <a:lnTo>
                  <a:pt x="280" y="131"/>
                </a:lnTo>
                <a:lnTo>
                  <a:pt x="291" y="112"/>
                </a:lnTo>
                <a:lnTo>
                  <a:pt x="302" y="85"/>
                </a:lnTo>
                <a:lnTo>
                  <a:pt x="310" y="54"/>
                </a:lnTo>
                <a:lnTo>
                  <a:pt x="299" y="54"/>
                </a:lnTo>
                <a:close/>
                <a:moveTo>
                  <a:pt x="26" y="54"/>
                </a:moveTo>
                <a:lnTo>
                  <a:pt x="14" y="54"/>
                </a:lnTo>
                <a:lnTo>
                  <a:pt x="22" y="85"/>
                </a:lnTo>
                <a:lnTo>
                  <a:pt x="32" y="112"/>
                </a:lnTo>
                <a:lnTo>
                  <a:pt x="44" y="131"/>
                </a:lnTo>
                <a:lnTo>
                  <a:pt x="57" y="148"/>
                </a:lnTo>
                <a:lnTo>
                  <a:pt x="69" y="160"/>
                </a:lnTo>
                <a:lnTo>
                  <a:pt x="81" y="168"/>
                </a:lnTo>
                <a:lnTo>
                  <a:pt x="90" y="173"/>
                </a:lnTo>
                <a:lnTo>
                  <a:pt x="96" y="176"/>
                </a:lnTo>
                <a:lnTo>
                  <a:pt x="99" y="175"/>
                </a:lnTo>
                <a:lnTo>
                  <a:pt x="94" y="164"/>
                </a:lnTo>
                <a:lnTo>
                  <a:pt x="89" y="150"/>
                </a:lnTo>
                <a:lnTo>
                  <a:pt x="85" y="133"/>
                </a:lnTo>
                <a:lnTo>
                  <a:pt x="81" y="114"/>
                </a:lnTo>
                <a:lnTo>
                  <a:pt x="78" y="99"/>
                </a:lnTo>
                <a:lnTo>
                  <a:pt x="75" y="84"/>
                </a:lnTo>
                <a:lnTo>
                  <a:pt x="75" y="75"/>
                </a:lnTo>
                <a:lnTo>
                  <a:pt x="74" y="71"/>
                </a:lnTo>
                <a:lnTo>
                  <a:pt x="68" y="70"/>
                </a:lnTo>
                <a:lnTo>
                  <a:pt x="61" y="66"/>
                </a:lnTo>
                <a:lnTo>
                  <a:pt x="54" y="61"/>
                </a:lnTo>
                <a:lnTo>
                  <a:pt x="51" y="57"/>
                </a:lnTo>
                <a:lnTo>
                  <a:pt x="48" y="54"/>
                </a:lnTo>
                <a:lnTo>
                  <a:pt x="45" y="54"/>
                </a:lnTo>
                <a:lnTo>
                  <a:pt x="36" y="54"/>
                </a:lnTo>
                <a:lnTo>
                  <a:pt x="26" y="54"/>
                </a:lnTo>
                <a:close/>
                <a:moveTo>
                  <a:pt x="164" y="0"/>
                </a:moveTo>
                <a:lnTo>
                  <a:pt x="193" y="3"/>
                </a:lnTo>
                <a:lnTo>
                  <a:pt x="216" y="8"/>
                </a:lnTo>
                <a:lnTo>
                  <a:pt x="233" y="13"/>
                </a:lnTo>
                <a:lnTo>
                  <a:pt x="243" y="19"/>
                </a:lnTo>
                <a:lnTo>
                  <a:pt x="250" y="24"/>
                </a:lnTo>
                <a:lnTo>
                  <a:pt x="253" y="28"/>
                </a:lnTo>
                <a:lnTo>
                  <a:pt x="255" y="29"/>
                </a:lnTo>
                <a:lnTo>
                  <a:pt x="251" y="59"/>
                </a:lnTo>
                <a:lnTo>
                  <a:pt x="265" y="45"/>
                </a:lnTo>
                <a:lnTo>
                  <a:pt x="316" y="45"/>
                </a:lnTo>
                <a:lnTo>
                  <a:pt x="318" y="46"/>
                </a:lnTo>
                <a:lnTo>
                  <a:pt x="318" y="47"/>
                </a:lnTo>
                <a:lnTo>
                  <a:pt x="319" y="49"/>
                </a:lnTo>
                <a:lnTo>
                  <a:pt x="319" y="50"/>
                </a:lnTo>
                <a:lnTo>
                  <a:pt x="312" y="84"/>
                </a:lnTo>
                <a:lnTo>
                  <a:pt x="302" y="113"/>
                </a:lnTo>
                <a:lnTo>
                  <a:pt x="290" y="135"/>
                </a:lnTo>
                <a:lnTo>
                  <a:pt x="277" y="154"/>
                </a:lnTo>
                <a:lnTo>
                  <a:pt x="264" y="167"/>
                </a:lnTo>
                <a:lnTo>
                  <a:pt x="251" y="176"/>
                </a:lnTo>
                <a:lnTo>
                  <a:pt x="239" y="182"/>
                </a:lnTo>
                <a:lnTo>
                  <a:pt x="230" y="188"/>
                </a:lnTo>
                <a:lnTo>
                  <a:pt x="222" y="189"/>
                </a:lnTo>
                <a:lnTo>
                  <a:pt x="216" y="203"/>
                </a:lnTo>
                <a:lnTo>
                  <a:pt x="205" y="215"/>
                </a:lnTo>
                <a:lnTo>
                  <a:pt x="193" y="224"/>
                </a:lnTo>
                <a:lnTo>
                  <a:pt x="183" y="232"/>
                </a:lnTo>
                <a:lnTo>
                  <a:pt x="176" y="240"/>
                </a:lnTo>
                <a:lnTo>
                  <a:pt x="174" y="251"/>
                </a:lnTo>
                <a:lnTo>
                  <a:pt x="175" y="261"/>
                </a:lnTo>
                <a:lnTo>
                  <a:pt x="180" y="273"/>
                </a:lnTo>
                <a:lnTo>
                  <a:pt x="188" y="283"/>
                </a:lnTo>
                <a:lnTo>
                  <a:pt x="197" y="291"/>
                </a:lnTo>
                <a:lnTo>
                  <a:pt x="209" y="298"/>
                </a:lnTo>
                <a:lnTo>
                  <a:pt x="214" y="303"/>
                </a:lnTo>
                <a:lnTo>
                  <a:pt x="214" y="308"/>
                </a:lnTo>
                <a:lnTo>
                  <a:pt x="212" y="312"/>
                </a:lnTo>
                <a:lnTo>
                  <a:pt x="209" y="313"/>
                </a:lnTo>
                <a:lnTo>
                  <a:pt x="196" y="321"/>
                </a:lnTo>
                <a:lnTo>
                  <a:pt x="179" y="325"/>
                </a:lnTo>
                <a:lnTo>
                  <a:pt x="159" y="325"/>
                </a:lnTo>
                <a:lnTo>
                  <a:pt x="141" y="323"/>
                </a:lnTo>
                <a:lnTo>
                  <a:pt x="125" y="317"/>
                </a:lnTo>
                <a:lnTo>
                  <a:pt x="113" y="312"/>
                </a:lnTo>
                <a:lnTo>
                  <a:pt x="108" y="307"/>
                </a:lnTo>
                <a:lnTo>
                  <a:pt x="111" y="302"/>
                </a:lnTo>
                <a:lnTo>
                  <a:pt x="116" y="296"/>
                </a:lnTo>
                <a:lnTo>
                  <a:pt x="125" y="292"/>
                </a:lnTo>
                <a:lnTo>
                  <a:pt x="133" y="288"/>
                </a:lnTo>
                <a:lnTo>
                  <a:pt x="140" y="286"/>
                </a:lnTo>
                <a:lnTo>
                  <a:pt x="145" y="275"/>
                </a:lnTo>
                <a:lnTo>
                  <a:pt x="149" y="262"/>
                </a:lnTo>
                <a:lnTo>
                  <a:pt x="150" y="248"/>
                </a:lnTo>
                <a:lnTo>
                  <a:pt x="149" y="233"/>
                </a:lnTo>
                <a:lnTo>
                  <a:pt x="136" y="227"/>
                </a:lnTo>
                <a:lnTo>
                  <a:pt x="125" y="218"/>
                </a:lnTo>
                <a:lnTo>
                  <a:pt x="115" y="207"/>
                </a:lnTo>
                <a:lnTo>
                  <a:pt x="107" y="198"/>
                </a:lnTo>
                <a:lnTo>
                  <a:pt x="102" y="193"/>
                </a:lnTo>
                <a:lnTo>
                  <a:pt x="75" y="180"/>
                </a:lnTo>
                <a:lnTo>
                  <a:pt x="54" y="164"/>
                </a:lnTo>
                <a:lnTo>
                  <a:pt x="37" y="144"/>
                </a:lnTo>
                <a:lnTo>
                  <a:pt x="24" y="125"/>
                </a:lnTo>
                <a:lnTo>
                  <a:pt x="14" y="105"/>
                </a:lnTo>
                <a:lnTo>
                  <a:pt x="7" y="85"/>
                </a:lnTo>
                <a:lnTo>
                  <a:pt x="3" y="70"/>
                </a:lnTo>
                <a:lnTo>
                  <a:pt x="1" y="55"/>
                </a:lnTo>
                <a:lnTo>
                  <a:pt x="1" y="47"/>
                </a:lnTo>
                <a:lnTo>
                  <a:pt x="0" y="44"/>
                </a:lnTo>
                <a:lnTo>
                  <a:pt x="56" y="44"/>
                </a:lnTo>
                <a:lnTo>
                  <a:pt x="74" y="61"/>
                </a:lnTo>
                <a:lnTo>
                  <a:pt x="73" y="57"/>
                </a:lnTo>
                <a:lnTo>
                  <a:pt x="73" y="49"/>
                </a:lnTo>
                <a:lnTo>
                  <a:pt x="72" y="38"/>
                </a:lnTo>
                <a:lnTo>
                  <a:pt x="72" y="28"/>
                </a:lnTo>
                <a:lnTo>
                  <a:pt x="89" y="16"/>
                </a:lnTo>
                <a:lnTo>
                  <a:pt x="108" y="7"/>
                </a:lnTo>
                <a:lnTo>
                  <a:pt x="133" y="3"/>
                </a:lnTo>
                <a:lnTo>
                  <a:pt x="164" y="0"/>
                </a:lnTo>
                <a:close/>
              </a:path>
            </a:pathLst>
          </a:custGeom>
          <a:solidFill>
            <a:srgbClr val="FF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 name="Freeform 56"/>
          <p:cNvSpPr>
            <a:spLocks noEditPoints="1"/>
          </p:cNvSpPr>
          <p:nvPr/>
        </p:nvSpPr>
        <p:spPr bwMode="auto">
          <a:xfrm>
            <a:off x="3564817" y="4073895"/>
            <a:ext cx="334374" cy="410490"/>
          </a:xfrm>
          <a:custGeom>
            <a:avLst/>
            <a:gdLst>
              <a:gd name="T0" fmla="*/ 277 w 369"/>
              <a:gd name="T1" fmla="*/ 384 h 453"/>
              <a:gd name="T2" fmla="*/ 239 w 369"/>
              <a:gd name="T3" fmla="*/ 366 h 453"/>
              <a:gd name="T4" fmla="*/ 235 w 369"/>
              <a:gd name="T5" fmla="*/ 383 h 453"/>
              <a:gd name="T6" fmla="*/ 282 w 369"/>
              <a:gd name="T7" fmla="*/ 414 h 453"/>
              <a:gd name="T8" fmla="*/ 343 w 369"/>
              <a:gd name="T9" fmla="*/ 345 h 453"/>
              <a:gd name="T10" fmla="*/ 332 w 369"/>
              <a:gd name="T11" fmla="*/ 330 h 453"/>
              <a:gd name="T12" fmla="*/ 188 w 369"/>
              <a:gd name="T13" fmla="*/ 324 h 453"/>
              <a:gd name="T14" fmla="*/ 123 w 369"/>
              <a:gd name="T15" fmla="*/ 337 h 453"/>
              <a:gd name="T16" fmla="*/ 117 w 369"/>
              <a:gd name="T17" fmla="*/ 321 h 453"/>
              <a:gd name="T18" fmla="*/ 106 w 369"/>
              <a:gd name="T19" fmla="*/ 308 h 453"/>
              <a:gd name="T20" fmla="*/ 76 w 369"/>
              <a:gd name="T21" fmla="*/ 342 h 453"/>
              <a:gd name="T22" fmla="*/ 55 w 369"/>
              <a:gd name="T23" fmla="*/ 324 h 453"/>
              <a:gd name="T24" fmla="*/ 76 w 369"/>
              <a:gd name="T25" fmla="*/ 328 h 453"/>
              <a:gd name="T26" fmla="*/ 307 w 369"/>
              <a:gd name="T27" fmla="*/ 288 h 453"/>
              <a:gd name="T28" fmla="*/ 369 w 369"/>
              <a:gd name="T29" fmla="*/ 370 h 453"/>
              <a:gd name="T30" fmla="*/ 307 w 369"/>
              <a:gd name="T31" fmla="*/ 451 h 453"/>
              <a:gd name="T32" fmla="*/ 212 w 369"/>
              <a:gd name="T33" fmla="*/ 413 h 453"/>
              <a:gd name="T34" fmla="*/ 226 w 369"/>
              <a:gd name="T35" fmla="*/ 311 h 453"/>
              <a:gd name="T36" fmla="*/ 195 w 369"/>
              <a:gd name="T37" fmla="*/ 259 h 453"/>
              <a:gd name="T38" fmla="*/ 200 w 369"/>
              <a:gd name="T39" fmla="*/ 275 h 453"/>
              <a:gd name="T40" fmla="*/ 117 w 369"/>
              <a:gd name="T41" fmla="*/ 275 h 453"/>
              <a:gd name="T42" fmla="*/ 123 w 369"/>
              <a:gd name="T43" fmla="*/ 259 h 453"/>
              <a:gd name="T44" fmla="*/ 104 w 369"/>
              <a:gd name="T45" fmla="*/ 258 h 453"/>
              <a:gd name="T46" fmla="*/ 72 w 369"/>
              <a:gd name="T47" fmla="*/ 286 h 453"/>
              <a:gd name="T48" fmla="*/ 59 w 369"/>
              <a:gd name="T49" fmla="*/ 263 h 453"/>
              <a:gd name="T50" fmla="*/ 98 w 369"/>
              <a:gd name="T51" fmla="*/ 248 h 453"/>
              <a:gd name="T52" fmla="*/ 233 w 369"/>
              <a:gd name="T53" fmla="*/ 211 h 453"/>
              <a:gd name="T54" fmla="*/ 226 w 369"/>
              <a:gd name="T55" fmla="*/ 227 h 453"/>
              <a:gd name="T56" fmla="*/ 116 w 369"/>
              <a:gd name="T57" fmla="*/ 214 h 453"/>
              <a:gd name="T58" fmla="*/ 104 w 369"/>
              <a:gd name="T59" fmla="*/ 194 h 453"/>
              <a:gd name="T60" fmla="*/ 78 w 369"/>
              <a:gd name="T61" fmla="*/ 231 h 453"/>
              <a:gd name="T62" fmla="*/ 56 w 369"/>
              <a:gd name="T63" fmla="*/ 215 h 453"/>
              <a:gd name="T64" fmla="*/ 65 w 369"/>
              <a:gd name="T65" fmla="*/ 208 h 453"/>
              <a:gd name="T66" fmla="*/ 123 w 369"/>
              <a:gd name="T67" fmla="*/ 149 h 453"/>
              <a:gd name="T68" fmla="*/ 233 w 369"/>
              <a:gd name="T69" fmla="*/ 163 h 453"/>
              <a:gd name="T70" fmla="*/ 120 w 369"/>
              <a:gd name="T71" fmla="*/ 168 h 453"/>
              <a:gd name="T72" fmla="*/ 120 w 369"/>
              <a:gd name="T73" fmla="*/ 151 h 453"/>
              <a:gd name="T74" fmla="*/ 106 w 369"/>
              <a:gd name="T75" fmla="*/ 142 h 453"/>
              <a:gd name="T76" fmla="*/ 74 w 369"/>
              <a:gd name="T77" fmla="*/ 173 h 453"/>
              <a:gd name="T78" fmla="*/ 56 w 369"/>
              <a:gd name="T79" fmla="*/ 152 h 453"/>
              <a:gd name="T80" fmla="*/ 95 w 369"/>
              <a:gd name="T81" fmla="*/ 136 h 453"/>
              <a:gd name="T82" fmla="*/ 72 w 369"/>
              <a:gd name="T83" fmla="*/ 52 h 453"/>
              <a:gd name="T84" fmla="*/ 188 w 369"/>
              <a:gd name="T85" fmla="*/ 84 h 453"/>
              <a:gd name="T86" fmla="*/ 220 w 369"/>
              <a:gd name="T87" fmla="*/ 46 h 453"/>
              <a:gd name="T88" fmla="*/ 292 w 369"/>
              <a:gd name="T89" fmla="*/ 72 h 453"/>
              <a:gd name="T90" fmla="*/ 32 w 369"/>
              <a:gd name="T91" fmla="*/ 117 h 453"/>
              <a:gd name="T92" fmla="*/ 26 w 369"/>
              <a:gd name="T93" fmla="*/ 409 h 453"/>
              <a:gd name="T94" fmla="*/ 4 w 369"/>
              <a:gd name="T95" fmla="*/ 59 h 453"/>
              <a:gd name="T96" fmla="*/ 138 w 369"/>
              <a:gd name="T97" fmla="*/ 16 h 453"/>
              <a:gd name="T98" fmla="*/ 142 w 369"/>
              <a:gd name="T99" fmla="*/ 32 h 453"/>
              <a:gd name="T100" fmla="*/ 155 w 369"/>
              <a:gd name="T101" fmla="*/ 22 h 453"/>
              <a:gd name="T102" fmla="*/ 145 w 369"/>
              <a:gd name="T103" fmla="*/ 0 h 453"/>
              <a:gd name="T104" fmla="*/ 169 w 369"/>
              <a:gd name="T105" fmla="*/ 24 h 453"/>
              <a:gd name="T106" fmla="*/ 188 w 369"/>
              <a:gd name="T107" fmla="*/ 33 h 453"/>
              <a:gd name="T108" fmla="*/ 208 w 369"/>
              <a:gd name="T109" fmla="*/ 52 h 453"/>
              <a:gd name="T110" fmla="*/ 195 w 369"/>
              <a:gd name="T111" fmla="*/ 71 h 453"/>
              <a:gd name="T112" fmla="*/ 87 w 369"/>
              <a:gd name="T113" fmla="*/ 64 h 453"/>
              <a:gd name="T114" fmla="*/ 87 w 369"/>
              <a:gd name="T115" fmla="*/ 41 h 453"/>
              <a:gd name="T116" fmla="*/ 117 w 369"/>
              <a:gd name="T117" fmla="*/ 32 h 453"/>
              <a:gd name="T118" fmla="*/ 127 w 369"/>
              <a:gd name="T119" fmla="*/ 1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9" h="453">
                <a:moveTo>
                  <a:pt x="332" y="330"/>
                </a:moveTo>
                <a:lnTo>
                  <a:pt x="328" y="332"/>
                </a:lnTo>
                <a:lnTo>
                  <a:pt x="324" y="333"/>
                </a:lnTo>
                <a:lnTo>
                  <a:pt x="320" y="335"/>
                </a:lnTo>
                <a:lnTo>
                  <a:pt x="277" y="384"/>
                </a:lnTo>
                <a:lnTo>
                  <a:pt x="255" y="366"/>
                </a:lnTo>
                <a:lnTo>
                  <a:pt x="251" y="364"/>
                </a:lnTo>
                <a:lnTo>
                  <a:pt x="247" y="363"/>
                </a:lnTo>
                <a:lnTo>
                  <a:pt x="243" y="364"/>
                </a:lnTo>
                <a:lnTo>
                  <a:pt x="239" y="366"/>
                </a:lnTo>
                <a:lnTo>
                  <a:pt x="237" y="368"/>
                </a:lnTo>
                <a:lnTo>
                  <a:pt x="234" y="372"/>
                </a:lnTo>
                <a:lnTo>
                  <a:pt x="233" y="376"/>
                </a:lnTo>
                <a:lnTo>
                  <a:pt x="234" y="380"/>
                </a:lnTo>
                <a:lnTo>
                  <a:pt x="235" y="383"/>
                </a:lnTo>
                <a:lnTo>
                  <a:pt x="238" y="387"/>
                </a:lnTo>
                <a:lnTo>
                  <a:pt x="271" y="413"/>
                </a:lnTo>
                <a:lnTo>
                  <a:pt x="275" y="414"/>
                </a:lnTo>
                <a:lnTo>
                  <a:pt x="278" y="415"/>
                </a:lnTo>
                <a:lnTo>
                  <a:pt x="282" y="414"/>
                </a:lnTo>
                <a:lnTo>
                  <a:pt x="285" y="413"/>
                </a:lnTo>
                <a:lnTo>
                  <a:pt x="288" y="410"/>
                </a:lnTo>
                <a:lnTo>
                  <a:pt x="340" y="352"/>
                </a:lnTo>
                <a:lnTo>
                  <a:pt x="343" y="349"/>
                </a:lnTo>
                <a:lnTo>
                  <a:pt x="343" y="345"/>
                </a:lnTo>
                <a:lnTo>
                  <a:pt x="343" y="341"/>
                </a:lnTo>
                <a:lnTo>
                  <a:pt x="341" y="337"/>
                </a:lnTo>
                <a:lnTo>
                  <a:pt x="339" y="334"/>
                </a:lnTo>
                <a:lnTo>
                  <a:pt x="336" y="332"/>
                </a:lnTo>
                <a:lnTo>
                  <a:pt x="332" y="330"/>
                </a:lnTo>
                <a:close/>
                <a:moveTo>
                  <a:pt x="123" y="318"/>
                </a:moveTo>
                <a:lnTo>
                  <a:pt x="182" y="318"/>
                </a:lnTo>
                <a:lnTo>
                  <a:pt x="184" y="318"/>
                </a:lnTo>
                <a:lnTo>
                  <a:pt x="187" y="321"/>
                </a:lnTo>
                <a:lnTo>
                  <a:pt x="188" y="324"/>
                </a:lnTo>
                <a:lnTo>
                  <a:pt x="188" y="330"/>
                </a:lnTo>
                <a:lnTo>
                  <a:pt x="187" y="334"/>
                </a:lnTo>
                <a:lnTo>
                  <a:pt x="184" y="337"/>
                </a:lnTo>
                <a:lnTo>
                  <a:pt x="182" y="337"/>
                </a:lnTo>
                <a:lnTo>
                  <a:pt x="123" y="337"/>
                </a:lnTo>
                <a:lnTo>
                  <a:pt x="120" y="337"/>
                </a:lnTo>
                <a:lnTo>
                  <a:pt x="117" y="334"/>
                </a:lnTo>
                <a:lnTo>
                  <a:pt x="116" y="330"/>
                </a:lnTo>
                <a:lnTo>
                  <a:pt x="116" y="324"/>
                </a:lnTo>
                <a:lnTo>
                  <a:pt x="117" y="321"/>
                </a:lnTo>
                <a:lnTo>
                  <a:pt x="120" y="318"/>
                </a:lnTo>
                <a:lnTo>
                  <a:pt x="123" y="318"/>
                </a:lnTo>
                <a:close/>
                <a:moveTo>
                  <a:pt x="100" y="303"/>
                </a:moveTo>
                <a:lnTo>
                  <a:pt x="104" y="305"/>
                </a:lnTo>
                <a:lnTo>
                  <a:pt x="106" y="308"/>
                </a:lnTo>
                <a:lnTo>
                  <a:pt x="106" y="311"/>
                </a:lnTo>
                <a:lnTo>
                  <a:pt x="104" y="313"/>
                </a:lnTo>
                <a:lnTo>
                  <a:pt x="81" y="339"/>
                </a:lnTo>
                <a:lnTo>
                  <a:pt x="78" y="342"/>
                </a:lnTo>
                <a:lnTo>
                  <a:pt x="76" y="342"/>
                </a:lnTo>
                <a:lnTo>
                  <a:pt x="74" y="342"/>
                </a:lnTo>
                <a:lnTo>
                  <a:pt x="72" y="341"/>
                </a:lnTo>
                <a:lnTo>
                  <a:pt x="57" y="329"/>
                </a:lnTo>
                <a:lnTo>
                  <a:pt x="56" y="326"/>
                </a:lnTo>
                <a:lnTo>
                  <a:pt x="55" y="324"/>
                </a:lnTo>
                <a:lnTo>
                  <a:pt x="56" y="320"/>
                </a:lnTo>
                <a:lnTo>
                  <a:pt x="59" y="318"/>
                </a:lnTo>
                <a:lnTo>
                  <a:pt x="62" y="318"/>
                </a:lnTo>
                <a:lnTo>
                  <a:pt x="65" y="320"/>
                </a:lnTo>
                <a:lnTo>
                  <a:pt x="76" y="328"/>
                </a:lnTo>
                <a:lnTo>
                  <a:pt x="95" y="305"/>
                </a:lnTo>
                <a:lnTo>
                  <a:pt x="98" y="304"/>
                </a:lnTo>
                <a:lnTo>
                  <a:pt x="100" y="303"/>
                </a:lnTo>
                <a:close/>
                <a:moveTo>
                  <a:pt x="285" y="286"/>
                </a:moveTo>
                <a:lnTo>
                  <a:pt x="307" y="288"/>
                </a:lnTo>
                <a:lnTo>
                  <a:pt x="327" y="297"/>
                </a:lnTo>
                <a:lnTo>
                  <a:pt x="344" y="311"/>
                </a:lnTo>
                <a:lnTo>
                  <a:pt x="358" y="328"/>
                </a:lnTo>
                <a:lnTo>
                  <a:pt x="366" y="347"/>
                </a:lnTo>
                <a:lnTo>
                  <a:pt x="369" y="370"/>
                </a:lnTo>
                <a:lnTo>
                  <a:pt x="366" y="392"/>
                </a:lnTo>
                <a:lnTo>
                  <a:pt x="358" y="413"/>
                </a:lnTo>
                <a:lnTo>
                  <a:pt x="344" y="430"/>
                </a:lnTo>
                <a:lnTo>
                  <a:pt x="327" y="443"/>
                </a:lnTo>
                <a:lnTo>
                  <a:pt x="307" y="451"/>
                </a:lnTo>
                <a:lnTo>
                  <a:pt x="285" y="453"/>
                </a:lnTo>
                <a:lnTo>
                  <a:pt x="263" y="451"/>
                </a:lnTo>
                <a:lnTo>
                  <a:pt x="243" y="443"/>
                </a:lnTo>
                <a:lnTo>
                  <a:pt x="226" y="430"/>
                </a:lnTo>
                <a:lnTo>
                  <a:pt x="212" y="413"/>
                </a:lnTo>
                <a:lnTo>
                  <a:pt x="204" y="392"/>
                </a:lnTo>
                <a:lnTo>
                  <a:pt x="201" y="370"/>
                </a:lnTo>
                <a:lnTo>
                  <a:pt x="204" y="347"/>
                </a:lnTo>
                <a:lnTo>
                  <a:pt x="212" y="328"/>
                </a:lnTo>
                <a:lnTo>
                  <a:pt x="226" y="311"/>
                </a:lnTo>
                <a:lnTo>
                  <a:pt x="243" y="297"/>
                </a:lnTo>
                <a:lnTo>
                  <a:pt x="263" y="288"/>
                </a:lnTo>
                <a:lnTo>
                  <a:pt x="285" y="286"/>
                </a:lnTo>
                <a:close/>
                <a:moveTo>
                  <a:pt x="123" y="259"/>
                </a:moveTo>
                <a:lnTo>
                  <a:pt x="195" y="259"/>
                </a:lnTo>
                <a:lnTo>
                  <a:pt x="197" y="261"/>
                </a:lnTo>
                <a:lnTo>
                  <a:pt x="200" y="262"/>
                </a:lnTo>
                <a:lnTo>
                  <a:pt x="201" y="266"/>
                </a:lnTo>
                <a:lnTo>
                  <a:pt x="201" y="273"/>
                </a:lnTo>
                <a:lnTo>
                  <a:pt x="200" y="275"/>
                </a:lnTo>
                <a:lnTo>
                  <a:pt x="197" y="278"/>
                </a:lnTo>
                <a:lnTo>
                  <a:pt x="195" y="279"/>
                </a:lnTo>
                <a:lnTo>
                  <a:pt x="123" y="279"/>
                </a:lnTo>
                <a:lnTo>
                  <a:pt x="120" y="278"/>
                </a:lnTo>
                <a:lnTo>
                  <a:pt x="117" y="275"/>
                </a:lnTo>
                <a:lnTo>
                  <a:pt x="116" y="273"/>
                </a:lnTo>
                <a:lnTo>
                  <a:pt x="116" y="266"/>
                </a:lnTo>
                <a:lnTo>
                  <a:pt x="117" y="262"/>
                </a:lnTo>
                <a:lnTo>
                  <a:pt x="120" y="261"/>
                </a:lnTo>
                <a:lnTo>
                  <a:pt x="123" y="259"/>
                </a:lnTo>
                <a:close/>
                <a:moveTo>
                  <a:pt x="100" y="248"/>
                </a:moveTo>
                <a:lnTo>
                  <a:pt x="104" y="249"/>
                </a:lnTo>
                <a:lnTo>
                  <a:pt x="106" y="252"/>
                </a:lnTo>
                <a:lnTo>
                  <a:pt x="106" y="254"/>
                </a:lnTo>
                <a:lnTo>
                  <a:pt x="104" y="258"/>
                </a:lnTo>
                <a:lnTo>
                  <a:pt x="81" y="284"/>
                </a:lnTo>
                <a:lnTo>
                  <a:pt x="78" y="286"/>
                </a:lnTo>
                <a:lnTo>
                  <a:pt x="76" y="287"/>
                </a:lnTo>
                <a:lnTo>
                  <a:pt x="74" y="286"/>
                </a:lnTo>
                <a:lnTo>
                  <a:pt x="72" y="286"/>
                </a:lnTo>
                <a:lnTo>
                  <a:pt x="57" y="273"/>
                </a:lnTo>
                <a:lnTo>
                  <a:pt x="56" y="271"/>
                </a:lnTo>
                <a:lnTo>
                  <a:pt x="55" y="267"/>
                </a:lnTo>
                <a:lnTo>
                  <a:pt x="56" y="265"/>
                </a:lnTo>
                <a:lnTo>
                  <a:pt x="59" y="263"/>
                </a:lnTo>
                <a:lnTo>
                  <a:pt x="62" y="262"/>
                </a:lnTo>
                <a:lnTo>
                  <a:pt x="65" y="263"/>
                </a:lnTo>
                <a:lnTo>
                  <a:pt x="76" y="273"/>
                </a:lnTo>
                <a:lnTo>
                  <a:pt x="95" y="250"/>
                </a:lnTo>
                <a:lnTo>
                  <a:pt x="98" y="248"/>
                </a:lnTo>
                <a:lnTo>
                  <a:pt x="100" y="248"/>
                </a:lnTo>
                <a:close/>
                <a:moveTo>
                  <a:pt x="123" y="207"/>
                </a:moveTo>
                <a:lnTo>
                  <a:pt x="226" y="207"/>
                </a:lnTo>
                <a:lnTo>
                  <a:pt x="230" y="208"/>
                </a:lnTo>
                <a:lnTo>
                  <a:pt x="233" y="211"/>
                </a:lnTo>
                <a:lnTo>
                  <a:pt x="233" y="214"/>
                </a:lnTo>
                <a:lnTo>
                  <a:pt x="233" y="220"/>
                </a:lnTo>
                <a:lnTo>
                  <a:pt x="233" y="224"/>
                </a:lnTo>
                <a:lnTo>
                  <a:pt x="230" y="227"/>
                </a:lnTo>
                <a:lnTo>
                  <a:pt x="226" y="227"/>
                </a:lnTo>
                <a:lnTo>
                  <a:pt x="123" y="227"/>
                </a:lnTo>
                <a:lnTo>
                  <a:pt x="120" y="227"/>
                </a:lnTo>
                <a:lnTo>
                  <a:pt x="117" y="224"/>
                </a:lnTo>
                <a:lnTo>
                  <a:pt x="116" y="220"/>
                </a:lnTo>
                <a:lnTo>
                  <a:pt x="116" y="214"/>
                </a:lnTo>
                <a:lnTo>
                  <a:pt x="117" y="211"/>
                </a:lnTo>
                <a:lnTo>
                  <a:pt x="120" y="208"/>
                </a:lnTo>
                <a:lnTo>
                  <a:pt x="123" y="207"/>
                </a:lnTo>
                <a:close/>
                <a:moveTo>
                  <a:pt x="100" y="193"/>
                </a:moveTo>
                <a:lnTo>
                  <a:pt x="104" y="194"/>
                </a:lnTo>
                <a:lnTo>
                  <a:pt x="106" y="197"/>
                </a:lnTo>
                <a:lnTo>
                  <a:pt x="106" y="199"/>
                </a:lnTo>
                <a:lnTo>
                  <a:pt x="104" y="202"/>
                </a:lnTo>
                <a:lnTo>
                  <a:pt x="81" y="229"/>
                </a:lnTo>
                <a:lnTo>
                  <a:pt x="78" y="231"/>
                </a:lnTo>
                <a:lnTo>
                  <a:pt x="76" y="232"/>
                </a:lnTo>
                <a:lnTo>
                  <a:pt x="74" y="231"/>
                </a:lnTo>
                <a:lnTo>
                  <a:pt x="72" y="231"/>
                </a:lnTo>
                <a:lnTo>
                  <a:pt x="57" y="218"/>
                </a:lnTo>
                <a:lnTo>
                  <a:pt x="56" y="215"/>
                </a:lnTo>
                <a:lnTo>
                  <a:pt x="55" y="212"/>
                </a:lnTo>
                <a:lnTo>
                  <a:pt x="56" y="210"/>
                </a:lnTo>
                <a:lnTo>
                  <a:pt x="59" y="208"/>
                </a:lnTo>
                <a:lnTo>
                  <a:pt x="62" y="207"/>
                </a:lnTo>
                <a:lnTo>
                  <a:pt x="65" y="208"/>
                </a:lnTo>
                <a:lnTo>
                  <a:pt x="76" y="218"/>
                </a:lnTo>
                <a:lnTo>
                  <a:pt x="95" y="194"/>
                </a:lnTo>
                <a:lnTo>
                  <a:pt x="98" y="193"/>
                </a:lnTo>
                <a:lnTo>
                  <a:pt x="100" y="193"/>
                </a:lnTo>
                <a:close/>
                <a:moveTo>
                  <a:pt x="123" y="149"/>
                </a:moveTo>
                <a:lnTo>
                  <a:pt x="226" y="149"/>
                </a:lnTo>
                <a:lnTo>
                  <a:pt x="230" y="151"/>
                </a:lnTo>
                <a:lnTo>
                  <a:pt x="233" y="152"/>
                </a:lnTo>
                <a:lnTo>
                  <a:pt x="233" y="156"/>
                </a:lnTo>
                <a:lnTo>
                  <a:pt x="233" y="163"/>
                </a:lnTo>
                <a:lnTo>
                  <a:pt x="233" y="165"/>
                </a:lnTo>
                <a:lnTo>
                  <a:pt x="230" y="168"/>
                </a:lnTo>
                <a:lnTo>
                  <a:pt x="226" y="169"/>
                </a:lnTo>
                <a:lnTo>
                  <a:pt x="123" y="169"/>
                </a:lnTo>
                <a:lnTo>
                  <a:pt x="120" y="168"/>
                </a:lnTo>
                <a:lnTo>
                  <a:pt x="117" y="165"/>
                </a:lnTo>
                <a:lnTo>
                  <a:pt x="116" y="163"/>
                </a:lnTo>
                <a:lnTo>
                  <a:pt x="116" y="156"/>
                </a:lnTo>
                <a:lnTo>
                  <a:pt x="117" y="152"/>
                </a:lnTo>
                <a:lnTo>
                  <a:pt x="120" y="151"/>
                </a:lnTo>
                <a:lnTo>
                  <a:pt x="123" y="149"/>
                </a:lnTo>
                <a:close/>
                <a:moveTo>
                  <a:pt x="100" y="135"/>
                </a:moveTo>
                <a:lnTo>
                  <a:pt x="104" y="136"/>
                </a:lnTo>
                <a:lnTo>
                  <a:pt x="106" y="139"/>
                </a:lnTo>
                <a:lnTo>
                  <a:pt x="106" y="142"/>
                </a:lnTo>
                <a:lnTo>
                  <a:pt x="104" y="144"/>
                </a:lnTo>
                <a:lnTo>
                  <a:pt x="81" y="172"/>
                </a:lnTo>
                <a:lnTo>
                  <a:pt x="78" y="173"/>
                </a:lnTo>
                <a:lnTo>
                  <a:pt x="76" y="173"/>
                </a:lnTo>
                <a:lnTo>
                  <a:pt x="74" y="173"/>
                </a:lnTo>
                <a:lnTo>
                  <a:pt x="72" y="173"/>
                </a:lnTo>
                <a:lnTo>
                  <a:pt x="57" y="160"/>
                </a:lnTo>
                <a:lnTo>
                  <a:pt x="56" y="157"/>
                </a:lnTo>
                <a:lnTo>
                  <a:pt x="55" y="155"/>
                </a:lnTo>
                <a:lnTo>
                  <a:pt x="56" y="152"/>
                </a:lnTo>
                <a:lnTo>
                  <a:pt x="59" y="151"/>
                </a:lnTo>
                <a:lnTo>
                  <a:pt x="62" y="149"/>
                </a:lnTo>
                <a:lnTo>
                  <a:pt x="65" y="151"/>
                </a:lnTo>
                <a:lnTo>
                  <a:pt x="76" y="160"/>
                </a:lnTo>
                <a:lnTo>
                  <a:pt x="95" y="136"/>
                </a:lnTo>
                <a:lnTo>
                  <a:pt x="98" y="135"/>
                </a:lnTo>
                <a:lnTo>
                  <a:pt x="100" y="135"/>
                </a:lnTo>
                <a:close/>
                <a:moveTo>
                  <a:pt x="19" y="46"/>
                </a:moveTo>
                <a:lnTo>
                  <a:pt x="72" y="46"/>
                </a:lnTo>
                <a:lnTo>
                  <a:pt x="72" y="52"/>
                </a:lnTo>
                <a:lnTo>
                  <a:pt x="74" y="64"/>
                </a:lnTo>
                <a:lnTo>
                  <a:pt x="81" y="75"/>
                </a:lnTo>
                <a:lnTo>
                  <a:pt x="91" y="83"/>
                </a:lnTo>
                <a:lnTo>
                  <a:pt x="103" y="84"/>
                </a:lnTo>
                <a:lnTo>
                  <a:pt x="188" y="84"/>
                </a:lnTo>
                <a:lnTo>
                  <a:pt x="201" y="83"/>
                </a:lnTo>
                <a:lnTo>
                  <a:pt x="210" y="75"/>
                </a:lnTo>
                <a:lnTo>
                  <a:pt x="218" y="64"/>
                </a:lnTo>
                <a:lnTo>
                  <a:pt x="221" y="52"/>
                </a:lnTo>
                <a:lnTo>
                  <a:pt x="220" y="46"/>
                </a:lnTo>
                <a:lnTo>
                  <a:pt x="259" y="46"/>
                </a:lnTo>
                <a:lnTo>
                  <a:pt x="273" y="47"/>
                </a:lnTo>
                <a:lnTo>
                  <a:pt x="284" y="54"/>
                </a:lnTo>
                <a:lnTo>
                  <a:pt x="289" y="62"/>
                </a:lnTo>
                <a:lnTo>
                  <a:pt x="292" y="72"/>
                </a:lnTo>
                <a:lnTo>
                  <a:pt x="292" y="266"/>
                </a:lnTo>
                <a:lnTo>
                  <a:pt x="285" y="266"/>
                </a:lnTo>
                <a:lnTo>
                  <a:pt x="259" y="270"/>
                </a:lnTo>
                <a:lnTo>
                  <a:pt x="259" y="117"/>
                </a:lnTo>
                <a:lnTo>
                  <a:pt x="32" y="117"/>
                </a:lnTo>
                <a:lnTo>
                  <a:pt x="32" y="376"/>
                </a:lnTo>
                <a:lnTo>
                  <a:pt x="182" y="376"/>
                </a:lnTo>
                <a:lnTo>
                  <a:pt x="184" y="393"/>
                </a:lnTo>
                <a:lnTo>
                  <a:pt x="189" y="409"/>
                </a:lnTo>
                <a:lnTo>
                  <a:pt x="26" y="409"/>
                </a:lnTo>
                <a:lnTo>
                  <a:pt x="13" y="405"/>
                </a:lnTo>
                <a:lnTo>
                  <a:pt x="4" y="396"/>
                </a:lnTo>
                <a:lnTo>
                  <a:pt x="0" y="383"/>
                </a:lnTo>
                <a:lnTo>
                  <a:pt x="0" y="72"/>
                </a:lnTo>
                <a:lnTo>
                  <a:pt x="4" y="59"/>
                </a:lnTo>
                <a:lnTo>
                  <a:pt x="11" y="49"/>
                </a:lnTo>
                <a:lnTo>
                  <a:pt x="19" y="46"/>
                </a:lnTo>
                <a:close/>
                <a:moveTo>
                  <a:pt x="146" y="13"/>
                </a:moveTo>
                <a:lnTo>
                  <a:pt x="142" y="14"/>
                </a:lnTo>
                <a:lnTo>
                  <a:pt x="138" y="16"/>
                </a:lnTo>
                <a:lnTo>
                  <a:pt x="137" y="20"/>
                </a:lnTo>
                <a:lnTo>
                  <a:pt x="136" y="22"/>
                </a:lnTo>
                <a:lnTo>
                  <a:pt x="137" y="26"/>
                </a:lnTo>
                <a:lnTo>
                  <a:pt x="138" y="30"/>
                </a:lnTo>
                <a:lnTo>
                  <a:pt x="142" y="32"/>
                </a:lnTo>
                <a:lnTo>
                  <a:pt x="146" y="33"/>
                </a:lnTo>
                <a:lnTo>
                  <a:pt x="150" y="32"/>
                </a:lnTo>
                <a:lnTo>
                  <a:pt x="153" y="30"/>
                </a:lnTo>
                <a:lnTo>
                  <a:pt x="154" y="26"/>
                </a:lnTo>
                <a:lnTo>
                  <a:pt x="155" y="22"/>
                </a:lnTo>
                <a:lnTo>
                  <a:pt x="154" y="20"/>
                </a:lnTo>
                <a:lnTo>
                  <a:pt x="153" y="16"/>
                </a:lnTo>
                <a:lnTo>
                  <a:pt x="150" y="14"/>
                </a:lnTo>
                <a:lnTo>
                  <a:pt x="146" y="13"/>
                </a:lnTo>
                <a:close/>
                <a:moveTo>
                  <a:pt x="145" y="0"/>
                </a:moveTo>
                <a:lnTo>
                  <a:pt x="146" y="0"/>
                </a:lnTo>
                <a:lnTo>
                  <a:pt x="157" y="3"/>
                </a:lnTo>
                <a:lnTo>
                  <a:pt x="166" y="12"/>
                </a:lnTo>
                <a:lnTo>
                  <a:pt x="169" y="22"/>
                </a:lnTo>
                <a:lnTo>
                  <a:pt x="169" y="24"/>
                </a:lnTo>
                <a:lnTo>
                  <a:pt x="170" y="26"/>
                </a:lnTo>
                <a:lnTo>
                  <a:pt x="171" y="30"/>
                </a:lnTo>
                <a:lnTo>
                  <a:pt x="174" y="32"/>
                </a:lnTo>
                <a:lnTo>
                  <a:pt x="178" y="33"/>
                </a:lnTo>
                <a:lnTo>
                  <a:pt x="188" y="33"/>
                </a:lnTo>
                <a:lnTo>
                  <a:pt x="195" y="34"/>
                </a:lnTo>
                <a:lnTo>
                  <a:pt x="200" y="37"/>
                </a:lnTo>
                <a:lnTo>
                  <a:pt x="204" y="41"/>
                </a:lnTo>
                <a:lnTo>
                  <a:pt x="206" y="46"/>
                </a:lnTo>
                <a:lnTo>
                  <a:pt x="208" y="52"/>
                </a:lnTo>
                <a:lnTo>
                  <a:pt x="208" y="52"/>
                </a:lnTo>
                <a:lnTo>
                  <a:pt x="206" y="59"/>
                </a:lnTo>
                <a:lnTo>
                  <a:pt x="204" y="64"/>
                </a:lnTo>
                <a:lnTo>
                  <a:pt x="200" y="68"/>
                </a:lnTo>
                <a:lnTo>
                  <a:pt x="195" y="71"/>
                </a:lnTo>
                <a:lnTo>
                  <a:pt x="188" y="72"/>
                </a:lnTo>
                <a:lnTo>
                  <a:pt x="103" y="72"/>
                </a:lnTo>
                <a:lnTo>
                  <a:pt x="98" y="71"/>
                </a:lnTo>
                <a:lnTo>
                  <a:pt x="93" y="68"/>
                </a:lnTo>
                <a:lnTo>
                  <a:pt x="87" y="64"/>
                </a:lnTo>
                <a:lnTo>
                  <a:pt x="85" y="59"/>
                </a:lnTo>
                <a:lnTo>
                  <a:pt x="85" y="52"/>
                </a:lnTo>
                <a:lnTo>
                  <a:pt x="85" y="52"/>
                </a:lnTo>
                <a:lnTo>
                  <a:pt x="85" y="46"/>
                </a:lnTo>
                <a:lnTo>
                  <a:pt x="87" y="41"/>
                </a:lnTo>
                <a:lnTo>
                  <a:pt x="93" y="37"/>
                </a:lnTo>
                <a:lnTo>
                  <a:pt x="98" y="34"/>
                </a:lnTo>
                <a:lnTo>
                  <a:pt x="103" y="33"/>
                </a:lnTo>
                <a:lnTo>
                  <a:pt x="114" y="33"/>
                </a:lnTo>
                <a:lnTo>
                  <a:pt x="117" y="32"/>
                </a:lnTo>
                <a:lnTo>
                  <a:pt x="120" y="30"/>
                </a:lnTo>
                <a:lnTo>
                  <a:pt x="123" y="26"/>
                </a:lnTo>
                <a:lnTo>
                  <a:pt x="123" y="24"/>
                </a:lnTo>
                <a:lnTo>
                  <a:pt x="123" y="22"/>
                </a:lnTo>
                <a:lnTo>
                  <a:pt x="127" y="12"/>
                </a:lnTo>
                <a:lnTo>
                  <a:pt x="134" y="3"/>
                </a:lnTo>
                <a:lnTo>
                  <a:pt x="145" y="0"/>
                </a:lnTo>
                <a:close/>
              </a:path>
            </a:pathLst>
          </a:custGeom>
          <a:solidFill>
            <a:srgbClr val="0070C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Slide Number Placeholder 1"/>
          <p:cNvSpPr>
            <a:spLocks noGrp="1"/>
          </p:cNvSpPr>
          <p:nvPr>
            <p:ph type="sldNum" sz="quarter" idx="12"/>
          </p:nvPr>
        </p:nvSpPr>
        <p:spPr/>
        <p:txBody>
          <a:bodyPr/>
          <a:lstStyle/>
          <a:p>
            <a:fld id="{679B1134-045D-4EF1-A302-40BD4895FC64}" type="slidenum">
              <a:rPr lang="en-US" smtClean="0"/>
              <a:t>11</a:t>
            </a:fld>
            <a:endParaRPr lang="en-US"/>
          </a:p>
        </p:txBody>
      </p:sp>
    </p:spTree>
    <p:extLst>
      <p:ext uri="{BB962C8B-B14F-4D97-AF65-F5344CB8AC3E}">
        <p14:creationId xmlns:p14="http://schemas.microsoft.com/office/powerpoint/2010/main" val="2186193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45824-C7B8-3A72-4323-256117D951BD}"/>
              </a:ext>
            </a:extLst>
          </p:cNvPr>
          <p:cNvSpPr>
            <a:spLocks noGrp="1"/>
          </p:cNvSpPr>
          <p:nvPr>
            <p:ph type="title"/>
          </p:nvPr>
        </p:nvSpPr>
        <p:spPr/>
        <p:txBody>
          <a:bodyPr>
            <a:normAutofit/>
          </a:bodyPr>
          <a:lstStyle/>
          <a:p>
            <a:r>
              <a:rPr lang="en-US" sz="3200" dirty="0"/>
              <a:t>Approval and Award of PAQ</a:t>
            </a:r>
          </a:p>
        </p:txBody>
      </p:sp>
      <p:sp>
        <p:nvSpPr>
          <p:cNvPr id="3" name="Content Placeholder 2">
            <a:extLst>
              <a:ext uri="{FF2B5EF4-FFF2-40B4-BE49-F238E27FC236}">
                <a16:creationId xmlns:a16="http://schemas.microsoft.com/office/drawing/2014/main" id="{C4904550-0DBE-1ECF-C7DF-30EB32F0C649}"/>
              </a:ext>
            </a:extLst>
          </p:cNvPr>
          <p:cNvSpPr>
            <a:spLocks noGrp="1"/>
          </p:cNvSpPr>
          <p:nvPr>
            <p:ph idx="1"/>
          </p:nvPr>
        </p:nvSpPr>
        <p:spPr/>
        <p:txBody>
          <a:bodyPr>
            <a:normAutofit/>
          </a:bodyPr>
          <a:lstStyle/>
          <a:p>
            <a:pPr>
              <a:buFont typeface="Wingdings" panose="05000000000000000000" pitchFamily="2" charset="2"/>
              <a:buChar char="§"/>
            </a:pPr>
            <a:r>
              <a:rPr lang="en-US" sz="2800" dirty="0"/>
              <a:t>For each PAQ response, the local entity shall total:</a:t>
            </a:r>
          </a:p>
          <a:p>
            <a:pPr marL="914400" lvl="1" indent="-514350">
              <a:buFont typeface="+mj-lt"/>
              <a:buAutoNum type="arabicParenR"/>
            </a:pPr>
            <a:r>
              <a:rPr lang="en-US" dirty="0"/>
              <a:t>The cost points derived from the cost analysis, </a:t>
            </a:r>
          </a:p>
          <a:p>
            <a:pPr marL="914400" lvl="1" indent="-514350">
              <a:buFont typeface="+mj-lt"/>
              <a:buAutoNum type="arabicParenR"/>
            </a:pPr>
            <a:r>
              <a:rPr lang="en-US" dirty="0"/>
              <a:t>The subjective evaluation score (“best” score) awarded during the PAQ response evaluation process, </a:t>
            </a:r>
          </a:p>
          <a:p>
            <a:pPr marL="914400" lvl="1" indent="-514350">
              <a:buFont typeface="+mj-lt"/>
              <a:buAutoNum type="arabicParenR"/>
            </a:pPr>
            <a:r>
              <a:rPr lang="en-US" dirty="0"/>
              <a:t>The MBE/WBE Participation points awarded, and </a:t>
            </a:r>
          </a:p>
          <a:p>
            <a:pPr marL="914400" lvl="1" indent="-514350">
              <a:buFont typeface="+mj-lt"/>
              <a:buAutoNum type="arabicParenR"/>
            </a:pPr>
            <a:r>
              <a:rPr lang="en-US" dirty="0"/>
              <a:t>The BS/SDVE Bonus Preference points.  </a:t>
            </a:r>
          </a:p>
          <a:p>
            <a:pPr marL="514350" indent="-514350">
              <a:buFont typeface="+mj-lt"/>
              <a:buAutoNum type="arabicParenR"/>
            </a:pPr>
            <a:endParaRPr lang="en-US" dirty="0"/>
          </a:p>
          <a:p>
            <a:pPr>
              <a:buFont typeface="Wingdings" panose="05000000000000000000" pitchFamily="2" charset="2"/>
              <a:buChar char="§"/>
            </a:pPr>
            <a:r>
              <a:rPr lang="en-US" sz="2800" dirty="0"/>
              <a:t>The contractor with the highest total points shall be awarded the project.</a:t>
            </a:r>
          </a:p>
        </p:txBody>
      </p:sp>
      <p:sp>
        <p:nvSpPr>
          <p:cNvPr id="4" name="Slide Number Placeholder 3">
            <a:extLst>
              <a:ext uri="{FF2B5EF4-FFF2-40B4-BE49-F238E27FC236}">
                <a16:creationId xmlns:a16="http://schemas.microsoft.com/office/drawing/2014/main" id="{1535AE30-F964-44E5-A94D-264881227C1C}"/>
              </a:ext>
            </a:extLst>
          </p:cNvPr>
          <p:cNvSpPr>
            <a:spLocks noGrp="1"/>
          </p:cNvSpPr>
          <p:nvPr>
            <p:ph type="sldNum" sz="quarter" idx="12"/>
          </p:nvPr>
        </p:nvSpPr>
        <p:spPr/>
        <p:txBody>
          <a:bodyPr/>
          <a:lstStyle/>
          <a:p>
            <a:fld id="{679B1134-045D-4EF1-A302-40BD4895FC64}" type="slidenum">
              <a:rPr lang="en-US" smtClean="0"/>
              <a:t>12</a:t>
            </a:fld>
            <a:endParaRPr lang="en-US"/>
          </a:p>
        </p:txBody>
      </p:sp>
    </p:spTree>
    <p:extLst>
      <p:ext uri="{BB962C8B-B14F-4D97-AF65-F5344CB8AC3E}">
        <p14:creationId xmlns:p14="http://schemas.microsoft.com/office/powerpoint/2010/main" val="267825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1167A-C868-A8C4-4314-B0685C5688EE}"/>
              </a:ext>
            </a:extLst>
          </p:cNvPr>
          <p:cNvSpPr>
            <a:spLocks noGrp="1"/>
          </p:cNvSpPr>
          <p:nvPr>
            <p:ph type="title"/>
          </p:nvPr>
        </p:nvSpPr>
        <p:spPr/>
        <p:txBody>
          <a:bodyPr>
            <a:normAutofit/>
          </a:bodyPr>
          <a:lstStyle/>
          <a:p>
            <a:r>
              <a:rPr lang="en-US" sz="3200" dirty="0"/>
              <a:t>Approval and Award of PAQ (contd.)</a:t>
            </a:r>
          </a:p>
        </p:txBody>
      </p:sp>
      <p:sp>
        <p:nvSpPr>
          <p:cNvPr id="3" name="Content Placeholder 2">
            <a:extLst>
              <a:ext uri="{FF2B5EF4-FFF2-40B4-BE49-F238E27FC236}">
                <a16:creationId xmlns:a16="http://schemas.microsoft.com/office/drawing/2014/main" id="{52BB88E4-BBC5-8E8A-1344-EC5928F13DF4}"/>
              </a:ext>
            </a:extLst>
          </p:cNvPr>
          <p:cNvSpPr>
            <a:spLocks noGrp="1"/>
          </p:cNvSpPr>
          <p:nvPr>
            <p:ph idx="1"/>
          </p:nvPr>
        </p:nvSpPr>
        <p:spPr/>
        <p:txBody>
          <a:bodyPr/>
          <a:lstStyle/>
          <a:p>
            <a:pPr>
              <a:buFont typeface="Wingdings" panose="05000000000000000000" pitchFamily="2" charset="2"/>
              <a:buChar char="§"/>
            </a:pPr>
            <a:r>
              <a:rPr lang="en-US" sz="2000" dirty="0"/>
              <a:t>Sample of awarded points table:</a:t>
            </a:r>
          </a:p>
          <a:p>
            <a:pPr>
              <a:buFont typeface="Wingdings" panose="05000000000000000000" pitchFamily="2" charset="2"/>
              <a:buChar char="§"/>
            </a:pPr>
            <a:endParaRPr lang="en-US" sz="2400"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marL="0" indent="0">
              <a:buNone/>
            </a:pPr>
            <a:endParaRPr lang="en-US" sz="2000" dirty="0"/>
          </a:p>
          <a:p>
            <a:pPr>
              <a:buFont typeface="Wingdings" panose="05000000000000000000" pitchFamily="2" charset="2"/>
              <a:buChar char="§"/>
            </a:pPr>
            <a:r>
              <a:rPr lang="en-US" sz="2000" dirty="0"/>
              <a:t>The awarded MBE/WBE Participation points and awarded BS/SDVE Bonus Preference points are identified on the next slide.</a:t>
            </a:r>
          </a:p>
        </p:txBody>
      </p:sp>
      <p:sp>
        <p:nvSpPr>
          <p:cNvPr id="4" name="Slide Number Placeholder 3">
            <a:extLst>
              <a:ext uri="{FF2B5EF4-FFF2-40B4-BE49-F238E27FC236}">
                <a16:creationId xmlns:a16="http://schemas.microsoft.com/office/drawing/2014/main" id="{92418F8E-0E0A-D917-A728-57502643DFA0}"/>
              </a:ext>
            </a:extLst>
          </p:cNvPr>
          <p:cNvSpPr>
            <a:spLocks noGrp="1"/>
          </p:cNvSpPr>
          <p:nvPr>
            <p:ph type="sldNum" sz="quarter" idx="12"/>
          </p:nvPr>
        </p:nvSpPr>
        <p:spPr/>
        <p:txBody>
          <a:bodyPr/>
          <a:lstStyle/>
          <a:p>
            <a:fld id="{679B1134-045D-4EF1-A302-40BD4895FC64}" type="slidenum">
              <a:rPr lang="en-US" smtClean="0"/>
              <a:t>13</a:t>
            </a:fld>
            <a:endParaRPr lang="en-US"/>
          </a:p>
        </p:txBody>
      </p:sp>
      <p:graphicFrame>
        <p:nvGraphicFramePr>
          <p:cNvPr id="13" name="Table 12">
            <a:extLst>
              <a:ext uri="{FF2B5EF4-FFF2-40B4-BE49-F238E27FC236}">
                <a16:creationId xmlns:a16="http://schemas.microsoft.com/office/drawing/2014/main" id="{3878A1DE-441A-3539-5B5D-C085AA901407}"/>
              </a:ext>
            </a:extLst>
          </p:cNvPr>
          <p:cNvGraphicFramePr>
            <a:graphicFrameLocks noGrp="1"/>
          </p:cNvGraphicFramePr>
          <p:nvPr>
            <p:extLst>
              <p:ext uri="{D42A27DB-BD31-4B8C-83A1-F6EECF244321}">
                <p14:modId xmlns:p14="http://schemas.microsoft.com/office/powerpoint/2010/main" val="1736391741"/>
              </p:ext>
            </p:extLst>
          </p:nvPr>
        </p:nvGraphicFramePr>
        <p:xfrm>
          <a:off x="1508125" y="2068830"/>
          <a:ext cx="6127750" cy="1112520"/>
        </p:xfrm>
        <a:graphic>
          <a:graphicData uri="http://schemas.openxmlformats.org/drawingml/2006/table">
            <a:tbl>
              <a:tblPr firstRow="1" firstCol="1" bandRow="1"/>
              <a:tblGrid>
                <a:gridCol w="3768725">
                  <a:extLst>
                    <a:ext uri="{9D8B030D-6E8A-4147-A177-3AD203B41FA5}">
                      <a16:colId xmlns:a16="http://schemas.microsoft.com/office/drawing/2014/main" val="4225331726"/>
                    </a:ext>
                  </a:extLst>
                </a:gridCol>
                <a:gridCol w="1143000">
                  <a:extLst>
                    <a:ext uri="{9D8B030D-6E8A-4147-A177-3AD203B41FA5}">
                      <a16:colId xmlns:a16="http://schemas.microsoft.com/office/drawing/2014/main" val="4167253416"/>
                    </a:ext>
                  </a:extLst>
                </a:gridCol>
                <a:gridCol w="1216025">
                  <a:extLst>
                    <a:ext uri="{9D8B030D-6E8A-4147-A177-3AD203B41FA5}">
                      <a16:colId xmlns:a16="http://schemas.microsoft.com/office/drawing/2014/main" val="3638406205"/>
                    </a:ext>
                  </a:extLst>
                </a:gridCol>
              </a:tblGrid>
              <a:tr h="198120">
                <a:tc>
                  <a:txBody>
                    <a:bodyPr/>
                    <a:lstStyle/>
                    <a:p>
                      <a:pPr marL="0" marR="0" algn="just">
                        <a:spcBef>
                          <a:spcPts val="0"/>
                        </a:spcBef>
                        <a:spcAft>
                          <a:spcPts val="0"/>
                        </a:spcAft>
                      </a:pPr>
                      <a:r>
                        <a:rPr lang="en-US" sz="1200" b="1" dirty="0">
                          <a:effectLst/>
                          <a:latin typeface="Calibri" panose="020F0502020204030204" pitchFamily="34" charset="0"/>
                          <a:ea typeface="Times New Roman" panose="02020603050405020304" pitchFamily="18" charset="0"/>
                        </a:rPr>
                        <a:t>Contractor 1</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b="1">
                          <a:effectLst/>
                          <a:latin typeface="Calibri" panose="020F0502020204030204" pitchFamily="34" charset="0"/>
                          <a:ea typeface="Times New Roman" panose="02020603050405020304" pitchFamily="18" charset="0"/>
                        </a:rPr>
                        <a:t>Awarded Points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b="1">
                          <a:effectLst/>
                          <a:latin typeface="Calibri" panose="020F0502020204030204" pitchFamily="34" charset="0"/>
                          <a:ea typeface="Times New Roman" panose="02020603050405020304" pitchFamily="18" charset="0"/>
                        </a:rPr>
                        <a:t>Maximum Points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0893410"/>
                  </a:ext>
                </a:extLst>
              </a:tr>
              <a:tr h="0">
                <a:tc>
                  <a:txBody>
                    <a:bodyPr/>
                    <a:lstStyle/>
                    <a:p>
                      <a:pPr marL="0" marR="0" algn="just">
                        <a:spcBef>
                          <a:spcPts val="0"/>
                        </a:spcBef>
                        <a:spcAft>
                          <a:spcPts val="0"/>
                        </a:spcAft>
                      </a:pPr>
                      <a:r>
                        <a:rPr lang="en-US" sz="1200">
                          <a:effectLst/>
                          <a:latin typeface="Calibri" panose="020F0502020204030204" pitchFamily="34" charset="0"/>
                          <a:ea typeface="Times New Roman" panose="02020603050405020304" pitchFamily="18" charset="0"/>
                        </a:rPr>
                        <a:t>Cost Points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libri" panose="020F0502020204030204" pitchFamily="34" charset="0"/>
                          <a:ea typeface="Times New Roman" panose="02020603050405020304" pitchFamily="18" charset="0"/>
                        </a:rPr>
                        <a:t>40</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427359"/>
                  </a:ext>
                </a:extLst>
              </a:tr>
              <a:tr h="0">
                <a:tc>
                  <a:txBody>
                    <a:bodyPr/>
                    <a:lstStyle/>
                    <a:p>
                      <a:pPr marL="0" marR="0" algn="just">
                        <a:spcBef>
                          <a:spcPts val="0"/>
                        </a:spcBef>
                        <a:spcAft>
                          <a:spcPts val="0"/>
                        </a:spcAft>
                      </a:pPr>
                      <a:r>
                        <a:rPr lang="en-US" sz="1200">
                          <a:effectLst/>
                          <a:latin typeface="Calibri" panose="020F0502020204030204" pitchFamily="34" charset="0"/>
                          <a:ea typeface="Times New Roman" panose="02020603050405020304" pitchFamily="18" charset="0"/>
                        </a:rPr>
                        <a:t>Subjective Evaluation Score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libri" panose="020F0502020204030204" pitchFamily="34" charset="0"/>
                          <a:ea typeface="Times New Roman" panose="02020603050405020304" pitchFamily="18" charset="0"/>
                        </a:rPr>
                        <a:t>150</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487917"/>
                  </a:ext>
                </a:extLst>
              </a:tr>
              <a:tr h="0">
                <a:tc>
                  <a:txBody>
                    <a:bodyPr/>
                    <a:lstStyle/>
                    <a:p>
                      <a:pPr marL="0" marR="0" algn="just">
                        <a:spcBef>
                          <a:spcPts val="0"/>
                        </a:spcBef>
                        <a:spcAft>
                          <a:spcPts val="0"/>
                        </a:spcAft>
                      </a:pPr>
                      <a:r>
                        <a:rPr lang="en-US" sz="1200">
                          <a:effectLst/>
                          <a:latin typeface="Calibri" panose="020F0502020204030204" pitchFamily="34" charset="0"/>
                          <a:ea typeface="Times New Roman" panose="02020603050405020304" pitchFamily="18" charset="0"/>
                        </a:rPr>
                        <a:t>MBE Participation Points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libri" panose="020F0502020204030204" pitchFamily="34" charset="0"/>
                          <a:ea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211384"/>
                  </a:ext>
                </a:extLst>
              </a:tr>
              <a:tr h="0">
                <a:tc>
                  <a:txBody>
                    <a:bodyPr/>
                    <a:lstStyle/>
                    <a:p>
                      <a:pPr marL="0" marR="0" algn="just">
                        <a:spcBef>
                          <a:spcPts val="0"/>
                        </a:spcBef>
                        <a:spcAft>
                          <a:spcPts val="0"/>
                        </a:spcAft>
                      </a:pPr>
                      <a:r>
                        <a:rPr lang="en-US" sz="1200">
                          <a:effectLst/>
                          <a:latin typeface="Calibri" panose="020F0502020204030204" pitchFamily="34" charset="0"/>
                          <a:ea typeface="Times New Roman" panose="02020603050405020304" pitchFamily="18" charset="0"/>
                        </a:rPr>
                        <a:t>SDVE Bonus Preference Points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libri" panose="020F0502020204030204" pitchFamily="34" charset="0"/>
                          <a:ea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156959"/>
                  </a:ext>
                </a:extLst>
              </a:tr>
              <a:tr h="0">
                <a:tc>
                  <a:txBody>
                    <a:bodyPr/>
                    <a:lstStyle/>
                    <a:p>
                      <a:pPr marL="0" marR="0" algn="just">
                        <a:spcBef>
                          <a:spcPts val="0"/>
                        </a:spcBef>
                        <a:spcAft>
                          <a:spcPts val="0"/>
                        </a:spcAft>
                      </a:pPr>
                      <a:r>
                        <a:rPr lang="en-US" sz="1200" b="1">
                          <a:effectLst/>
                          <a:latin typeface="Calibri" panose="020F0502020204030204" pitchFamily="34" charset="0"/>
                          <a:ea typeface="Times New Roman" panose="02020603050405020304" pitchFamily="18" charset="0"/>
                        </a:rPr>
                        <a:t>Total Points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alibri" panose="020F050202020403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libri" panose="020F0502020204030204" pitchFamily="34" charset="0"/>
                          <a:ea typeface="Times New Roman" panose="02020603050405020304" pitchFamily="18" charset="0"/>
                        </a:rPr>
                        <a:t>203</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57392"/>
                  </a:ext>
                </a:extLst>
              </a:tr>
            </a:tbl>
          </a:graphicData>
        </a:graphic>
      </p:graphicFrame>
    </p:spTree>
    <p:extLst>
      <p:ext uri="{BB962C8B-B14F-4D97-AF65-F5344CB8AC3E}">
        <p14:creationId xmlns:p14="http://schemas.microsoft.com/office/powerpoint/2010/main" val="1615470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3A2B-DFA5-0564-57E1-A05E97B10AF0}"/>
              </a:ext>
            </a:extLst>
          </p:cNvPr>
          <p:cNvSpPr>
            <a:spLocks noGrp="1"/>
          </p:cNvSpPr>
          <p:nvPr>
            <p:ph type="title"/>
          </p:nvPr>
        </p:nvSpPr>
        <p:spPr/>
        <p:txBody>
          <a:bodyPr>
            <a:normAutofit/>
          </a:bodyPr>
          <a:lstStyle/>
          <a:p>
            <a:r>
              <a:rPr lang="en-US" sz="3200" dirty="0"/>
              <a:t>Approval and Award of PAQ (contd.)</a:t>
            </a:r>
          </a:p>
        </p:txBody>
      </p:sp>
      <p:graphicFrame>
        <p:nvGraphicFramePr>
          <p:cNvPr id="5" name="Content Placeholder 4">
            <a:extLst>
              <a:ext uri="{FF2B5EF4-FFF2-40B4-BE49-F238E27FC236}">
                <a16:creationId xmlns:a16="http://schemas.microsoft.com/office/drawing/2014/main" id="{5B20C92E-37BE-0EDB-264E-4EDDE506C50D}"/>
              </a:ext>
            </a:extLst>
          </p:cNvPr>
          <p:cNvGraphicFramePr>
            <a:graphicFrameLocks noGrp="1"/>
          </p:cNvGraphicFramePr>
          <p:nvPr>
            <p:ph idx="1"/>
            <p:extLst>
              <p:ext uri="{D42A27DB-BD31-4B8C-83A1-F6EECF244321}">
                <p14:modId xmlns:p14="http://schemas.microsoft.com/office/powerpoint/2010/main" val="2309573416"/>
              </p:ext>
            </p:extLst>
          </p:nvPr>
        </p:nvGraphicFramePr>
        <p:xfrm>
          <a:off x="827132" y="1198947"/>
          <a:ext cx="7489735" cy="3396481"/>
        </p:xfrm>
        <a:graphic>
          <a:graphicData uri="http://schemas.openxmlformats.org/drawingml/2006/table">
            <a:tbl>
              <a:tblPr/>
              <a:tblGrid>
                <a:gridCol w="2300846">
                  <a:extLst>
                    <a:ext uri="{9D8B030D-6E8A-4147-A177-3AD203B41FA5}">
                      <a16:colId xmlns:a16="http://schemas.microsoft.com/office/drawing/2014/main" val="880832723"/>
                    </a:ext>
                  </a:extLst>
                </a:gridCol>
                <a:gridCol w="1746606">
                  <a:extLst>
                    <a:ext uri="{9D8B030D-6E8A-4147-A177-3AD203B41FA5}">
                      <a16:colId xmlns:a16="http://schemas.microsoft.com/office/drawing/2014/main" val="1174920972"/>
                    </a:ext>
                  </a:extLst>
                </a:gridCol>
                <a:gridCol w="907756">
                  <a:extLst>
                    <a:ext uri="{9D8B030D-6E8A-4147-A177-3AD203B41FA5}">
                      <a16:colId xmlns:a16="http://schemas.microsoft.com/office/drawing/2014/main" val="962165016"/>
                    </a:ext>
                  </a:extLst>
                </a:gridCol>
                <a:gridCol w="1655232">
                  <a:extLst>
                    <a:ext uri="{9D8B030D-6E8A-4147-A177-3AD203B41FA5}">
                      <a16:colId xmlns:a16="http://schemas.microsoft.com/office/drawing/2014/main" val="1331948546"/>
                    </a:ext>
                  </a:extLst>
                </a:gridCol>
                <a:gridCol w="879295">
                  <a:extLst>
                    <a:ext uri="{9D8B030D-6E8A-4147-A177-3AD203B41FA5}">
                      <a16:colId xmlns:a16="http://schemas.microsoft.com/office/drawing/2014/main" val="4003553182"/>
                    </a:ext>
                  </a:extLst>
                </a:gridCol>
              </a:tblGrid>
              <a:tr h="332877">
                <a:tc>
                  <a:txBody>
                    <a:bodyPr/>
                    <a:lstStyle/>
                    <a:p>
                      <a:pPr marL="0" marR="0" algn="ctr">
                        <a:spcBef>
                          <a:spcPts val="0"/>
                        </a:spcBef>
                        <a:spcAft>
                          <a:spcPts val="0"/>
                        </a:spcAft>
                        <a:tabLst>
                          <a:tab pos="3429000" algn="ctr"/>
                        </a:tabLs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Contract - Contractor</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1100" b="1" dirty="0">
                          <a:effectLst/>
                          <a:latin typeface="Calibri" panose="020F0502020204030204" pitchFamily="34" charset="0"/>
                          <a:ea typeface="Times New Roman" panose="02020603050405020304" pitchFamily="18" charset="0"/>
                        </a:rPr>
                        <a:t>MBE/WBE Awarded Participation</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1100" b="1">
                          <a:effectLst/>
                          <a:latin typeface="Calibri" panose="020F0502020204030204" pitchFamily="34" charset="0"/>
                          <a:ea typeface="Times New Roman" panose="02020603050405020304" pitchFamily="18" charset="0"/>
                        </a:rPr>
                        <a:t>Points Awarded</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1100" b="1" dirty="0">
                          <a:effectLst/>
                          <a:latin typeface="Calibri" panose="020F0502020204030204" pitchFamily="34" charset="0"/>
                          <a:ea typeface="Times New Roman" panose="02020603050405020304" pitchFamily="18" charset="0"/>
                        </a:rPr>
                        <a:t>BS/SDVE Awarded Preference</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1100" b="1">
                          <a:effectLst/>
                          <a:latin typeface="Calibri" panose="020F0502020204030204" pitchFamily="34" charset="0"/>
                          <a:ea typeface="Times New Roman" panose="02020603050405020304" pitchFamily="18" charset="0"/>
                        </a:rPr>
                        <a:t>Points Awarded</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8453114"/>
                  </a:ext>
                </a:extLst>
              </a:tr>
              <a:tr h="277398">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CT232350001 – BPM Advisors</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dirty="0">
                          <a:effectLst/>
                          <a:latin typeface="Calibri" panose="020F0502020204030204" pitchFamily="34" charset="0"/>
                          <a:ea typeface="Times New Roman" panose="02020603050405020304" pitchFamily="18" charset="0"/>
                        </a:rPr>
                        <a:t>MBE – BPM Advisors LLC (primary contractor)</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SDVE – Vilntus LLC dba W2T.io (subcontractor)</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7815714"/>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CT232350002 – Cloudpoint Geospatial</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dirty="0">
                          <a:effectLst/>
                          <a:latin typeface="Calibri" panose="020F0502020204030204" pitchFamily="34" charset="0"/>
                          <a:ea typeface="Times New Roman" panose="02020603050405020304" pitchFamily="18" charset="0"/>
                        </a:rPr>
                        <a:t>None</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dirty="0">
                          <a:effectLst/>
                          <a:latin typeface="Calibri" panose="020F0502020204030204" pitchFamily="34" charset="0"/>
                          <a:ea typeface="Times New Roman" panose="02020603050405020304" pitchFamily="18" charset="0"/>
                        </a:rPr>
                        <a:t>None</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0438487"/>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CT232350003 – Digital Data Technologies Inc.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dirty="0">
                          <a:effectLst/>
                          <a:latin typeface="Calibri" panose="020F0502020204030204" pitchFamily="34" charset="0"/>
                          <a:ea typeface="Times New Roman" panose="02020603050405020304" pitchFamily="18" charset="0"/>
                        </a:rPr>
                        <a:t>None</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825707"/>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CT232350004 – GeoComm</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4092730"/>
                  </a:ext>
                </a:extLst>
              </a:tr>
              <a:tr h="277398">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CT232350005 – Geographic Technologies Group</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415091"/>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CT232350006 – Horner Shifrin Inc.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106106"/>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CT232350007 – Intrado Life Safety Inc.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6220423"/>
                  </a:ext>
                </a:extLst>
              </a:tr>
              <a:tr h="277398">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CT232350008 – Michael Baker International Inc. (DATAMARK)</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599150"/>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CT232350009 – Mission Critical Partners LLC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6937628"/>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CT232350010 – Mi-Tech Services Inc.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64691"/>
                  </a:ext>
                </a:extLst>
              </a:tr>
              <a:tr h="277398">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CT232350011 – Motorola Solutions Connectivity Inc.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422485"/>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CT232350012 – SchraGIS LLC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469957"/>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CT232350013 – Spatial Data Research Inc.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5691199"/>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CT232350014 – Surveying and Mapping LLC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17894"/>
                  </a:ext>
                </a:extLst>
              </a:tr>
              <a:tr h="177419">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CT232350015 – WTH Technology Inc.</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dirty="0">
                          <a:effectLst/>
                          <a:latin typeface="Calibri" panose="020F0502020204030204" pitchFamily="34" charset="0"/>
                          <a:ea typeface="Times New Roman" panose="02020603050405020304" pitchFamily="18" charset="0"/>
                        </a:rPr>
                        <a:t>None</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429000" algn="ctr"/>
                        </a:tabLst>
                      </a:pPr>
                      <a:r>
                        <a:rPr lang="en-US" sz="900">
                          <a:effectLst/>
                          <a:latin typeface="Calibri" panose="020F0502020204030204" pitchFamily="34" charset="0"/>
                          <a:ea typeface="Times New Roman" panose="02020603050405020304" pitchFamily="18" charset="0"/>
                        </a:rPr>
                        <a:t>None</a:t>
                      </a:r>
                      <a:endParaRPr lang="en-US" sz="90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rPr>
                        <a:t>0</a:t>
                      </a:r>
                      <a:endParaRPr lang="en-US" sz="900" dirty="0">
                        <a:effectLst/>
                        <a:latin typeface="Times New Roman" panose="02020603050405020304" pitchFamily="18" charset="0"/>
                        <a:ea typeface="Times New Roman" panose="02020603050405020304" pitchFamily="18" charset="0"/>
                      </a:endParaRPr>
                    </a:p>
                  </a:txBody>
                  <a:tcPr marL="62414" marR="624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474023"/>
                  </a:ext>
                </a:extLst>
              </a:tr>
            </a:tbl>
          </a:graphicData>
        </a:graphic>
      </p:graphicFrame>
      <p:sp>
        <p:nvSpPr>
          <p:cNvPr id="4" name="Slide Number Placeholder 3">
            <a:extLst>
              <a:ext uri="{FF2B5EF4-FFF2-40B4-BE49-F238E27FC236}">
                <a16:creationId xmlns:a16="http://schemas.microsoft.com/office/drawing/2014/main" id="{8A3930D7-3F64-9751-E760-FFC89AF8BFC2}"/>
              </a:ext>
            </a:extLst>
          </p:cNvPr>
          <p:cNvSpPr>
            <a:spLocks noGrp="1"/>
          </p:cNvSpPr>
          <p:nvPr>
            <p:ph type="sldNum" sz="quarter" idx="12"/>
          </p:nvPr>
        </p:nvSpPr>
        <p:spPr/>
        <p:txBody>
          <a:bodyPr/>
          <a:lstStyle/>
          <a:p>
            <a:fld id="{679B1134-045D-4EF1-A302-40BD4895FC64}" type="slidenum">
              <a:rPr lang="en-US" smtClean="0"/>
              <a:t>14</a:t>
            </a:fld>
            <a:endParaRPr lang="en-US"/>
          </a:p>
        </p:txBody>
      </p:sp>
    </p:spTree>
    <p:extLst>
      <p:ext uri="{BB962C8B-B14F-4D97-AF65-F5344CB8AC3E}">
        <p14:creationId xmlns:p14="http://schemas.microsoft.com/office/powerpoint/2010/main" val="1815361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4F951-7802-C3CA-2F97-CEC15434FFC5}"/>
              </a:ext>
            </a:extLst>
          </p:cNvPr>
          <p:cNvSpPr>
            <a:spLocks noGrp="1"/>
          </p:cNvSpPr>
          <p:nvPr>
            <p:ph type="title"/>
          </p:nvPr>
        </p:nvSpPr>
        <p:spPr/>
        <p:txBody>
          <a:bodyPr>
            <a:normAutofit/>
          </a:bodyPr>
          <a:lstStyle/>
          <a:p>
            <a:r>
              <a:rPr lang="en-US" sz="3200" dirty="0"/>
              <a:t>Approval and Award of PAQ (contd.)</a:t>
            </a:r>
          </a:p>
        </p:txBody>
      </p:sp>
      <p:sp>
        <p:nvSpPr>
          <p:cNvPr id="3" name="Content Placeholder 2">
            <a:extLst>
              <a:ext uri="{FF2B5EF4-FFF2-40B4-BE49-F238E27FC236}">
                <a16:creationId xmlns:a16="http://schemas.microsoft.com/office/drawing/2014/main" id="{0728026D-7FC9-7EA0-FAD5-92FDE7ECE7F3}"/>
              </a:ext>
            </a:extLst>
          </p:cNvPr>
          <p:cNvSpPr>
            <a:spLocks noGrp="1"/>
          </p:cNvSpPr>
          <p:nvPr>
            <p:ph idx="1"/>
          </p:nvPr>
        </p:nvSpPr>
        <p:spPr/>
        <p:txBody>
          <a:bodyPr>
            <a:noAutofit/>
          </a:bodyPr>
          <a:lstStyle/>
          <a:p>
            <a:pPr algn="just">
              <a:buFont typeface="Wingdings" panose="05000000000000000000" pitchFamily="2" charset="2"/>
              <a:buChar char="§"/>
            </a:pPr>
            <a:r>
              <a:rPr lang="en-US" sz="2000" dirty="0"/>
              <a:t>The awarded contractor, the local entity, and the Board must indicate acceptance of the project by signing and dating the PAQ response document.  </a:t>
            </a:r>
          </a:p>
          <a:p>
            <a:pPr algn="just">
              <a:buFont typeface="Wingdings" panose="05000000000000000000" pitchFamily="2" charset="2"/>
              <a:buChar char="§"/>
            </a:pPr>
            <a:r>
              <a:rPr lang="en-US" sz="2000" dirty="0"/>
              <a:t>The local entity </a:t>
            </a:r>
          </a:p>
          <a:p>
            <a:pPr marL="914400" lvl="1" indent="-514350" algn="just">
              <a:buFont typeface="+mj-lt"/>
              <a:buAutoNum type="arabicParenR"/>
            </a:pPr>
            <a:r>
              <a:rPr lang="en-US" sz="2000" dirty="0"/>
              <a:t>must retain one signed copy; </a:t>
            </a:r>
          </a:p>
          <a:p>
            <a:pPr marL="914400" lvl="1" indent="-514350" algn="just">
              <a:buFont typeface="+mj-lt"/>
              <a:buAutoNum type="arabicParenR"/>
            </a:pPr>
            <a:r>
              <a:rPr lang="en-US" sz="2000" dirty="0"/>
              <a:t>must send one copy of the signed and awarded PAQ to the contractor awardee; and </a:t>
            </a:r>
          </a:p>
          <a:p>
            <a:pPr marL="914400" lvl="1" indent="-514350" algn="just">
              <a:buFont typeface="+mj-lt"/>
              <a:buAutoNum type="arabicParenR"/>
            </a:pPr>
            <a:r>
              <a:rPr lang="en-US" sz="2000" dirty="0"/>
              <a:t>must send one copy of the signed and awarded PAQ to the Board.</a:t>
            </a:r>
          </a:p>
          <a:p>
            <a:pPr algn="just">
              <a:buFont typeface="Wingdings" panose="05000000000000000000" pitchFamily="2" charset="2"/>
              <a:buChar char="§"/>
            </a:pPr>
            <a:r>
              <a:rPr lang="en-US" sz="2000" dirty="0"/>
              <a:t>The local entity will inform all responding contractors as to who received the award. </a:t>
            </a:r>
          </a:p>
        </p:txBody>
      </p:sp>
      <p:sp>
        <p:nvSpPr>
          <p:cNvPr id="4" name="Slide Number Placeholder 3">
            <a:extLst>
              <a:ext uri="{FF2B5EF4-FFF2-40B4-BE49-F238E27FC236}">
                <a16:creationId xmlns:a16="http://schemas.microsoft.com/office/drawing/2014/main" id="{A0AE552E-1E5C-D0E1-0765-D65506E53612}"/>
              </a:ext>
            </a:extLst>
          </p:cNvPr>
          <p:cNvSpPr>
            <a:spLocks noGrp="1"/>
          </p:cNvSpPr>
          <p:nvPr>
            <p:ph type="sldNum" sz="quarter" idx="12"/>
          </p:nvPr>
        </p:nvSpPr>
        <p:spPr/>
        <p:txBody>
          <a:bodyPr/>
          <a:lstStyle/>
          <a:p>
            <a:fld id="{679B1134-045D-4EF1-A302-40BD4895FC64}" type="slidenum">
              <a:rPr lang="en-US" smtClean="0"/>
              <a:t>15</a:t>
            </a:fld>
            <a:endParaRPr lang="en-US"/>
          </a:p>
        </p:txBody>
      </p:sp>
    </p:spTree>
    <p:extLst>
      <p:ext uri="{BB962C8B-B14F-4D97-AF65-F5344CB8AC3E}">
        <p14:creationId xmlns:p14="http://schemas.microsoft.com/office/powerpoint/2010/main" val="132008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AF6EA-4B32-34F9-D953-03977195267E}"/>
              </a:ext>
            </a:extLst>
          </p:cNvPr>
          <p:cNvSpPr>
            <a:spLocks noGrp="1"/>
          </p:cNvSpPr>
          <p:nvPr>
            <p:ph type="title"/>
          </p:nvPr>
        </p:nvSpPr>
        <p:spPr/>
        <p:txBody>
          <a:bodyPr>
            <a:normAutofit/>
          </a:bodyPr>
          <a:lstStyle/>
          <a:p>
            <a:r>
              <a:rPr lang="en-US" sz="3200" dirty="0"/>
              <a:t>Next Steps</a:t>
            </a:r>
          </a:p>
        </p:txBody>
      </p:sp>
      <p:sp>
        <p:nvSpPr>
          <p:cNvPr id="3" name="Content Placeholder 2">
            <a:extLst>
              <a:ext uri="{FF2B5EF4-FFF2-40B4-BE49-F238E27FC236}">
                <a16:creationId xmlns:a16="http://schemas.microsoft.com/office/drawing/2014/main" id="{9ED85B58-F2D0-9EA1-CC00-9CAD060951F6}"/>
              </a:ext>
            </a:extLst>
          </p:cNvPr>
          <p:cNvSpPr>
            <a:spLocks noGrp="1"/>
          </p:cNvSpPr>
          <p:nvPr>
            <p:ph idx="1"/>
          </p:nvPr>
        </p:nvSpPr>
        <p:spPr/>
        <p:txBody>
          <a:bodyPr>
            <a:normAutofit fontScale="92500" lnSpcReduction="10000"/>
          </a:bodyPr>
          <a:lstStyle/>
          <a:p>
            <a:pPr algn="just">
              <a:buFont typeface="Wingdings" panose="05000000000000000000" pitchFamily="2" charset="2"/>
              <a:buChar char="§"/>
            </a:pPr>
            <a:r>
              <a:rPr lang="en-US" sz="2000" dirty="0"/>
              <a:t>Implementation/Execution of PAQ - After receipt of written acceptance, the contractor shall perform the services. </a:t>
            </a:r>
          </a:p>
          <a:p>
            <a:pPr marL="0" indent="0" algn="just">
              <a:buNone/>
            </a:pPr>
            <a:endParaRPr lang="en-US" sz="1200" dirty="0"/>
          </a:p>
          <a:p>
            <a:pPr algn="just">
              <a:buFont typeface="Wingdings" panose="05000000000000000000" pitchFamily="2" charset="2"/>
              <a:buChar char="§"/>
            </a:pPr>
            <a:r>
              <a:rPr lang="en-US" sz="2000" dirty="0"/>
              <a:t>Modifications to PAQ – permitted with written documentation from local entity and contractor. </a:t>
            </a:r>
          </a:p>
          <a:p>
            <a:pPr lvl="1" algn="just">
              <a:buFont typeface="Wingdings" panose="05000000000000000000" pitchFamily="2" charset="2"/>
              <a:buChar char="§"/>
            </a:pPr>
            <a:r>
              <a:rPr lang="en-US" sz="1800" dirty="0"/>
              <a:t>Any requested changes must still be within the intent and scope of the original PAQ and the contract.</a:t>
            </a:r>
          </a:p>
          <a:p>
            <a:pPr lvl="1" algn="just">
              <a:buFont typeface="Wingdings" panose="05000000000000000000" pitchFamily="2" charset="2"/>
              <a:buChar char="§"/>
            </a:pPr>
            <a:r>
              <a:rPr lang="en-US" sz="1700" dirty="0"/>
              <a:t>The contractor shall not proceed with implementation of services related to the revised PAQ until final written approval and authorization to proceed is obtained from the local entity and Board.</a:t>
            </a:r>
          </a:p>
          <a:p>
            <a:pPr algn="just">
              <a:buFont typeface="Wingdings" panose="05000000000000000000" pitchFamily="2" charset="2"/>
              <a:buChar char="§"/>
            </a:pPr>
            <a:r>
              <a:rPr lang="en-US" sz="2100" dirty="0"/>
              <a:t>Termination of PAQ – permitted with prior written notice to the contractor at least five (5) working days prior to the effective date of such termination. </a:t>
            </a:r>
          </a:p>
          <a:p>
            <a:pPr algn="just">
              <a:buFont typeface="Wingdings" panose="05000000000000000000" pitchFamily="2" charset="2"/>
              <a:buChar char="§"/>
            </a:pPr>
            <a:endParaRPr lang="en-US" sz="2100" dirty="0"/>
          </a:p>
          <a:p>
            <a:pPr lvl="1" algn="just">
              <a:buFont typeface="Wingdings" panose="05000000000000000000" pitchFamily="2" charset="2"/>
              <a:buChar char="§"/>
            </a:pPr>
            <a:endParaRPr lang="en-US" sz="1600" dirty="0"/>
          </a:p>
        </p:txBody>
      </p:sp>
      <p:sp>
        <p:nvSpPr>
          <p:cNvPr id="4" name="Slide Number Placeholder 3">
            <a:extLst>
              <a:ext uri="{FF2B5EF4-FFF2-40B4-BE49-F238E27FC236}">
                <a16:creationId xmlns:a16="http://schemas.microsoft.com/office/drawing/2014/main" id="{318C139B-309E-04C4-5726-9FCCAEDE2E41}"/>
              </a:ext>
            </a:extLst>
          </p:cNvPr>
          <p:cNvSpPr>
            <a:spLocks noGrp="1"/>
          </p:cNvSpPr>
          <p:nvPr>
            <p:ph type="sldNum" sz="quarter" idx="12"/>
          </p:nvPr>
        </p:nvSpPr>
        <p:spPr/>
        <p:txBody>
          <a:bodyPr/>
          <a:lstStyle/>
          <a:p>
            <a:fld id="{679B1134-045D-4EF1-A302-40BD4895FC64}" type="slidenum">
              <a:rPr lang="en-US" smtClean="0"/>
              <a:t>16</a:t>
            </a:fld>
            <a:endParaRPr lang="en-US"/>
          </a:p>
        </p:txBody>
      </p:sp>
    </p:spTree>
    <p:extLst>
      <p:ext uri="{BB962C8B-B14F-4D97-AF65-F5344CB8AC3E}">
        <p14:creationId xmlns:p14="http://schemas.microsoft.com/office/powerpoint/2010/main" val="262915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a:spLocks noGrp="1"/>
          </p:cNvSpPr>
          <p:nvPr>
            <p:ph type="title"/>
          </p:nvPr>
        </p:nvSpPr>
        <p:spPr>
          <a:xfrm>
            <a:off x="457200" y="57150"/>
            <a:ext cx="8229600" cy="857250"/>
          </a:xfrm>
        </p:spPr>
        <p:txBody>
          <a:bodyPr>
            <a:normAutofit/>
          </a:bodyPr>
          <a:lstStyle/>
          <a:p>
            <a:r>
              <a:rPr lang="en-US" sz="3200" dirty="0"/>
              <a:t>Payment</a:t>
            </a:r>
          </a:p>
        </p:txBody>
      </p:sp>
      <p:sp>
        <p:nvSpPr>
          <p:cNvPr id="2" name="Slide Number Placeholder 1"/>
          <p:cNvSpPr>
            <a:spLocks noGrp="1"/>
          </p:cNvSpPr>
          <p:nvPr>
            <p:ph type="sldNum" sz="quarter" idx="12"/>
          </p:nvPr>
        </p:nvSpPr>
        <p:spPr/>
        <p:txBody>
          <a:bodyPr/>
          <a:lstStyle/>
          <a:p>
            <a:fld id="{679B1134-045D-4EF1-A302-40BD4895FC64}" type="slidenum">
              <a:rPr lang="en-US" smtClean="0"/>
              <a:t>17</a:t>
            </a:fld>
            <a:endParaRPr lang="en-US" dirty="0"/>
          </a:p>
        </p:txBody>
      </p:sp>
      <p:sp>
        <p:nvSpPr>
          <p:cNvPr id="4" name="Rectangle 3"/>
          <p:cNvSpPr/>
          <p:nvPr/>
        </p:nvSpPr>
        <p:spPr>
          <a:xfrm>
            <a:off x="304800" y="895350"/>
            <a:ext cx="8534400" cy="3608680"/>
          </a:xfrm>
          <a:prstGeom prst="rect">
            <a:avLst/>
          </a:prstGeom>
        </p:spPr>
        <p:txBody>
          <a:bodyPr wrap="square">
            <a:spAutoFit/>
          </a:bodyPr>
          <a:lstStyle/>
          <a:p>
            <a:pPr algn="just"/>
            <a:endParaRPr lang="en-CA" sz="1050" dirty="0"/>
          </a:p>
          <a:p>
            <a:pPr marL="171450" indent="-171450" algn="just">
              <a:buFont typeface="Wingdings" panose="05000000000000000000" pitchFamily="2" charset="2"/>
              <a:buChar char="§"/>
            </a:pPr>
            <a:r>
              <a:rPr lang="en-US" sz="2000" dirty="0"/>
              <a:t>Upon the receipt and approval of an invoice prepared according to the terms of the contract and with a minimum 90% pass rate by the Missouri NG9-1-1 Data Aggregation and Validation System, the state agency will pay the contractor in accordance with the firm, fixed total price in the approved PAQ.</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sz="2000" dirty="0"/>
              <a:t>If the contractor fails to deliver all the services specified in the PAQ and the GIS data fails to pass validation with a minimum 90% pass rate by the Missouri NG9-1-1 Data Aggregation and Validation System, the payment for all services shall be withheld until all services have been provided to and accepted by the local entity and confirmation of the completed GIS data validation with a minimum 90% pass rate is provided to the local entity and the Board.  </a:t>
            </a:r>
            <a:endParaRPr lang="en-US" dirty="0"/>
          </a:p>
        </p:txBody>
      </p:sp>
    </p:spTree>
    <p:extLst>
      <p:ext uri="{BB962C8B-B14F-4D97-AF65-F5344CB8AC3E}">
        <p14:creationId xmlns:p14="http://schemas.microsoft.com/office/powerpoint/2010/main" val="3669778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2B892-03EB-4405-737B-ADBBE5CBDE0E}"/>
              </a:ext>
            </a:extLst>
          </p:cNvPr>
          <p:cNvSpPr>
            <a:spLocks noGrp="1"/>
          </p:cNvSpPr>
          <p:nvPr>
            <p:ph type="title"/>
          </p:nvPr>
        </p:nvSpPr>
        <p:spPr/>
        <p:txBody>
          <a:bodyPr>
            <a:normAutofit/>
          </a:bodyPr>
          <a:lstStyle/>
          <a:p>
            <a:r>
              <a:rPr lang="en-US" sz="3200" dirty="0"/>
              <a:t>Payment (contd.)</a:t>
            </a:r>
          </a:p>
        </p:txBody>
      </p:sp>
      <p:sp>
        <p:nvSpPr>
          <p:cNvPr id="3" name="Content Placeholder 2">
            <a:extLst>
              <a:ext uri="{FF2B5EF4-FFF2-40B4-BE49-F238E27FC236}">
                <a16:creationId xmlns:a16="http://schemas.microsoft.com/office/drawing/2014/main" id="{22D79C3A-2CA2-EA20-EF05-7078A2B1394D}"/>
              </a:ext>
            </a:extLst>
          </p:cNvPr>
          <p:cNvSpPr>
            <a:spLocks noGrp="1"/>
          </p:cNvSpPr>
          <p:nvPr>
            <p:ph idx="1"/>
          </p:nvPr>
        </p:nvSpPr>
        <p:spPr/>
        <p:txBody>
          <a:bodyPr/>
          <a:lstStyle/>
          <a:p>
            <a:pPr>
              <a:buFont typeface="Wingdings" panose="05000000000000000000" pitchFamily="2" charset="2"/>
              <a:buChar char="§"/>
            </a:pPr>
            <a:r>
              <a:rPr lang="en-US" sz="2000" dirty="0"/>
              <a:t>Payment shall not be made in advance; all payments shall be made in arrears (i.e., upon delivery and acceptance of all services).</a:t>
            </a:r>
          </a:p>
          <a:p>
            <a:pPr marL="0" indent="0">
              <a:buNone/>
            </a:pPr>
            <a:endParaRPr lang="en-US" sz="2000" dirty="0"/>
          </a:p>
          <a:p>
            <a:pPr>
              <a:buFont typeface="Wingdings" panose="05000000000000000000" pitchFamily="2" charset="2"/>
              <a:buChar char="§"/>
            </a:pPr>
            <a:r>
              <a:rPr lang="en-US" sz="2000" dirty="0"/>
              <a:t>The State of Missouri shall bear no financial responsibility for any payments due to the contractor by non-state governmental entities (e.g. cities, counties, etc.) beyond the funding allocated by the state agency.</a:t>
            </a:r>
          </a:p>
          <a:p>
            <a:endParaRPr lang="en-US" dirty="0"/>
          </a:p>
        </p:txBody>
      </p:sp>
      <p:sp>
        <p:nvSpPr>
          <p:cNvPr id="4" name="Slide Number Placeholder 3">
            <a:extLst>
              <a:ext uri="{FF2B5EF4-FFF2-40B4-BE49-F238E27FC236}">
                <a16:creationId xmlns:a16="http://schemas.microsoft.com/office/drawing/2014/main" id="{D9B48109-C062-6769-5BCA-2960BA4A3888}"/>
              </a:ext>
            </a:extLst>
          </p:cNvPr>
          <p:cNvSpPr>
            <a:spLocks noGrp="1"/>
          </p:cNvSpPr>
          <p:nvPr>
            <p:ph type="sldNum" sz="quarter" idx="12"/>
          </p:nvPr>
        </p:nvSpPr>
        <p:spPr/>
        <p:txBody>
          <a:bodyPr/>
          <a:lstStyle/>
          <a:p>
            <a:fld id="{679B1134-045D-4EF1-A302-40BD4895FC64}" type="slidenum">
              <a:rPr lang="en-US" smtClean="0"/>
              <a:t>18</a:t>
            </a:fld>
            <a:endParaRPr lang="en-US"/>
          </a:p>
        </p:txBody>
      </p:sp>
    </p:spTree>
    <p:extLst>
      <p:ext uri="{BB962C8B-B14F-4D97-AF65-F5344CB8AC3E}">
        <p14:creationId xmlns:p14="http://schemas.microsoft.com/office/powerpoint/2010/main" val="3789289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155592-2A28-F005-E406-73D9AAEFEFDA}"/>
              </a:ext>
            </a:extLst>
          </p:cNvPr>
          <p:cNvSpPr>
            <a:spLocks noGrp="1"/>
          </p:cNvSpPr>
          <p:nvPr>
            <p:ph type="sldNum" sz="quarter" idx="12"/>
          </p:nvPr>
        </p:nvSpPr>
        <p:spPr/>
        <p:txBody>
          <a:bodyPr/>
          <a:lstStyle/>
          <a:p>
            <a:fld id="{679B1134-045D-4EF1-A302-40BD4895FC64}" type="slidenum">
              <a:rPr lang="en-US" smtClean="0"/>
              <a:t>19</a:t>
            </a:fld>
            <a:endParaRPr lang="en-US"/>
          </a:p>
        </p:txBody>
      </p:sp>
      <p:pic>
        <p:nvPicPr>
          <p:cNvPr id="3" name="Picture 2">
            <a:extLst>
              <a:ext uri="{FF2B5EF4-FFF2-40B4-BE49-F238E27FC236}">
                <a16:creationId xmlns:a16="http://schemas.microsoft.com/office/drawing/2014/main" id="{273CB0C3-2633-2CF8-C0C6-9E8EFB2029EA}"/>
              </a:ext>
            </a:extLst>
          </p:cNvPr>
          <p:cNvPicPr>
            <a:picLocks noChangeAspect="1"/>
          </p:cNvPicPr>
          <p:nvPr/>
        </p:nvPicPr>
        <p:blipFill>
          <a:blip r:embed="rId2"/>
          <a:stretch>
            <a:fillRect/>
          </a:stretch>
        </p:blipFill>
        <p:spPr>
          <a:xfrm>
            <a:off x="3962400" y="1047750"/>
            <a:ext cx="1065362" cy="1188720"/>
          </a:xfrm>
          <a:prstGeom prst="rect">
            <a:avLst/>
          </a:prstGeom>
        </p:spPr>
      </p:pic>
      <p:sp>
        <p:nvSpPr>
          <p:cNvPr id="4" name="TextBox 3">
            <a:extLst>
              <a:ext uri="{FF2B5EF4-FFF2-40B4-BE49-F238E27FC236}">
                <a16:creationId xmlns:a16="http://schemas.microsoft.com/office/drawing/2014/main" id="{8C916647-AC86-F263-5BB0-FF1A58F9A652}"/>
              </a:ext>
            </a:extLst>
          </p:cNvPr>
          <p:cNvSpPr txBox="1"/>
          <p:nvPr/>
        </p:nvSpPr>
        <p:spPr>
          <a:xfrm>
            <a:off x="2667000" y="2534557"/>
            <a:ext cx="3733800" cy="461665"/>
          </a:xfrm>
          <a:prstGeom prst="rect">
            <a:avLst/>
          </a:prstGeom>
          <a:noFill/>
        </p:spPr>
        <p:txBody>
          <a:bodyPr wrap="square" rtlCol="0">
            <a:spAutoFit/>
          </a:bodyPr>
          <a:lstStyle/>
          <a:p>
            <a:pPr algn="ctr"/>
            <a:r>
              <a:rPr lang="en-US" sz="2400" dirty="0"/>
              <a:t>Thank you!</a:t>
            </a:r>
          </a:p>
        </p:txBody>
      </p:sp>
    </p:spTree>
    <p:extLst>
      <p:ext uri="{BB962C8B-B14F-4D97-AF65-F5344CB8AC3E}">
        <p14:creationId xmlns:p14="http://schemas.microsoft.com/office/powerpoint/2010/main" val="74259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9" name="Title 1"/>
          <p:cNvSpPr>
            <a:spLocks noGrp="1"/>
          </p:cNvSpPr>
          <p:nvPr>
            <p:ph type="title"/>
          </p:nvPr>
        </p:nvSpPr>
        <p:spPr>
          <a:xfrm>
            <a:off x="457200" y="38100"/>
            <a:ext cx="8229600" cy="1009650"/>
          </a:xfrm>
        </p:spPr>
        <p:txBody>
          <a:bodyPr>
            <a:noAutofit/>
          </a:bodyPr>
          <a:lstStyle/>
          <a:p>
            <a:r>
              <a:rPr lang="en-US" sz="3200" dirty="0"/>
              <a:t>Allowed/Not Allowed Products and Services Under the Contract</a:t>
            </a:r>
          </a:p>
        </p:txBody>
      </p:sp>
      <p:sp>
        <p:nvSpPr>
          <p:cNvPr id="18" name="Content Placeholder 2"/>
          <p:cNvSpPr>
            <a:spLocks noGrp="1"/>
          </p:cNvSpPr>
          <p:nvPr>
            <p:ph idx="1"/>
          </p:nvPr>
        </p:nvSpPr>
        <p:spPr>
          <a:xfrm>
            <a:off x="304800" y="1200150"/>
            <a:ext cx="8534400" cy="3505200"/>
          </a:xfrm>
        </p:spPr>
        <p:txBody>
          <a:bodyPr>
            <a:normAutofit/>
          </a:bodyPr>
          <a:lstStyle/>
          <a:p>
            <a:pPr algn="just">
              <a:buFont typeface="Wingdings" panose="05000000000000000000" pitchFamily="2" charset="2"/>
              <a:buChar char="§"/>
            </a:pPr>
            <a:r>
              <a:rPr lang="en-US" sz="2400" dirty="0"/>
              <a:t>The awarded NextGeneration9-1-1 GIS data remediation services contracts are for the provision of </a:t>
            </a:r>
            <a:r>
              <a:rPr lang="en-US" sz="2400" i="1" dirty="0"/>
              <a:t>services </a:t>
            </a:r>
            <a:r>
              <a:rPr lang="en-US" sz="2400" dirty="0"/>
              <a:t>only.  The contract must </a:t>
            </a:r>
            <a:r>
              <a:rPr lang="en-US" sz="2400" u="sng" dirty="0"/>
              <a:t>not</a:t>
            </a:r>
            <a:r>
              <a:rPr lang="en-US" sz="2400" dirty="0"/>
              <a:t> be used for staff augmentation purposes or acquisitions of hardware or software.</a:t>
            </a:r>
          </a:p>
          <a:p>
            <a:pPr marL="0" indent="0">
              <a:buNone/>
            </a:pPr>
            <a:endParaRPr lang="en-US" sz="2400" dirty="0"/>
          </a:p>
          <a:p>
            <a:pPr lvl="0" algn="just">
              <a:buFont typeface="Wingdings" panose="05000000000000000000" pitchFamily="2" charset="2"/>
              <a:buChar char="§"/>
            </a:pPr>
            <a:r>
              <a:rPr lang="en-US" sz="2400" dirty="0"/>
              <a:t>No separate or additional travel expense payments and/or reimbursements shall be made.</a:t>
            </a:r>
          </a:p>
          <a:p>
            <a:pPr>
              <a:buFont typeface="Wingdings" panose="05000000000000000000" pitchFamily="2" charset="2"/>
              <a:buChar char="§"/>
            </a:pPr>
            <a:endParaRPr lang="en-US" sz="7200" b="1" dirty="0"/>
          </a:p>
          <a:p>
            <a:pPr>
              <a:buNone/>
            </a:pPr>
            <a:endParaRPr lang="en-US" sz="6000" dirty="0"/>
          </a:p>
          <a:p>
            <a:pPr marL="0" indent="0">
              <a:buNone/>
            </a:pPr>
            <a:endParaRPr lang="en-US" sz="8000" dirty="0"/>
          </a:p>
        </p:txBody>
      </p:sp>
      <p:sp>
        <p:nvSpPr>
          <p:cNvPr id="2" name="Slide Number Placeholder 1"/>
          <p:cNvSpPr>
            <a:spLocks noGrp="1"/>
          </p:cNvSpPr>
          <p:nvPr>
            <p:ph type="sldNum" sz="quarter" idx="12"/>
          </p:nvPr>
        </p:nvSpPr>
        <p:spPr/>
        <p:txBody>
          <a:bodyPr/>
          <a:lstStyle/>
          <a:p>
            <a:fld id="{679B1134-045D-4EF1-A302-40BD4895FC64}" type="slidenum">
              <a:rPr lang="en-US" smtClean="0"/>
              <a:t>2</a:t>
            </a:fld>
            <a:endParaRPr lang="en-US"/>
          </a:p>
        </p:txBody>
      </p:sp>
    </p:spTree>
    <p:extLst>
      <p:ext uri="{BB962C8B-B14F-4D97-AF65-F5344CB8AC3E}">
        <p14:creationId xmlns:p14="http://schemas.microsoft.com/office/powerpoint/2010/main" val="1192934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9" name="Title 1"/>
          <p:cNvSpPr>
            <a:spLocks noGrp="1"/>
          </p:cNvSpPr>
          <p:nvPr>
            <p:ph type="title"/>
          </p:nvPr>
        </p:nvSpPr>
        <p:spPr>
          <a:xfrm>
            <a:off x="457200" y="38100"/>
            <a:ext cx="8229600" cy="857250"/>
          </a:xfrm>
        </p:spPr>
        <p:txBody>
          <a:bodyPr>
            <a:normAutofit/>
          </a:bodyPr>
          <a:lstStyle/>
          <a:p>
            <a:r>
              <a:rPr lang="en-US" sz="3200" dirty="0"/>
              <a:t>Contract</a:t>
            </a:r>
            <a:r>
              <a:rPr lang="en-US" sz="3600" dirty="0"/>
              <a:t> Term</a:t>
            </a:r>
          </a:p>
        </p:txBody>
      </p:sp>
      <p:sp>
        <p:nvSpPr>
          <p:cNvPr id="18" name="Content Placeholder 2"/>
          <p:cNvSpPr>
            <a:spLocks noGrp="1"/>
          </p:cNvSpPr>
          <p:nvPr>
            <p:ph idx="1"/>
          </p:nvPr>
        </p:nvSpPr>
        <p:spPr>
          <a:xfrm>
            <a:off x="304800" y="971550"/>
            <a:ext cx="8458200" cy="3733800"/>
          </a:xfrm>
        </p:spPr>
        <p:txBody>
          <a:bodyPr>
            <a:normAutofit/>
          </a:bodyPr>
          <a:lstStyle/>
          <a:p>
            <a:pPr algn="just">
              <a:buFont typeface="Wingdings" panose="05000000000000000000" pitchFamily="2" charset="2"/>
              <a:buChar char="§"/>
            </a:pPr>
            <a:r>
              <a:rPr lang="en-US" sz="2400" dirty="0"/>
              <a:t>The original contract period is November 20, 2023 through December 31, 2026. </a:t>
            </a:r>
          </a:p>
          <a:p>
            <a:pPr algn="just">
              <a:buFont typeface="Wingdings" panose="05000000000000000000" pitchFamily="2" charset="2"/>
              <a:buChar char="§"/>
            </a:pPr>
            <a:r>
              <a:rPr lang="en-US" sz="2400" dirty="0"/>
              <a:t>The contract does not contain the ability to renew the contract for any additional renewal options. </a:t>
            </a:r>
          </a:p>
          <a:p>
            <a:pPr algn="just">
              <a:buFont typeface="Wingdings" panose="05000000000000000000" pitchFamily="2" charset="2"/>
              <a:buChar char="§"/>
            </a:pPr>
            <a:r>
              <a:rPr lang="en-US" sz="2400" dirty="0"/>
              <a:t>The duration of any PAQ executed against the contract must not exceed the effective contract period.  </a:t>
            </a:r>
          </a:p>
        </p:txBody>
      </p:sp>
      <p:sp>
        <p:nvSpPr>
          <p:cNvPr id="2" name="Slide Number Placeholder 1"/>
          <p:cNvSpPr>
            <a:spLocks noGrp="1"/>
          </p:cNvSpPr>
          <p:nvPr>
            <p:ph type="sldNum" sz="quarter" idx="12"/>
          </p:nvPr>
        </p:nvSpPr>
        <p:spPr/>
        <p:txBody>
          <a:bodyPr/>
          <a:lstStyle/>
          <a:p>
            <a:fld id="{679B1134-045D-4EF1-A302-40BD4895FC64}" type="slidenum">
              <a:rPr lang="en-US" smtClean="0"/>
              <a:t>3</a:t>
            </a:fld>
            <a:endParaRPr lang="en-US"/>
          </a:p>
        </p:txBody>
      </p:sp>
    </p:spTree>
    <p:extLst>
      <p:ext uri="{BB962C8B-B14F-4D97-AF65-F5344CB8AC3E}">
        <p14:creationId xmlns:p14="http://schemas.microsoft.com/office/powerpoint/2010/main" val="138343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9" name="Title 1"/>
          <p:cNvSpPr>
            <a:spLocks noGrp="1"/>
          </p:cNvSpPr>
          <p:nvPr>
            <p:ph type="title"/>
          </p:nvPr>
        </p:nvSpPr>
        <p:spPr>
          <a:xfrm>
            <a:off x="457200" y="57150"/>
            <a:ext cx="8229600" cy="857250"/>
          </a:xfrm>
        </p:spPr>
        <p:txBody>
          <a:bodyPr>
            <a:normAutofit/>
          </a:bodyPr>
          <a:lstStyle/>
          <a:p>
            <a:r>
              <a:rPr lang="en-US" sz="3200" dirty="0"/>
              <a:t>General Provisions</a:t>
            </a:r>
          </a:p>
        </p:txBody>
      </p:sp>
      <p:sp>
        <p:nvSpPr>
          <p:cNvPr id="9" name="Content Placeholder 2"/>
          <p:cNvSpPr>
            <a:spLocks noGrp="1"/>
          </p:cNvSpPr>
          <p:nvPr>
            <p:ph idx="1"/>
          </p:nvPr>
        </p:nvSpPr>
        <p:spPr>
          <a:xfrm>
            <a:off x="381000" y="971550"/>
            <a:ext cx="8305800" cy="3927232"/>
          </a:xfrm>
        </p:spPr>
        <p:txBody>
          <a:bodyPr>
            <a:normAutofit/>
          </a:bodyPr>
          <a:lstStyle/>
          <a:p>
            <a:pPr lvl="0" algn="just">
              <a:buFont typeface="Wingdings" panose="05000000000000000000" pitchFamily="2" charset="2"/>
              <a:buChar char="§"/>
            </a:pPr>
            <a:r>
              <a:rPr lang="en-US" sz="2000" dirty="0"/>
              <a:t>The contracts are awarded on an as needed, if needed basis.  The State of Missouri does not guarantee any usage of the contract whatsoever. The RFP portion of the contract states that the contractor shall understand and agree that the contract shall not be construed as an exclusive arrangement. </a:t>
            </a:r>
          </a:p>
          <a:p>
            <a:pPr marL="0" lvl="0" indent="0" algn="just">
              <a:buNone/>
            </a:pPr>
            <a:endParaRPr lang="en-US" sz="2000" dirty="0"/>
          </a:p>
          <a:p>
            <a:pPr lvl="0" algn="just">
              <a:buFont typeface="Wingdings" panose="05000000000000000000" pitchFamily="2" charset="2"/>
              <a:buChar char="§"/>
            </a:pPr>
            <a:r>
              <a:rPr lang="en-US" sz="2000" dirty="0"/>
              <a:t>The Division of Purchasing reserves the right to add more contractors subsequent to the initial award of contract(s) by conducting a separate procurement process(es) to supplement the list of qualified vendors.  Qualifying vendors may be added as additional contractors subject to the same considerations identified herein regarding award of a contract. </a:t>
            </a:r>
          </a:p>
          <a:p>
            <a:pPr marL="0" lvl="0" indent="0" algn="just">
              <a:buNone/>
            </a:pPr>
            <a:endParaRPr lang="en-US" sz="2000" dirty="0"/>
          </a:p>
          <a:p>
            <a:pPr>
              <a:buNone/>
            </a:pPr>
            <a:endParaRPr lang="en-US" sz="1600" dirty="0"/>
          </a:p>
        </p:txBody>
      </p:sp>
      <p:sp>
        <p:nvSpPr>
          <p:cNvPr id="2" name="Slide Number Placeholder 1"/>
          <p:cNvSpPr>
            <a:spLocks noGrp="1"/>
          </p:cNvSpPr>
          <p:nvPr>
            <p:ph type="sldNum" sz="quarter" idx="12"/>
          </p:nvPr>
        </p:nvSpPr>
        <p:spPr/>
        <p:txBody>
          <a:bodyPr/>
          <a:lstStyle/>
          <a:p>
            <a:fld id="{679B1134-045D-4EF1-A302-40BD4895FC64}" type="slidenum">
              <a:rPr lang="en-US" smtClean="0"/>
              <a:t>4</a:t>
            </a:fld>
            <a:endParaRPr lang="en-US"/>
          </a:p>
        </p:txBody>
      </p:sp>
    </p:spTree>
    <p:extLst>
      <p:ext uri="{BB962C8B-B14F-4D97-AF65-F5344CB8AC3E}">
        <p14:creationId xmlns:p14="http://schemas.microsoft.com/office/powerpoint/2010/main" val="345989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53823" y="3796932"/>
            <a:ext cx="1593850" cy="336918"/>
          </a:xfrm>
          <a:prstGeom prst="ellipse">
            <a:avLst/>
          </a:prstGeom>
          <a:solidFill>
            <a:srgbClr val="353A42">
              <a:alpha val="3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2254250" y="3796932"/>
            <a:ext cx="1593850" cy="336918"/>
          </a:xfrm>
          <a:prstGeom prst="ellipse">
            <a:avLst/>
          </a:prstGeom>
          <a:solidFill>
            <a:srgbClr val="353A42">
              <a:alpha val="3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667070" y="166025"/>
            <a:ext cx="5983384" cy="914096"/>
          </a:xfrm>
          <a:prstGeom prst="rect">
            <a:avLst/>
          </a:prstGeom>
          <a:noFill/>
        </p:spPr>
        <p:txBody>
          <a:bodyPr wrap="square" rtlCol="0">
            <a:spAutoFit/>
          </a:bodyPr>
          <a:lstStyle/>
          <a:p>
            <a:pPr algn="ctr">
              <a:lnSpc>
                <a:spcPct val="170000"/>
              </a:lnSpc>
            </a:pPr>
            <a:r>
              <a:rPr lang="en-US" sz="3600" dirty="0">
                <a:solidFill>
                  <a:schemeClr val="bg1">
                    <a:lumMod val="50000"/>
                  </a:schemeClr>
                </a:solidFill>
                <a:effectLst>
                  <a:outerShdw blurRad="38100" dist="38100" dir="2700000" algn="tl">
                    <a:srgbClr val="000000">
                      <a:alpha val="43137"/>
                    </a:srgbClr>
                  </a:outerShdw>
                </a:effectLst>
                <a:latin typeface="Roboto" pitchFamily="2" charset="0"/>
                <a:ea typeface="Roboto" pitchFamily="2" charset="0"/>
              </a:rPr>
              <a:t>PAQ REQUEST PROCESS</a:t>
            </a:r>
          </a:p>
        </p:txBody>
      </p:sp>
      <p:sp>
        <p:nvSpPr>
          <p:cNvPr id="19" name="TextBox 18"/>
          <p:cNvSpPr txBox="1"/>
          <p:nvPr/>
        </p:nvSpPr>
        <p:spPr>
          <a:xfrm>
            <a:off x="6756802" y="1376396"/>
            <a:ext cx="939398" cy="369332"/>
          </a:xfrm>
          <a:prstGeom prst="rect">
            <a:avLst/>
          </a:prstGeom>
          <a:noFill/>
        </p:spPr>
        <p:txBody>
          <a:bodyPr wrap="square" rtlCol="0">
            <a:spAutoFit/>
          </a:bodyPr>
          <a:lstStyle/>
          <a:p>
            <a:pPr algn="ctr"/>
            <a:r>
              <a:rPr lang="en-US" b="1" dirty="0">
                <a:solidFill>
                  <a:schemeClr val="accent6"/>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 5</a:t>
            </a:r>
          </a:p>
        </p:txBody>
      </p:sp>
      <p:sp>
        <p:nvSpPr>
          <p:cNvPr id="20" name="Freeform 8"/>
          <p:cNvSpPr>
            <a:spLocks/>
          </p:cNvSpPr>
          <p:nvPr/>
        </p:nvSpPr>
        <p:spPr bwMode="auto">
          <a:xfrm>
            <a:off x="6940819" y="2377346"/>
            <a:ext cx="1377950" cy="1348068"/>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1" name="Freeform 8"/>
          <p:cNvSpPr>
            <a:spLocks/>
          </p:cNvSpPr>
          <p:nvPr/>
        </p:nvSpPr>
        <p:spPr bwMode="auto">
          <a:xfrm>
            <a:off x="5410065" y="2331626"/>
            <a:ext cx="1377950" cy="1348068"/>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2" name="Freeform 8"/>
          <p:cNvSpPr>
            <a:spLocks/>
          </p:cNvSpPr>
          <p:nvPr/>
        </p:nvSpPr>
        <p:spPr bwMode="auto">
          <a:xfrm>
            <a:off x="3886702" y="2377346"/>
            <a:ext cx="1377950" cy="1348068"/>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3" name="Freeform 8"/>
          <p:cNvSpPr>
            <a:spLocks/>
          </p:cNvSpPr>
          <p:nvPr/>
        </p:nvSpPr>
        <p:spPr bwMode="auto">
          <a:xfrm>
            <a:off x="826002" y="2377346"/>
            <a:ext cx="1377950" cy="1348068"/>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4" name="Freeform 8"/>
          <p:cNvSpPr>
            <a:spLocks/>
          </p:cNvSpPr>
          <p:nvPr/>
        </p:nvSpPr>
        <p:spPr bwMode="auto">
          <a:xfrm>
            <a:off x="2362200" y="2331626"/>
            <a:ext cx="1377950" cy="1348068"/>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nvGrpSpPr>
          <p:cNvPr id="25" name="Group 24"/>
          <p:cNvGrpSpPr/>
          <p:nvPr/>
        </p:nvGrpSpPr>
        <p:grpSpPr>
          <a:xfrm>
            <a:off x="658812" y="2208891"/>
            <a:ext cx="7826376" cy="1629928"/>
            <a:chOff x="0" y="1620838"/>
            <a:chExt cx="9147175" cy="1905000"/>
          </a:xfrm>
          <a:gradFill flip="none" rotWithShape="1">
            <a:gsLst>
              <a:gs pos="61000">
                <a:schemeClr val="accent5"/>
              </a:gs>
              <a:gs pos="43000">
                <a:schemeClr val="accent4"/>
              </a:gs>
              <a:gs pos="20000">
                <a:schemeClr val="accent3"/>
              </a:gs>
              <a:gs pos="0">
                <a:schemeClr val="accent2"/>
              </a:gs>
              <a:gs pos="100000">
                <a:schemeClr val="accent1"/>
              </a:gs>
              <a:gs pos="83000">
                <a:schemeClr val="accent6"/>
              </a:gs>
            </a:gsLst>
            <a:lin ang="0" scaled="1"/>
            <a:tileRect/>
          </a:gradFill>
          <a:scene3d>
            <a:camera prst="orthographicFront">
              <a:rot lat="0" lon="0" rev="0"/>
            </a:camera>
            <a:lightRig rig="contrasting" dir="t">
              <a:rot lat="0" lon="0" rev="7800000"/>
            </a:lightRig>
          </a:scene3d>
        </p:grpSpPr>
        <p:sp>
          <p:nvSpPr>
            <p:cNvPr id="26" name="Freeform 6"/>
            <p:cNvSpPr>
              <a:spLocks/>
            </p:cNvSpPr>
            <p:nvPr/>
          </p:nvSpPr>
          <p:spPr bwMode="auto">
            <a:xfrm>
              <a:off x="0" y="1620838"/>
              <a:ext cx="9147175" cy="1905000"/>
            </a:xfrm>
            <a:custGeom>
              <a:avLst/>
              <a:gdLst>
                <a:gd name="T0" fmla="*/ 859 w 5762"/>
                <a:gd name="T1" fmla="*/ 40 h 1200"/>
                <a:gd name="T2" fmla="*/ 1103 w 5762"/>
                <a:gd name="T3" fmla="*/ 201 h 1200"/>
                <a:gd name="T4" fmla="*/ 1243 w 5762"/>
                <a:gd name="T5" fmla="*/ 450 h 1200"/>
                <a:gd name="T6" fmla="*/ 1280 w 5762"/>
                <a:gd name="T7" fmla="*/ 723 h 1200"/>
                <a:gd name="T8" fmla="*/ 1407 w 5762"/>
                <a:gd name="T9" fmla="*/ 933 h 1200"/>
                <a:gd name="T10" fmla="*/ 1626 w 5762"/>
                <a:gd name="T11" fmla="*/ 1053 h 1200"/>
                <a:gd name="T12" fmla="*/ 1887 w 5762"/>
                <a:gd name="T13" fmla="*/ 1053 h 1200"/>
                <a:gd name="T14" fmla="*/ 2106 w 5762"/>
                <a:gd name="T15" fmla="*/ 933 h 1200"/>
                <a:gd name="T16" fmla="*/ 2233 w 5762"/>
                <a:gd name="T17" fmla="*/ 723 h 1200"/>
                <a:gd name="T18" fmla="*/ 2254 w 5762"/>
                <a:gd name="T19" fmla="*/ 524 h 1200"/>
                <a:gd name="T20" fmla="*/ 2362 w 5762"/>
                <a:gd name="T21" fmla="*/ 257 h 1200"/>
                <a:gd name="T22" fmla="*/ 2586 w 5762"/>
                <a:gd name="T23" fmla="*/ 70 h 1200"/>
                <a:gd name="T24" fmla="*/ 2879 w 5762"/>
                <a:gd name="T25" fmla="*/ 0 h 1200"/>
                <a:gd name="T26" fmla="*/ 3178 w 5762"/>
                <a:gd name="T27" fmla="*/ 70 h 1200"/>
                <a:gd name="T28" fmla="*/ 3399 w 5762"/>
                <a:gd name="T29" fmla="*/ 257 h 1200"/>
                <a:gd name="T30" fmla="*/ 3508 w 5762"/>
                <a:gd name="T31" fmla="*/ 524 h 1200"/>
                <a:gd name="T32" fmla="*/ 3551 w 5762"/>
                <a:gd name="T33" fmla="*/ 782 h 1200"/>
                <a:gd name="T34" fmla="*/ 3703 w 5762"/>
                <a:gd name="T35" fmla="*/ 971 h 1200"/>
                <a:gd name="T36" fmla="*/ 3939 w 5762"/>
                <a:gd name="T37" fmla="*/ 1065 h 1200"/>
                <a:gd name="T38" fmla="*/ 4199 w 5762"/>
                <a:gd name="T39" fmla="*/ 1032 h 1200"/>
                <a:gd name="T40" fmla="*/ 4396 w 5762"/>
                <a:gd name="T41" fmla="*/ 887 h 1200"/>
                <a:gd name="T42" fmla="*/ 4494 w 5762"/>
                <a:gd name="T43" fmla="*/ 662 h 1200"/>
                <a:gd name="T44" fmla="*/ 4541 w 5762"/>
                <a:gd name="T45" fmla="*/ 382 h 1200"/>
                <a:gd name="T46" fmla="*/ 4712 w 5762"/>
                <a:gd name="T47" fmla="*/ 152 h 1200"/>
                <a:gd name="T48" fmla="*/ 4976 w 5762"/>
                <a:gd name="T49" fmla="*/ 17 h 1200"/>
                <a:gd name="T50" fmla="*/ 5285 w 5762"/>
                <a:gd name="T51" fmla="*/ 17 h 1200"/>
                <a:gd name="T52" fmla="*/ 5549 w 5762"/>
                <a:gd name="T53" fmla="*/ 152 h 1200"/>
                <a:gd name="T54" fmla="*/ 5718 w 5762"/>
                <a:gd name="T55" fmla="*/ 382 h 1200"/>
                <a:gd name="T56" fmla="*/ 5626 w 5762"/>
                <a:gd name="T57" fmla="*/ 597 h 1200"/>
                <a:gd name="T58" fmla="*/ 5557 w 5762"/>
                <a:gd name="T59" fmla="*/ 363 h 1200"/>
                <a:gd name="T60" fmla="*/ 5379 w 5762"/>
                <a:gd name="T61" fmla="*/ 195 h 1200"/>
                <a:gd name="T62" fmla="*/ 5131 w 5762"/>
                <a:gd name="T63" fmla="*/ 131 h 1200"/>
                <a:gd name="T64" fmla="*/ 4882 w 5762"/>
                <a:gd name="T65" fmla="*/ 195 h 1200"/>
                <a:gd name="T66" fmla="*/ 4705 w 5762"/>
                <a:gd name="T67" fmla="*/ 363 h 1200"/>
                <a:gd name="T68" fmla="*/ 4636 w 5762"/>
                <a:gd name="T69" fmla="*/ 597 h 1200"/>
                <a:gd name="T70" fmla="*/ 4562 w 5762"/>
                <a:gd name="T71" fmla="*/ 882 h 1200"/>
                <a:gd name="T72" fmla="*/ 4367 w 5762"/>
                <a:gd name="T73" fmla="*/ 1092 h 1200"/>
                <a:gd name="T74" fmla="*/ 4086 w 5762"/>
                <a:gd name="T75" fmla="*/ 1195 h 1200"/>
                <a:gd name="T76" fmla="*/ 3778 w 5762"/>
                <a:gd name="T77" fmla="*/ 1158 h 1200"/>
                <a:gd name="T78" fmla="*/ 3532 w 5762"/>
                <a:gd name="T79" fmla="*/ 999 h 1200"/>
                <a:gd name="T80" fmla="*/ 3394 w 5762"/>
                <a:gd name="T81" fmla="*/ 748 h 1200"/>
                <a:gd name="T82" fmla="*/ 3356 w 5762"/>
                <a:gd name="T83" fmla="*/ 475 h 1200"/>
                <a:gd name="T84" fmla="*/ 3232 w 5762"/>
                <a:gd name="T85" fmla="*/ 269 h 1200"/>
                <a:gd name="T86" fmla="*/ 3012 w 5762"/>
                <a:gd name="T87" fmla="*/ 147 h 1200"/>
                <a:gd name="T88" fmla="*/ 2750 w 5762"/>
                <a:gd name="T89" fmla="*/ 147 h 1200"/>
                <a:gd name="T90" fmla="*/ 2533 w 5762"/>
                <a:gd name="T91" fmla="*/ 269 h 1200"/>
                <a:gd name="T92" fmla="*/ 2404 w 5762"/>
                <a:gd name="T93" fmla="*/ 475 h 1200"/>
                <a:gd name="T94" fmla="*/ 2368 w 5762"/>
                <a:gd name="T95" fmla="*/ 748 h 1200"/>
                <a:gd name="T96" fmla="*/ 2228 w 5762"/>
                <a:gd name="T97" fmla="*/ 999 h 1200"/>
                <a:gd name="T98" fmla="*/ 1985 w 5762"/>
                <a:gd name="T99" fmla="*/ 1158 h 1200"/>
                <a:gd name="T100" fmla="*/ 1676 w 5762"/>
                <a:gd name="T101" fmla="*/ 1195 h 1200"/>
                <a:gd name="T102" fmla="*/ 1395 w 5762"/>
                <a:gd name="T103" fmla="*/ 1092 h 1200"/>
                <a:gd name="T104" fmla="*/ 1199 w 5762"/>
                <a:gd name="T105" fmla="*/ 882 h 1200"/>
                <a:gd name="T106" fmla="*/ 1126 w 5762"/>
                <a:gd name="T107" fmla="*/ 597 h 1200"/>
                <a:gd name="T108" fmla="*/ 1056 w 5762"/>
                <a:gd name="T109" fmla="*/ 363 h 1200"/>
                <a:gd name="T110" fmla="*/ 880 w 5762"/>
                <a:gd name="T111" fmla="*/ 195 h 1200"/>
                <a:gd name="T112" fmla="*/ 632 w 5762"/>
                <a:gd name="T113" fmla="*/ 131 h 1200"/>
                <a:gd name="T114" fmla="*/ 381 w 5762"/>
                <a:gd name="T115" fmla="*/ 195 h 1200"/>
                <a:gd name="T116" fmla="*/ 204 w 5762"/>
                <a:gd name="T117" fmla="*/ 363 h 1200"/>
                <a:gd name="T118" fmla="*/ 138 w 5762"/>
                <a:gd name="T119" fmla="*/ 597 h 1200"/>
                <a:gd name="T120" fmla="*/ 42 w 5762"/>
                <a:gd name="T121" fmla="*/ 382 h 1200"/>
                <a:gd name="T122" fmla="*/ 211 w 5762"/>
                <a:gd name="T123" fmla="*/ 152 h 1200"/>
                <a:gd name="T124" fmla="*/ 475 w 5762"/>
                <a:gd name="T125" fmla="*/ 17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762" h="1200">
                  <a:moveTo>
                    <a:pt x="632" y="0"/>
                  </a:moveTo>
                  <a:lnTo>
                    <a:pt x="711" y="5"/>
                  </a:lnTo>
                  <a:lnTo>
                    <a:pt x="786" y="17"/>
                  </a:lnTo>
                  <a:lnTo>
                    <a:pt x="859" y="40"/>
                  </a:lnTo>
                  <a:lnTo>
                    <a:pt x="929" y="70"/>
                  </a:lnTo>
                  <a:lnTo>
                    <a:pt x="992" y="106"/>
                  </a:lnTo>
                  <a:lnTo>
                    <a:pt x="1049" y="152"/>
                  </a:lnTo>
                  <a:lnTo>
                    <a:pt x="1103" y="201"/>
                  </a:lnTo>
                  <a:lnTo>
                    <a:pt x="1151" y="257"/>
                  </a:lnTo>
                  <a:lnTo>
                    <a:pt x="1189" y="319"/>
                  </a:lnTo>
                  <a:lnTo>
                    <a:pt x="1220" y="382"/>
                  </a:lnTo>
                  <a:lnTo>
                    <a:pt x="1243" y="450"/>
                  </a:lnTo>
                  <a:lnTo>
                    <a:pt x="1255" y="524"/>
                  </a:lnTo>
                  <a:lnTo>
                    <a:pt x="1261" y="597"/>
                  </a:lnTo>
                  <a:lnTo>
                    <a:pt x="1266" y="664"/>
                  </a:lnTo>
                  <a:lnTo>
                    <a:pt x="1280" y="723"/>
                  </a:lnTo>
                  <a:lnTo>
                    <a:pt x="1301" y="782"/>
                  </a:lnTo>
                  <a:lnTo>
                    <a:pt x="1330" y="837"/>
                  </a:lnTo>
                  <a:lnTo>
                    <a:pt x="1365" y="887"/>
                  </a:lnTo>
                  <a:lnTo>
                    <a:pt x="1407" y="933"/>
                  </a:lnTo>
                  <a:lnTo>
                    <a:pt x="1454" y="971"/>
                  </a:lnTo>
                  <a:lnTo>
                    <a:pt x="1507" y="1006"/>
                  </a:lnTo>
                  <a:lnTo>
                    <a:pt x="1563" y="1032"/>
                  </a:lnTo>
                  <a:lnTo>
                    <a:pt x="1626" y="1053"/>
                  </a:lnTo>
                  <a:lnTo>
                    <a:pt x="1688" y="1065"/>
                  </a:lnTo>
                  <a:lnTo>
                    <a:pt x="1755" y="1069"/>
                  </a:lnTo>
                  <a:lnTo>
                    <a:pt x="1825" y="1065"/>
                  </a:lnTo>
                  <a:lnTo>
                    <a:pt x="1887" y="1053"/>
                  </a:lnTo>
                  <a:lnTo>
                    <a:pt x="1947" y="1032"/>
                  </a:lnTo>
                  <a:lnTo>
                    <a:pt x="2006" y="1006"/>
                  </a:lnTo>
                  <a:lnTo>
                    <a:pt x="2059" y="971"/>
                  </a:lnTo>
                  <a:lnTo>
                    <a:pt x="2106" y="933"/>
                  </a:lnTo>
                  <a:lnTo>
                    <a:pt x="2149" y="887"/>
                  </a:lnTo>
                  <a:lnTo>
                    <a:pt x="2182" y="837"/>
                  </a:lnTo>
                  <a:lnTo>
                    <a:pt x="2210" y="782"/>
                  </a:lnTo>
                  <a:lnTo>
                    <a:pt x="2233" y="723"/>
                  </a:lnTo>
                  <a:lnTo>
                    <a:pt x="2245" y="662"/>
                  </a:lnTo>
                  <a:lnTo>
                    <a:pt x="2251" y="597"/>
                  </a:lnTo>
                  <a:lnTo>
                    <a:pt x="2251" y="597"/>
                  </a:lnTo>
                  <a:lnTo>
                    <a:pt x="2254" y="524"/>
                  </a:lnTo>
                  <a:lnTo>
                    <a:pt x="2270" y="450"/>
                  </a:lnTo>
                  <a:lnTo>
                    <a:pt x="2292" y="382"/>
                  </a:lnTo>
                  <a:lnTo>
                    <a:pt x="2326" y="319"/>
                  </a:lnTo>
                  <a:lnTo>
                    <a:pt x="2362" y="257"/>
                  </a:lnTo>
                  <a:lnTo>
                    <a:pt x="2411" y="201"/>
                  </a:lnTo>
                  <a:lnTo>
                    <a:pt x="2462" y="152"/>
                  </a:lnTo>
                  <a:lnTo>
                    <a:pt x="2521" y="106"/>
                  </a:lnTo>
                  <a:lnTo>
                    <a:pt x="2586" y="70"/>
                  </a:lnTo>
                  <a:lnTo>
                    <a:pt x="2652" y="40"/>
                  </a:lnTo>
                  <a:lnTo>
                    <a:pt x="2725" y="17"/>
                  </a:lnTo>
                  <a:lnTo>
                    <a:pt x="2802" y="5"/>
                  </a:lnTo>
                  <a:lnTo>
                    <a:pt x="2879" y="0"/>
                  </a:lnTo>
                  <a:lnTo>
                    <a:pt x="2959" y="5"/>
                  </a:lnTo>
                  <a:lnTo>
                    <a:pt x="3036" y="17"/>
                  </a:lnTo>
                  <a:lnTo>
                    <a:pt x="3110" y="40"/>
                  </a:lnTo>
                  <a:lnTo>
                    <a:pt x="3178" y="70"/>
                  </a:lnTo>
                  <a:lnTo>
                    <a:pt x="3241" y="106"/>
                  </a:lnTo>
                  <a:lnTo>
                    <a:pt x="3300" y="152"/>
                  </a:lnTo>
                  <a:lnTo>
                    <a:pt x="3352" y="201"/>
                  </a:lnTo>
                  <a:lnTo>
                    <a:pt x="3399" y="257"/>
                  </a:lnTo>
                  <a:lnTo>
                    <a:pt x="3436" y="319"/>
                  </a:lnTo>
                  <a:lnTo>
                    <a:pt x="3469" y="382"/>
                  </a:lnTo>
                  <a:lnTo>
                    <a:pt x="3494" y="450"/>
                  </a:lnTo>
                  <a:lnTo>
                    <a:pt x="3508" y="524"/>
                  </a:lnTo>
                  <a:lnTo>
                    <a:pt x="3513" y="597"/>
                  </a:lnTo>
                  <a:lnTo>
                    <a:pt x="3516" y="662"/>
                  </a:lnTo>
                  <a:lnTo>
                    <a:pt x="3530" y="723"/>
                  </a:lnTo>
                  <a:lnTo>
                    <a:pt x="3551" y="782"/>
                  </a:lnTo>
                  <a:lnTo>
                    <a:pt x="3579" y="837"/>
                  </a:lnTo>
                  <a:lnTo>
                    <a:pt x="3614" y="887"/>
                  </a:lnTo>
                  <a:lnTo>
                    <a:pt x="3656" y="933"/>
                  </a:lnTo>
                  <a:lnTo>
                    <a:pt x="3703" y="971"/>
                  </a:lnTo>
                  <a:lnTo>
                    <a:pt x="3756" y="1006"/>
                  </a:lnTo>
                  <a:lnTo>
                    <a:pt x="3815" y="1032"/>
                  </a:lnTo>
                  <a:lnTo>
                    <a:pt x="3874" y="1053"/>
                  </a:lnTo>
                  <a:lnTo>
                    <a:pt x="3939" y="1065"/>
                  </a:lnTo>
                  <a:lnTo>
                    <a:pt x="4007" y="1069"/>
                  </a:lnTo>
                  <a:lnTo>
                    <a:pt x="4073" y="1065"/>
                  </a:lnTo>
                  <a:lnTo>
                    <a:pt x="4136" y="1053"/>
                  </a:lnTo>
                  <a:lnTo>
                    <a:pt x="4199" y="1032"/>
                  </a:lnTo>
                  <a:lnTo>
                    <a:pt x="4255" y="1006"/>
                  </a:lnTo>
                  <a:lnTo>
                    <a:pt x="4307" y="971"/>
                  </a:lnTo>
                  <a:lnTo>
                    <a:pt x="4354" y="933"/>
                  </a:lnTo>
                  <a:lnTo>
                    <a:pt x="4396" y="887"/>
                  </a:lnTo>
                  <a:lnTo>
                    <a:pt x="4433" y="837"/>
                  </a:lnTo>
                  <a:lnTo>
                    <a:pt x="4461" y="782"/>
                  </a:lnTo>
                  <a:lnTo>
                    <a:pt x="4482" y="723"/>
                  </a:lnTo>
                  <a:lnTo>
                    <a:pt x="4494" y="662"/>
                  </a:lnTo>
                  <a:lnTo>
                    <a:pt x="4499" y="597"/>
                  </a:lnTo>
                  <a:lnTo>
                    <a:pt x="4505" y="524"/>
                  </a:lnTo>
                  <a:lnTo>
                    <a:pt x="4520" y="450"/>
                  </a:lnTo>
                  <a:lnTo>
                    <a:pt x="4541" y="382"/>
                  </a:lnTo>
                  <a:lnTo>
                    <a:pt x="4573" y="319"/>
                  </a:lnTo>
                  <a:lnTo>
                    <a:pt x="4615" y="257"/>
                  </a:lnTo>
                  <a:lnTo>
                    <a:pt x="4658" y="201"/>
                  </a:lnTo>
                  <a:lnTo>
                    <a:pt x="4712" y="152"/>
                  </a:lnTo>
                  <a:lnTo>
                    <a:pt x="4772" y="106"/>
                  </a:lnTo>
                  <a:lnTo>
                    <a:pt x="4833" y="70"/>
                  </a:lnTo>
                  <a:lnTo>
                    <a:pt x="4903" y="40"/>
                  </a:lnTo>
                  <a:lnTo>
                    <a:pt x="4976" y="17"/>
                  </a:lnTo>
                  <a:lnTo>
                    <a:pt x="5051" y="5"/>
                  </a:lnTo>
                  <a:lnTo>
                    <a:pt x="5131" y="0"/>
                  </a:lnTo>
                  <a:lnTo>
                    <a:pt x="5212" y="5"/>
                  </a:lnTo>
                  <a:lnTo>
                    <a:pt x="5285" y="17"/>
                  </a:lnTo>
                  <a:lnTo>
                    <a:pt x="5358" y="40"/>
                  </a:lnTo>
                  <a:lnTo>
                    <a:pt x="5427" y="70"/>
                  </a:lnTo>
                  <a:lnTo>
                    <a:pt x="5493" y="106"/>
                  </a:lnTo>
                  <a:lnTo>
                    <a:pt x="5549" y="152"/>
                  </a:lnTo>
                  <a:lnTo>
                    <a:pt x="5603" y="201"/>
                  </a:lnTo>
                  <a:lnTo>
                    <a:pt x="5650" y="257"/>
                  </a:lnTo>
                  <a:lnTo>
                    <a:pt x="5688" y="319"/>
                  </a:lnTo>
                  <a:lnTo>
                    <a:pt x="5718" y="382"/>
                  </a:lnTo>
                  <a:lnTo>
                    <a:pt x="5743" y="450"/>
                  </a:lnTo>
                  <a:lnTo>
                    <a:pt x="5757" y="524"/>
                  </a:lnTo>
                  <a:lnTo>
                    <a:pt x="5762" y="597"/>
                  </a:lnTo>
                  <a:lnTo>
                    <a:pt x="5626" y="597"/>
                  </a:lnTo>
                  <a:lnTo>
                    <a:pt x="5620" y="536"/>
                  </a:lnTo>
                  <a:lnTo>
                    <a:pt x="5608" y="475"/>
                  </a:lnTo>
                  <a:lnTo>
                    <a:pt x="5587" y="416"/>
                  </a:lnTo>
                  <a:lnTo>
                    <a:pt x="5557" y="363"/>
                  </a:lnTo>
                  <a:lnTo>
                    <a:pt x="5521" y="312"/>
                  </a:lnTo>
                  <a:lnTo>
                    <a:pt x="5481" y="269"/>
                  </a:lnTo>
                  <a:lnTo>
                    <a:pt x="5432" y="227"/>
                  </a:lnTo>
                  <a:lnTo>
                    <a:pt x="5379" y="195"/>
                  </a:lnTo>
                  <a:lnTo>
                    <a:pt x="5322" y="166"/>
                  </a:lnTo>
                  <a:lnTo>
                    <a:pt x="5262" y="147"/>
                  </a:lnTo>
                  <a:lnTo>
                    <a:pt x="5198" y="134"/>
                  </a:lnTo>
                  <a:lnTo>
                    <a:pt x="5131" y="131"/>
                  </a:lnTo>
                  <a:lnTo>
                    <a:pt x="5063" y="134"/>
                  </a:lnTo>
                  <a:lnTo>
                    <a:pt x="5000" y="147"/>
                  </a:lnTo>
                  <a:lnTo>
                    <a:pt x="4938" y="166"/>
                  </a:lnTo>
                  <a:lnTo>
                    <a:pt x="4882" y="195"/>
                  </a:lnTo>
                  <a:lnTo>
                    <a:pt x="4828" y="227"/>
                  </a:lnTo>
                  <a:lnTo>
                    <a:pt x="4782" y="269"/>
                  </a:lnTo>
                  <a:lnTo>
                    <a:pt x="4739" y="312"/>
                  </a:lnTo>
                  <a:lnTo>
                    <a:pt x="4705" y="363"/>
                  </a:lnTo>
                  <a:lnTo>
                    <a:pt x="4676" y="416"/>
                  </a:lnTo>
                  <a:lnTo>
                    <a:pt x="4653" y="475"/>
                  </a:lnTo>
                  <a:lnTo>
                    <a:pt x="4641" y="536"/>
                  </a:lnTo>
                  <a:lnTo>
                    <a:pt x="4636" y="597"/>
                  </a:lnTo>
                  <a:lnTo>
                    <a:pt x="4632" y="674"/>
                  </a:lnTo>
                  <a:lnTo>
                    <a:pt x="4618" y="748"/>
                  </a:lnTo>
                  <a:lnTo>
                    <a:pt x="4595" y="817"/>
                  </a:lnTo>
                  <a:lnTo>
                    <a:pt x="4562" y="882"/>
                  </a:lnTo>
                  <a:lnTo>
                    <a:pt x="4526" y="941"/>
                  </a:lnTo>
                  <a:lnTo>
                    <a:pt x="4477" y="999"/>
                  </a:lnTo>
                  <a:lnTo>
                    <a:pt x="4424" y="1050"/>
                  </a:lnTo>
                  <a:lnTo>
                    <a:pt x="4367" y="1092"/>
                  </a:lnTo>
                  <a:lnTo>
                    <a:pt x="4302" y="1128"/>
                  </a:lnTo>
                  <a:lnTo>
                    <a:pt x="4234" y="1158"/>
                  </a:lnTo>
                  <a:lnTo>
                    <a:pt x="4162" y="1183"/>
                  </a:lnTo>
                  <a:lnTo>
                    <a:pt x="4086" y="1195"/>
                  </a:lnTo>
                  <a:lnTo>
                    <a:pt x="4007" y="1200"/>
                  </a:lnTo>
                  <a:lnTo>
                    <a:pt x="3928" y="1195"/>
                  </a:lnTo>
                  <a:lnTo>
                    <a:pt x="3850" y="1183"/>
                  </a:lnTo>
                  <a:lnTo>
                    <a:pt x="3778" y="1158"/>
                  </a:lnTo>
                  <a:lnTo>
                    <a:pt x="3708" y="1128"/>
                  </a:lnTo>
                  <a:lnTo>
                    <a:pt x="3646" y="1092"/>
                  </a:lnTo>
                  <a:lnTo>
                    <a:pt x="3586" y="1050"/>
                  </a:lnTo>
                  <a:lnTo>
                    <a:pt x="3532" y="999"/>
                  </a:lnTo>
                  <a:lnTo>
                    <a:pt x="3488" y="941"/>
                  </a:lnTo>
                  <a:lnTo>
                    <a:pt x="3448" y="882"/>
                  </a:lnTo>
                  <a:lnTo>
                    <a:pt x="3419" y="817"/>
                  </a:lnTo>
                  <a:lnTo>
                    <a:pt x="3394" y="748"/>
                  </a:lnTo>
                  <a:lnTo>
                    <a:pt x="3380" y="674"/>
                  </a:lnTo>
                  <a:lnTo>
                    <a:pt x="3375" y="597"/>
                  </a:lnTo>
                  <a:lnTo>
                    <a:pt x="3371" y="536"/>
                  </a:lnTo>
                  <a:lnTo>
                    <a:pt x="3356" y="475"/>
                  </a:lnTo>
                  <a:lnTo>
                    <a:pt x="3337" y="416"/>
                  </a:lnTo>
                  <a:lnTo>
                    <a:pt x="3309" y="363"/>
                  </a:lnTo>
                  <a:lnTo>
                    <a:pt x="3270" y="312"/>
                  </a:lnTo>
                  <a:lnTo>
                    <a:pt x="3232" y="269"/>
                  </a:lnTo>
                  <a:lnTo>
                    <a:pt x="3181" y="227"/>
                  </a:lnTo>
                  <a:lnTo>
                    <a:pt x="3131" y="195"/>
                  </a:lnTo>
                  <a:lnTo>
                    <a:pt x="3073" y="166"/>
                  </a:lnTo>
                  <a:lnTo>
                    <a:pt x="3012" y="147"/>
                  </a:lnTo>
                  <a:lnTo>
                    <a:pt x="2947" y="134"/>
                  </a:lnTo>
                  <a:lnTo>
                    <a:pt x="2879" y="131"/>
                  </a:lnTo>
                  <a:lnTo>
                    <a:pt x="2815" y="134"/>
                  </a:lnTo>
                  <a:lnTo>
                    <a:pt x="2750" y="147"/>
                  </a:lnTo>
                  <a:lnTo>
                    <a:pt x="2689" y="166"/>
                  </a:lnTo>
                  <a:lnTo>
                    <a:pt x="2633" y="195"/>
                  </a:lnTo>
                  <a:lnTo>
                    <a:pt x="2579" y="227"/>
                  </a:lnTo>
                  <a:lnTo>
                    <a:pt x="2533" y="269"/>
                  </a:lnTo>
                  <a:lnTo>
                    <a:pt x="2490" y="312"/>
                  </a:lnTo>
                  <a:lnTo>
                    <a:pt x="2453" y="363"/>
                  </a:lnTo>
                  <a:lnTo>
                    <a:pt x="2427" y="416"/>
                  </a:lnTo>
                  <a:lnTo>
                    <a:pt x="2404" y="475"/>
                  </a:lnTo>
                  <a:lnTo>
                    <a:pt x="2390" y="536"/>
                  </a:lnTo>
                  <a:lnTo>
                    <a:pt x="2387" y="597"/>
                  </a:lnTo>
                  <a:lnTo>
                    <a:pt x="2382" y="674"/>
                  </a:lnTo>
                  <a:lnTo>
                    <a:pt x="2368" y="748"/>
                  </a:lnTo>
                  <a:lnTo>
                    <a:pt x="2345" y="817"/>
                  </a:lnTo>
                  <a:lnTo>
                    <a:pt x="2313" y="882"/>
                  </a:lnTo>
                  <a:lnTo>
                    <a:pt x="2273" y="941"/>
                  </a:lnTo>
                  <a:lnTo>
                    <a:pt x="2228" y="999"/>
                  </a:lnTo>
                  <a:lnTo>
                    <a:pt x="2175" y="1050"/>
                  </a:lnTo>
                  <a:lnTo>
                    <a:pt x="2116" y="1092"/>
                  </a:lnTo>
                  <a:lnTo>
                    <a:pt x="2052" y="1128"/>
                  </a:lnTo>
                  <a:lnTo>
                    <a:pt x="1985" y="1158"/>
                  </a:lnTo>
                  <a:lnTo>
                    <a:pt x="1912" y="1183"/>
                  </a:lnTo>
                  <a:lnTo>
                    <a:pt x="1835" y="1195"/>
                  </a:lnTo>
                  <a:lnTo>
                    <a:pt x="1755" y="1200"/>
                  </a:lnTo>
                  <a:lnTo>
                    <a:pt x="1676" y="1195"/>
                  </a:lnTo>
                  <a:lnTo>
                    <a:pt x="1601" y="1183"/>
                  </a:lnTo>
                  <a:lnTo>
                    <a:pt x="1528" y="1158"/>
                  </a:lnTo>
                  <a:lnTo>
                    <a:pt x="1460" y="1128"/>
                  </a:lnTo>
                  <a:lnTo>
                    <a:pt x="1395" y="1092"/>
                  </a:lnTo>
                  <a:lnTo>
                    <a:pt x="1337" y="1050"/>
                  </a:lnTo>
                  <a:lnTo>
                    <a:pt x="1285" y="999"/>
                  </a:lnTo>
                  <a:lnTo>
                    <a:pt x="1238" y="941"/>
                  </a:lnTo>
                  <a:lnTo>
                    <a:pt x="1199" y="882"/>
                  </a:lnTo>
                  <a:lnTo>
                    <a:pt x="1166" y="817"/>
                  </a:lnTo>
                  <a:lnTo>
                    <a:pt x="1145" y="748"/>
                  </a:lnTo>
                  <a:lnTo>
                    <a:pt x="1131" y="674"/>
                  </a:lnTo>
                  <a:lnTo>
                    <a:pt x="1126" y="597"/>
                  </a:lnTo>
                  <a:lnTo>
                    <a:pt x="1121" y="536"/>
                  </a:lnTo>
                  <a:lnTo>
                    <a:pt x="1109" y="475"/>
                  </a:lnTo>
                  <a:lnTo>
                    <a:pt x="1086" y="416"/>
                  </a:lnTo>
                  <a:lnTo>
                    <a:pt x="1056" y="363"/>
                  </a:lnTo>
                  <a:lnTo>
                    <a:pt x="1023" y="312"/>
                  </a:lnTo>
                  <a:lnTo>
                    <a:pt x="979" y="269"/>
                  </a:lnTo>
                  <a:lnTo>
                    <a:pt x="934" y="227"/>
                  </a:lnTo>
                  <a:lnTo>
                    <a:pt x="880" y="195"/>
                  </a:lnTo>
                  <a:lnTo>
                    <a:pt x="822" y="166"/>
                  </a:lnTo>
                  <a:lnTo>
                    <a:pt x="763" y="147"/>
                  </a:lnTo>
                  <a:lnTo>
                    <a:pt x="698" y="134"/>
                  </a:lnTo>
                  <a:lnTo>
                    <a:pt x="632" y="131"/>
                  </a:lnTo>
                  <a:lnTo>
                    <a:pt x="562" y="134"/>
                  </a:lnTo>
                  <a:lnTo>
                    <a:pt x="501" y="147"/>
                  </a:lnTo>
                  <a:lnTo>
                    <a:pt x="440" y="166"/>
                  </a:lnTo>
                  <a:lnTo>
                    <a:pt x="381" y="195"/>
                  </a:lnTo>
                  <a:lnTo>
                    <a:pt x="330" y="227"/>
                  </a:lnTo>
                  <a:lnTo>
                    <a:pt x="281" y="269"/>
                  </a:lnTo>
                  <a:lnTo>
                    <a:pt x="241" y="312"/>
                  </a:lnTo>
                  <a:lnTo>
                    <a:pt x="204" y="363"/>
                  </a:lnTo>
                  <a:lnTo>
                    <a:pt x="176" y="416"/>
                  </a:lnTo>
                  <a:lnTo>
                    <a:pt x="155" y="475"/>
                  </a:lnTo>
                  <a:lnTo>
                    <a:pt x="143" y="536"/>
                  </a:lnTo>
                  <a:lnTo>
                    <a:pt x="138" y="597"/>
                  </a:lnTo>
                  <a:lnTo>
                    <a:pt x="0" y="597"/>
                  </a:lnTo>
                  <a:lnTo>
                    <a:pt x="5" y="524"/>
                  </a:lnTo>
                  <a:lnTo>
                    <a:pt x="19" y="450"/>
                  </a:lnTo>
                  <a:lnTo>
                    <a:pt x="42" y="382"/>
                  </a:lnTo>
                  <a:lnTo>
                    <a:pt x="73" y="319"/>
                  </a:lnTo>
                  <a:lnTo>
                    <a:pt x="113" y="257"/>
                  </a:lnTo>
                  <a:lnTo>
                    <a:pt x="161" y="201"/>
                  </a:lnTo>
                  <a:lnTo>
                    <a:pt x="211" y="152"/>
                  </a:lnTo>
                  <a:lnTo>
                    <a:pt x="271" y="106"/>
                  </a:lnTo>
                  <a:lnTo>
                    <a:pt x="335" y="70"/>
                  </a:lnTo>
                  <a:lnTo>
                    <a:pt x="403" y="40"/>
                  </a:lnTo>
                  <a:lnTo>
                    <a:pt x="475" y="17"/>
                  </a:lnTo>
                  <a:lnTo>
                    <a:pt x="550" y="5"/>
                  </a:lnTo>
                  <a:lnTo>
                    <a:pt x="632" y="0"/>
                  </a:lnTo>
                  <a:close/>
                </a:path>
              </a:pathLst>
            </a:custGeom>
            <a:grpFill/>
            <a:ln w="0">
              <a:noFill/>
              <a:prstDash val="solid"/>
              <a:round/>
              <a:headEnd/>
              <a:tailEnd/>
            </a:ln>
            <a:effectLst/>
            <a:sp3d>
              <a:bevelT w="139700" h="139700"/>
            </a:sp3d>
          </p:spPr>
          <p:txBody>
            <a:bodyPr vert="horz" wrap="square" lIns="91440" tIns="45720" rIns="91440" bIns="45720" numCol="1" anchor="t" anchorCtr="0" compatLnSpc="1">
              <a:prstTxWarp prst="textNoShape">
                <a:avLst/>
              </a:prstTxWarp>
            </a:bodyPr>
            <a:lstStyle/>
            <a:p>
              <a:endParaRPr lang="en-US" dirty="0"/>
            </a:p>
          </p:txBody>
        </p:sp>
        <p:sp>
          <p:nvSpPr>
            <p:cNvPr id="27" name="Freeform 7"/>
            <p:cNvSpPr>
              <a:spLocks/>
            </p:cNvSpPr>
            <p:nvPr/>
          </p:nvSpPr>
          <p:spPr bwMode="auto">
            <a:xfrm>
              <a:off x="85725" y="1628776"/>
              <a:ext cx="8975725" cy="1744663"/>
            </a:xfrm>
            <a:custGeom>
              <a:avLst/>
              <a:gdLst>
                <a:gd name="T0" fmla="*/ 1013 w 5654"/>
                <a:gd name="T1" fmla="*/ 185 h 1099"/>
                <a:gd name="T2" fmla="*/ 1156 w 5654"/>
                <a:gd name="T3" fmla="*/ 552 h 1099"/>
                <a:gd name="T4" fmla="*/ 1200 w 5654"/>
                <a:gd name="T5" fmla="*/ 751 h 1099"/>
                <a:gd name="T6" fmla="*/ 1315 w 5654"/>
                <a:gd name="T7" fmla="*/ 915 h 1099"/>
                <a:gd name="T8" fmla="*/ 1430 w 5654"/>
                <a:gd name="T9" fmla="*/ 999 h 1099"/>
                <a:gd name="T10" fmla="*/ 1629 w 5654"/>
                <a:gd name="T11" fmla="*/ 1064 h 1099"/>
                <a:gd name="T12" fmla="*/ 1844 w 5654"/>
                <a:gd name="T13" fmla="*/ 1052 h 1099"/>
                <a:gd name="T14" fmla="*/ 1980 w 5654"/>
                <a:gd name="T15" fmla="*/ 998 h 1099"/>
                <a:gd name="T16" fmla="*/ 2134 w 5654"/>
                <a:gd name="T17" fmla="*/ 867 h 1099"/>
                <a:gd name="T18" fmla="*/ 2226 w 5654"/>
                <a:gd name="T19" fmla="*/ 690 h 1099"/>
                <a:gd name="T20" fmla="*/ 2247 w 5654"/>
                <a:gd name="T21" fmla="*/ 550 h 1099"/>
                <a:gd name="T22" fmla="*/ 2495 w 5654"/>
                <a:gd name="T23" fmla="*/ 98 h 1099"/>
                <a:gd name="T24" fmla="*/ 3038 w 5654"/>
                <a:gd name="T25" fmla="*/ 37 h 1099"/>
                <a:gd name="T26" fmla="*/ 3391 w 5654"/>
                <a:gd name="T27" fmla="*/ 412 h 1099"/>
                <a:gd name="T28" fmla="*/ 3427 w 5654"/>
                <a:gd name="T29" fmla="*/ 687 h 1099"/>
                <a:gd name="T30" fmla="*/ 3518 w 5654"/>
                <a:gd name="T31" fmla="*/ 865 h 1099"/>
                <a:gd name="T32" fmla="*/ 3621 w 5654"/>
                <a:gd name="T33" fmla="*/ 963 h 1099"/>
                <a:gd name="T34" fmla="*/ 3808 w 5654"/>
                <a:gd name="T35" fmla="*/ 1050 h 1099"/>
                <a:gd name="T36" fmla="*/ 4021 w 5654"/>
                <a:gd name="T37" fmla="*/ 1066 h 1099"/>
                <a:gd name="T38" fmla="*/ 4168 w 5654"/>
                <a:gd name="T39" fmla="*/ 1027 h 1099"/>
                <a:gd name="T40" fmla="*/ 4335 w 5654"/>
                <a:gd name="T41" fmla="*/ 917 h 1099"/>
                <a:gd name="T42" fmla="*/ 4452 w 5654"/>
                <a:gd name="T43" fmla="*/ 755 h 1099"/>
                <a:gd name="T44" fmla="*/ 4491 w 5654"/>
                <a:gd name="T45" fmla="*/ 615 h 1099"/>
                <a:gd name="T46" fmla="*/ 4601 w 5654"/>
                <a:gd name="T47" fmla="*/ 236 h 1099"/>
                <a:gd name="T48" fmla="*/ 5077 w 5654"/>
                <a:gd name="T49" fmla="*/ 0 h 1099"/>
                <a:gd name="T50" fmla="*/ 5556 w 5654"/>
                <a:gd name="T51" fmla="*/ 236 h 1099"/>
                <a:gd name="T52" fmla="*/ 5615 w 5654"/>
                <a:gd name="T53" fmla="*/ 479 h 1099"/>
                <a:gd name="T54" fmla="*/ 5549 w 5654"/>
                <a:gd name="T55" fmla="*/ 287 h 1099"/>
                <a:gd name="T56" fmla="*/ 5460 w 5654"/>
                <a:gd name="T57" fmla="*/ 178 h 1099"/>
                <a:gd name="T58" fmla="*/ 5289 w 5654"/>
                <a:gd name="T59" fmla="*/ 68 h 1099"/>
                <a:gd name="T60" fmla="*/ 5083 w 5654"/>
                <a:gd name="T61" fmla="*/ 28 h 1099"/>
                <a:gd name="T62" fmla="*/ 4931 w 5654"/>
                <a:gd name="T63" fmla="*/ 47 h 1099"/>
                <a:gd name="T64" fmla="*/ 4744 w 5654"/>
                <a:gd name="T65" fmla="*/ 136 h 1099"/>
                <a:gd name="T66" fmla="*/ 4610 w 5654"/>
                <a:gd name="T67" fmla="*/ 283 h 1099"/>
                <a:gd name="T68" fmla="*/ 4550 w 5654"/>
                <a:gd name="T69" fmla="*/ 414 h 1099"/>
                <a:gd name="T70" fmla="*/ 4513 w 5654"/>
                <a:gd name="T71" fmla="*/ 685 h 1099"/>
                <a:gd name="T72" fmla="*/ 4161 w 5654"/>
                <a:gd name="T73" fmla="*/ 1060 h 1099"/>
                <a:gd name="T74" fmla="*/ 3620 w 5654"/>
                <a:gd name="T75" fmla="*/ 998 h 1099"/>
                <a:gd name="T76" fmla="*/ 3372 w 5654"/>
                <a:gd name="T77" fmla="*/ 545 h 1099"/>
                <a:gd name="T78" fmla="*/ 3328 w 5654"/>
                <a:gd name="T79" fmla="*/ 344 h 1099"/>
                <a:gd name="T80" fmla="*/ 3214 w 5654"/>
                <a:gd name="T81" fmla="*/ 183 h 1099"/>
                <a:gd name="T82" fmla="*/ 3099 w 5654"/>
                <a:gd name="T83" fmla="*/ 100 h 1099"/>
                <a:gd name="T84" fmla="*/ 2900 w 5654"/>
                <a:gd name="T85" fmla="*/ 33 h 1099"/>
                <a:gd name="T86" fmla="*/ 2687 w 5654"/>
                <a:gd name="T87" fmla="*/ 45 h 1099"/>
                <a:gd name="T88" fmla="*/ 2553 w 5654"/>
                <a:gd name="T89" fmla="*/ 101 h 1099"/>
                <a:gd name="T90" fmla="*/ 2397 w 5654"/>
                <a:gd name="T91" fmla="*/ 229 h 1099"/>
                <a:gd name="T92" fmla="*/ 2303 w 5654"/>
                <a:gd name="T93" fmla="*/ 405 h 1099"/>
                <a:gd name="T94" fmla="*/ 2265 w 5654"/>
                <a:gd name="T95" fmla="*/ 685 h 1099"/>
                <a:gd name="T96" fmla="*/ 1914 w 5654"/>
                <a:gd name="T97" fmla="*/ 1060 h 1099"/>
                <a:gd name="T98" fmla="*/ 1369 w 5654"/>
                <a:gd name="T99" fmla="*/ 998 h 1099"/>
                <a:gd name="T100" fmla="*/ 1123 w 5654"/>
                <a:gd name="T101" fmla="*/ 543 h 1099"/>
                <a:gd name="T102" fmla="*/ 1102 w 5654"/>
                <a:gd name="T103" fmla="*/ 405 h 1099"/>
                <a:gd name="T104" fmla="*/ 1008 w 5654"/>
                <a:gd name="T105" fmla="*/ 229 h 1099"/>
                <a:gd name="T106" fmla="*/ 852 w 5654"/>
                <a:gd name="T107" fmla="*/ 101 h 1099"/>
                <a:gd name="T108" fmla="*/ 718 w 5654"/>
                <a:gd name="T109" fmla="*/ 45 h 1099"/>
                <a:gd name="T110" fmla="*/ 503 w 5654"/>
                <a:gd name="T111" fmla="*/ 33 h 1099"/>
                <a:gd name="T112" fmla="*/ 304 w 5654"/>
                <a:gd name="T113" fmla="*/ 98 h 1099"/>
                <a:gd name="T114" fmla="*/ 190 w 5654"/>
                <a:gd name="T115" fmla="*/ 182 h 1099"/>
                <a:gd name="T116" fmla="*/ 77 w 5654"/>
                <a:gd name="T117" fmla="*/ 344 h 1099"/>
                <a:gd name="T118" fmla="*/ 37 w 5654"/>
                <a:gd name="T119" fmla="*/ 496 h 1099"/>
                <a:gd name="T120" fmla="*/ 190 w 5654"/>
                <a:gd name="T121" fmla="*/ 13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54" h="1099">
                  <a:moveTo>
                    <a:pt x="578" y="0"/>
                  </a:moveTo>
                  <a:lnTo>
                    <a:pt x="651" y="3"/>
                  </a:lnTo>
                  <a:lnTo>
                    <a:pt x="719" y="16"/>
                  </a:lnTo>
                  <a:lnTo>
                    <a:pt x="788" y="37"/>
                  </a:lnTo>
                  <a:lnTo>
                    <a:pt x="852" y="65"/>
                  </a:lnTo>
                  <a:lnTo>
                    <a:pt x="910" y="98"/>
                  </a:lnTo>
                  <a:lnTo>
                    <a:pt x="964" y="138"/>
                  </a:lnTo>
                  <a:lnTo>
                    <a:pt x="1013" y="185"/>
                  </a:lnTo>
                  <a:lnTo>
                    <a:pt x="1055" y="236"/>
                  </a:lnTo>
                  <a:lnTo>
                    <a:pt x="1091" y="292"/>
                  </a:lnTo>
                  <a:lnTo>
                    <a:pt x="1119" y="349"/>
                  </a:lnTo>
                  <a:lnTo>
                    <a:pt x="1139" y="412"/>
                  </a:lnTo>
                  <a:lnTo>
                    <a:pt x="1152" y="479"/>
                  </a:lnTo>
                  <a:lnTo>
                    <a:pt x="1156" y="550"/>
                  </a:lnTo>
                  <a:lnTo>
                    <a:pt x="1156" y="550"/>
                  </a:lnTo>
                  <a:lnTo>
                    <a:pt x="1156" y="552"/>
                  </a:lnTo>
                  <a:lnTo>
                    <a:pt x="1161" y="617"/>
                  </a:lnTo>
                  <a:lnTo>
                    <a:pt x="1163" y="620"/>
                  </a:lnTo>
                  <a:lnTo>
                    <a:pt x="1163" y="624"/>
                  </a:lnTo>
                  <a:lnTo>
                    <a:pt x="1177" y="685"/>
                  </a:lnTo>
                  <a:lnTo>
                    <a:pt x="1177" y="687"/>
                  </a:lnTo>
                  <a:lnTo>
                    <a:pt x="1179" y="690"/>
                  </a:lnTo>
                  <a:lnTo>
                    <a:pt x="1200" y="748"/>
                  </a:lnTo>
                  <a:lnTo>
                    <a:pt x="1200" y="751"/>
                  </a:lnTo>
                  <a:lnTo>
                    <a:pt x="1203" y="755"/>
                  </a:lnTo>
                  <a:lnTo>
                    <a:pt x="1231" y="809"/>
                  </a:lnTo>
                  <a:lnTo>
                    <a:pt x="1233" y="812"/>
                  </a:lnTo>
                  <a:lnTo>
                    <a:pt x="1235" y="814"/>
                  </a:lnTo>
                  <a:lnTo>
                    <a:pt x="1271" y="865"/>
                  </a:lnTo>
                  <a:lnTo>
                    <a:pt x="1273" y="867"/>
                  </a:lnTo>
                  <a:lnTo>
                    <a:pt x="1275" y="870"/>
                  </a:lnTo>
                  <a:lnTo>
                    <a:pt x="1315" y="915"/>
                  </a:lnTo>
                  <a:lnTo>
                    <a:pt x="1318" y="917"/>
                  </a:lnTo>
                  <a:lnTo>
                    <a:pt x="1322" y="921"/>
                  </a:lnTo>
                  <a:lnTo>
                    <a:pt x="1369" y="959"/>
                  </a:lnTo>
                  <a:lnTo>
                    <a:pt x="1371" y="961"/>
                  </a:lnTo>
                  <a:lnTo>
                    <a:pt x="1372" y="963"/>
                  </a:lnTo>
                  <a:lnTo>
                    <a:pt x="1425" y="996"/>
                  </a:lnTo>
                  <a:lnTo>
                    <a:pt x="1427" y="998"/>
                  </a:lnTo>
                  <a:lnTo>
                    <a:pt x="1430" y="999"/>
                  </a:lnTo>
                  <a:lnTo>
                    <a:pt x="1488" y="1027"/>
                  </a:lnTo>
                  <a:lnTo>
                    <a:pt x="1491" y="1029"/>
                  </a:lnTo>
                  <a:lnTo>
                    <a:pt x="1495" y="1031"/>
                  </a:lnTo>
                  <a:lnTo>
                    <a:pt x="1556" y="1050"/>
                  </a:lnTo>
                  <a:lnTo>
                    <a:pt x="1558" y="1050"/>
                  </a:lnTo>
                  <a:lnTo>
                    <a:pt x="1561" y="1052"/>
                  </a:lnTo>
                  <a:lnTo>
                    <a:pt x="1624" y="1064"/>
                  </a:lnTo>
                  <a:lnTo>
                    <a:pt x="1629" y="1064"/>
                  </a:lnTo>
                  <a:lnTo>
                    <a:pt x="1633" y="1066"/>
                  </a:lnTo>
                  <a:lnTo>
                    <a:pt x="1699" y="1067"/>
                  </a:lnTo>
                  <a:lnTo>
                    <a:pt x="1701" y="1069"/>
                  </a:lnTo>
                  <a:lnTo>
                    <a:pt x="1704" y="1067"/>
                  </a:lnTo>
                  <a:lnTo>
                    <a:pt x="1772" y="1066"/>
                  </a:lnTo>
                  <a:lnTo>
                    <a:pt x="1776" y="1064"/>
                  </a:lnTo>
                  <a:lnTo>
                    <a:pt x="1779" y="1064"/>
                  </a:lnTo>
                  <a:lnTo>
                    <a:pt x="1844" y="1052"/>
                  </a:lnTo>
                  <a:lnTo>
                    <a:pt x="1847" y="1050"/>
                  </a:lnTo>
                  <a:lnTo>
                    <a:pt x="1849" y="1050"/>
                  </a:lnTo>
                  <a:lnTo>
                    <a:pt x="1908" y="1031"/>
                  </a:lnTo>
                  <a:lnTo>
                    <a:pt x="1912" y="1029"/>
                  </a:lnTo>
                  <a:lnTo>
                    <a:pt x="1915" y="1027"/>
                  </a:lnTo>
                  <a:lnTo>
                    <a:pt x="1973" y="999"/>
                  </a:lnTo>
                  <a:lnTo>
                    <a:pt x="1977" y="999"/>
                  </a:lnTo>
                  <a:lnTo>
                    <a:pt x="1980" y="998"/>
                  </a:lnTo>
                  <a:lnTo>
                    <a:pt x="2032" y="963"/>
                  </a:lnTo>
                  <a:lnTo>
                    <a:pt x="2036" y="961"/>
                  </a:lnTo>
                  <a:lnTo>
                    <a:pt x="2038" y="959"/>
                  </a:lnTo>
                  <a:lnTo>
                    <a:pt x="2085" y="921"/>
                  </a:lnTo>
                  <a:lnTo>
                    <a:pt x="2087" y="917"/>
                  </a:lnTo>
                  <a:lnTo>
                    <a:pt x="2088" y="915"/>
                  </a:lnTo>
                  <a:lnTo>
                    <a:pt x="2132" y="870"/>
                  </a:lnTo>
                  <a:lnTo>
                    <a:pt x="2134" y="867"/>
                  </a:lnTo>
                  <a:lnTo>
                    <a:pt x="2135" y="865"/>
                  </a:lnTo>
                  <a:lnTo>
                    <a:pt x="2170" y="814"/>
                  </a:lnTo>
                  <a:lnTo>
                    <a:pt x="2172" y="811"/>
                  </a:lnTo>
                  <a:lnTo>
                    <a:pt x="2174" y="809"/>
                  </a:lnTo>
                  <a:lnTo>
                    <a:pt x="2202" y="755"/>
                  </a:lnTo>
                  <a:lnTo>
                    <a:pt x="2202" y="751"/>
                  </a:lnTo>
                  <a:lnTo>
                    <a:pt x="2204" y="749"/>
                  </a:lnTo>
                  <a:lnTo>
                    <a:pt x="2226" y="690"/>
                  </a:lnTo>
                  <a:lnTo>
                    <a:pt x="2226" y="687"/>
                  </a:lnTo>
                  <a:lnTo>
                    <a:pt x="2228" y="683"/>
                  </a:lnTo>
                  <a:lnTo>
                    <a:pt x="2242" y="622"/>
                  </a:lnTo>
                  <a:lnTo>
                    <a:pt x="2242" y="618"/>
                  </a:lnTo>
                  <a:lnTo>
                    <a:pt x="2242" y="613"/>
                  </a:lnTo>
                  <a:lnTo>
                    <a:pt x="2244" y="597"/>
                  </a:lnTo>
                  <a:lnTo>
                    <a:pt x="2245" y="597"/>
                  </a:lnTo>
                  <a:lnTo>
                    <a:pt x="2247" y="550"/>
                  </a:lnTo>
                  <a:lnTo>
                    <a:pt x="2251" y="479"/>
                  </a:lnTo>
                  <a:lnTo>
                    <a:pt x="2265" y="412"/>
                  </a:lnTo>
                  <a:lnTo>
                    <a:pt x="2286" y="351"/>
                  </a:lnTo>
                  <a:lnTo>
                    <a:pt x="2315" y="292"/>
                  </a:lnTo>
                  <a:lnTo>
                    <a:pt x="2350" y="236"/>
                  </a:lnTo>
                  <a:lnTo>
                    <a:pt x="2394" y="185"/>
                  </a:lnTo>
                  <a:lnTo>
                    <a:pt x="2441" y="138"/>
                  </a:lnTo>
                  <a:lnTo>
                    <a:pt x="2495" y="98"/>
                  </a:lnTo>
                  <a:lnTo>
                    <a:pt x="2554" y="65"/>
                  </a:lnTo>
                  <a:lnTo>
                    <a:pt x="2617" y="37"/>
                  </a:lnTo>
                  <a:lnTo>
                    <a:pt x="2684" y="16"/>
                  </a:lnTo>
                  <a:lnTo>
                    <a:pt x="2754" y="3"/>
                  </a:lnTo>
                  <a:lnTo>
                    <a:pt x="2825" y="0"/>
                  </a:lnTo>
                  <a:lnTo>
                    <a:pt x="2900" y="3"/>
                  </a:lnTo>
                  <a:lnTo>
                    <a:pt x="2972" y="16"/>
                  </a:lnTo>
                  <a:lnTo>
                    <a:pt x="3038" y="37"/>
                  </a:lnTo>
                  <a:lnTo>
                    <a:pt x="3101" y="65"/>
                  </a:lnTo>
                  <a:lnTo>
                    <a:pt x="3159" y="98"/>
                  </a:lnTo>
                  <a:lnTo>
                    <a:pt x="3213" y="138"/>
                  </a:lnTo>
                  <a:lnTo>
                    <a:pt x="3262" y="185"/>
                  </a:lnTo>
                  <a:lnTo>
                    <a:pt x="3304" y="236"/>
                  </a:lnTo>
                  <a:lnTo>
                    <a:pt x="3338" y="292"/>
                  </a:lnTo>
                  <a:lnTo>
                    <a:pt x="3368" y="351"/>
                  </a:lnTo>
                  <a:lnTo>
                    <a:pt x="3391" y="412"/>
                  </a:lnTo>
                  <a:lnTo>
                    <a:pt x="3403" y="479"/>
                  </a:lnTo>
                  <a:lnTo>
                    <a:pt x="3408" y="550"/>
                  </a:lnTo>
                  <a:lnTo>
                    <a:pt x="3408" y="550"/>
                  </a:lnTo>
                  <a:lnTo>
                    <a:pt x="3412" y="613"/>
                  </a:lnTo>
                  <a:lnTo>
                    <a:pt x="3412" y="618"/>
                  </a:lnTo>
                  <a:lnTo>
                    <a:pt x="3412" y="622"/>
                  </a:lnTo>
                  <a:lnTo>
                    <a:pt x="3426" y="683"/>
                  </a:lnTo>
                  <a:lnTo>
                    <a:pt x="3427" y="687"/>
                  </a:lnTo>
                  <a:lnTo>
                    <a:pt x="3427" y="690"/>
                  </a:lnTo>
                  <a:lnTo>
                    <a:pt x="3450" y="749"/>
                  </a:lnTo>
                  <a:lnTo>
                    <a:pt x="3452" y="751"/>
                  </a:lnTo>
                  <a:lnTo>
                    <a:pt x="3452" y="755"/>
                  </a:lnTo>
                  <a:lnTo>
                    <a:pt x="3480" y="809"/>
                  </a:lnTo>
                  <a:lnTo>
                    <a:pt x="3482" y="811"/>
                  </a:lnTo>
                  <a:lnTo>
                    <a:pt x="3483" y="814"/>
                  </a:lnTo>
                  <a:lnTo>
                    <a:pt x="3518" y="865"/>
                  </a:lnTo>
                  <a:lnTo>
                    <a:pt x="3520" y="867"/>
                  </a:lnTo>
                  <a:lnTo>
                    <a:pt x="3524" y="870"/>
                  </a:lnTo>
                  <a:lnTo>
                    <a:pt x="3565" y="915"/>
                  </a:lnTo>
                  <a:lnTo>
                    <a:pt x="3567" y="917"/>
                  </a:lnTo>
                  <a:lnTo>
                    <a:pt x="3571" y="921"/>
                  </a:lnTo>
                  <a:lnTo>
                    <a:pt x="3616" y="959"/>
                  </a:lnTo>
                  <a:lnTo>
                    <a:pt x="3620" y="961"/>
                  </a:lnTo>
                  <a:lnTo>
                    <a:pt x="3621" y="963"/>
                  </a:lnTo>
                  <a:lnTo>
                    <a:pt x="3675" y="998"/>
                  </a:lnTo>
                  <a:lnTo>
                    <a:pt x="3677" y="999"/>
                  </a:lnTo>
                  <a:lnTo>
                    <a:pt x="3681" y="999"/>
                  </a:lnTo>
                  <a:lnTo>
                    <a:pt x="3738" y="1027"/>
                  </a:lnTo>
                  <a:lnTo>
                    <a:pt x="3742" y="1029"/>
                  </a:lnTo>
                  <a:lnTo>
                    <a:pt x="3745" y="1031"/>
                  </a:lnTo>
                  <a:lnTo>
                    <a:pt x="3805" y="1050"/>
                  </a:lnTo>
                  <a:lnTo>
                    <a:pt x="3808" y="1050"/>
                  </a:lnTo>
                  <a:lnTo>
                    <a:pt x="3810" y="1052"/>
                  </a:lnTo>
                  <a:lnTo>
                    <a:pt x="3876" y="1064"/>
                  </a:lnTo>
                  <a:lnTo>
                    <a:pt x="3880" y="1064"/>
                  </a:lnTo>
                  <a:lnTo>
                    <a:pt x="3883" y="1066"/>
                  </a:lnTo>
                  <a:lnTo>
                    <a:pt x="3950" y="1067"/>
                  </a:lnTo>
                  <a:lnTo>
                    <a:pt x="3953" y="1069"/>
                  </a:lnTo>
                  <a:lnTo>
                    <a:pt x="3955" y="1067"/>
                  </a:lnTo>
                  <a:lnTo>
                    <a:pt x="4021" y="1066"/>
                  </a:lnTo>
                  <a:lnTo>
                    <a:pt x="4026" y="1064"/>
                  </a:lnTo>
                  <a:lnTo>
                    <a:pt x="4030" y="1064"/>
                  </a:lnTo>
                  <a:lnTo>
                    <a:pt x="4093" y="1052"/>
                  </a:lnTo>
                  <a:lnTo>
                    <a:pt x="4096" y="1050"/>
                  </a:lnTo>
                  <a:lnTo>
                    <a:pt x="4098" y="1050"/>
                  </a:lnTo>
                  <a:lnTo>
                    <a:pt x="4161" y="1031"/>
                  </a:lnTo>
                  <a:lnTo>
                    <a:pt x="4164" y="1029"/>
                  </a:lnTo>
                  <a:lnTo>
                    <a:pt x="4168" y="1027"/>
                  </a:lnTo>
                  <a:lnTo>
                    <a:pt x="4224" y="999"/>
                  </a:lnTo>
                  <a:lnTo>
                    <a:pt x="4227" y="998"/>
                  </a:lnTo>
                  <a:lnTo>
                    <a:pt x="4229" y="996"/>
                  </a:lnTo>
                  <a:lnTo>
                    <a:pt x="4281" y="963"/>
                  </a:lnTo>
                  <a:lnTo>
                    <a:pt x="4283" y="961"/>
                  </a:lnTo>
                  <a:lnTo>
                    <a:pt x="4285" y="959"/>
                  </a:lnTo>
                  <a:lnTo>
                    <a:pt x="4334" y="921"/>
                  </a:lnTo>
                  <a:lnTo>
                    <a:pt x="4335" y="917"/>
                  </a:lnTo>
                  <a:lnTo>
                    <a:pt x="4339" y="915"/>
                  </a:lnTo>
                  <a:lnTo>
                    <a:pt x="4379" y="870"/>
                  </a:lnTo>
                  <a:lnTo>
                    <a:pt x="4381" y="868"/>
                  </a:lnTo>
                  <a:lnTo>
                    <a:pt x="4383" y="867"/>
                  </a:lnTo>
                  <a:lnTo>
                    <a:pt x="4421" y="816"/>
                  </a:lnTo>
                  <a:lnTo>
                    <a:pt x="4423" y="812"/>
                  </a:lnTo>
                  <a:lnTo>
                    <a:pt x="4424" y="809"/>
                  </a:lnTo>
                  <a:lnTo>
                    <a:pt x="4452" y="755"/>
                  </a:lnTo>
                  <a:lnTo>
                    <a:pt x="4454" y="751"/>
                  </a:lnTo>
                  <a:lnTo>
                    <a:pt x="4454" y="748"/>
                  </a:lnTo>
                  <a:lnTo>
                    <a:pt x="4475" y="690"/>
                  </a:lnTo>
                  <a:lnTo>
                    <a:pt x="4477" y="687"/>
                  </a:lnTo>
                  <a:lnTo>
                    <a:pt x="4477" y="683"/>
                  </a:lnTo>
                  <a:lnTo>
                    <a:pt x="4489" y="620"/>
                  </a:lnTo>
                  <a:lnTo>
                    <a:pt x="4491" y="618"/>
                  </a:lnTo>
                  <a:lnTo>
                    <a:pt x="4491" y="615"/>
                  </a:lnTo>
                  <a:lnTo>
                    <a:pt x="4496" y="552"/>
                  </a:lnTo>
                  <a:lnTo>
                    <a:pt x="4496" y="550"/>
                  </a:lnTo>
                  <a:lnTo>
                    <a:pt x="4496" y="550"/>
                  </a:lnTo>
                  <a:lnTo>
                    <a:pt x="4501" y="480"/>
                  </a:lnTo>
                  <a:lnTo>
                    <a:pt x="4515" y="412"/>
                  </a:lnTo>
                  <a:lnTo>
                    <a:pt x="4534" y="349"/>
                  </a:lnTo>
                  <a:lnTo>
                    <a:pt x="4562" y="294"/>
                  </a:lnTo>
                  <a:lnTo>
                    <a:pt x="4601" y="236"/>
                  </a:lnTo>
                  <a:lnTo>
                    <a:pt x="4643" y="185"/>
                  </a:lnTo>
                  <a:lnTo>
                    <a:pt x="4690" y="140"/>
                  </a:lnTo>
                  <a:lnTo>
                    <a:pt x="4746" y="98"/>
                  </a:lnTo>
                  <a:lnTo>
                    <a:pt x="4803" y="65"/>
                  </a:lnTo>
                  <a:lnTo>
                    <a:pt x="4866" y="37"/>
                  </a:lnTo>
                  <a:lnTo>
                    <a:pt x="4934" y="16"/>
                  </a:lnTo>
                  <a:lnTo>
                    <a:pt x="5004" y="3"/>
                  </a:lnTo>
                  <a:lnTo>
                    <a:pt x="5077" y="0"/>
                  </a:lnTo>
                  <a:lnTo>
                    <a:pt x="5151" y="3"/>
                  </a:lnTo>
                  <a:lnTo>
                    <a:pt x="5219" y="16"/>
                  </a:lnTo>
                  <a:lnTo>
                    <a:pt x="5287" y="37"/>
                  </a:lnTo>
                  <a:lnTo>
                    <a:pt x="5352" y="65"/>
                  </a:lnTo>
                  <a:lnTo>
                    <a:pt x="5411" y="98"/>
                  </a:lnTo>
                  <a:lnTo>
                    <a:pt x="5462" y="138"/>
                  </a:lnTo>
                  <a:lnTo>
                    <a:pt x="5512" y="185"/>
                  </a:lnTo>
                  <a:lnTo>
                    <a:pt x="5556" y="236"/>
                  </a:lnTo>
                  <a:lnTo>
                    <a:pt x="5589" y="292"/>
                  </a:lnTo>
                  <a:lnTo>
                    <a:pt x="5619" y="351"/>
                  </a:lnTo>
                  <a:lnTo>
                    <a:pt x="5640" y="412"/>
                  </a:lnTo>
                  <a:lnTo>
                    <a:pt x="5652" y="479"/>
                  </a:lnTo>
                  <a:lnTo>
                    <a:pt x="5654" y="496"/>
                  </a:lnTo>
                  <a:lnTo>
                    <a:pt x="5617" y="496"/>
                  </a:lnTo>
                  <a:lnTo>
                    <a:pt x="5617" y="482"/>
                  </a:lnTo>
                  <a:lnTo>
                    <a:pt x="5615" y="479"/>
                  </a:lnTo>
                  <a:lnTo>
                    <a:pt x="5615" y="475"/>
                  </a:lnTo>
                  <a:lnTo>
                    <a:pt x="5603" y="414"/>
                  </a:lnTo>
                  <a:lnTo>
                    <a:pt x="5603" y="411"/>
                  </a:lnTo>
                  <a:lnTo>
                    <a:pt x="5601" y="407"/>
                  </a:lnTo>
                  <a:lnTo>
                    <a:pt x="5580" y="348"/>
                  </a:lnTo>
                  <a:lnTo>
                    <a:pt x="5579" y="344"/>
                  </a:lnTo>
                  <a:lnTo>
                    <a:pt x="5577" y="341"/>
                  </a:lnTo>
                  <a:lnTo>
                    <a:pt x="5549" y="287"/>
                  </a:lnTo>
                  <a:lnTo>
                    <a:pt x="5547" y="285"/>
                  </a:lnTo>
                  <a:lnTo>
                    <a:pt x="5545" y="281"/>
                  </a:lnTo>
                  <a:lnTo>
                    <a:pt x="5509" y="232"/>
                  </a:lnTo>
                  <a:lnTo>
                    <a:pt x="5507" y="229"/>
                  </a:lnTo>
                  <a:lnTo>
                    <a:pt x="5505" y="227"/>
                  </a:lnTo>
                  <a:lnTo>
                    <a:pt x="5463" y="182"/>
                  </a:lnTo>
                  <a:lnTo>
                    <a:pt x="5462" y="180"/>
                  </a:lnTo>
                  <a:lnTo>
                    <a:pt x="5460" y="178"/>
                  </a:lnTo>
                  <a:lnTo>
                    <a:pt x="5411" y="138"/>
                  </a:lnTo>
                  <a:lnTo>
                    <a:pt x="5407" y="135"/>
                  </a:lnTo>
                  <a:lnTo>
                    <a:pt x="5406" y="133"/>
                  </a:lnTo>
                  <a:lnTo>
                    <a:pt x="5352" y="101"/>
                  </a:lnTo>
                  <a:lnTo>
                    <a:pt x="5350" y="100"/>
                  </a:lnTo>
                  <a:lnTo>
                    <a:pt x="5348" y="100"/>
                  </a:lnTo>
                  <a:lnTo>
                    <a:pt x="5292" y="70"/>
                  </a:lnTo>
                  <a:lnTo>
                    <a:pt x="5289" y="68"/>
                  </a:lnTo>
                  <a:lnTo>
                    <a:pt x="5283" y="66"/>
                  </a:lnTo>
                  <a:lnTo>
                    <a:pt x="5224" y="47"/>
                  </a:lnTo>
                  <a:lnTo>
                    <a:pt x="5221" y="45"/>
                  </a:lnTo>
                  <a:lnTo>
                    <a:pt x="5217" y="45"/>
                  </a:lnTo>
                  <a:lnTo>
                    <a:pt x="5153" y="33"/>
                  </a:lnTo>
                  <a:lnTo>
                    <a:pt x="5149" y="33"/>
                  </a:lnTo>
                  <a:lnTo>
                    <a:pt x="5147" y="33"/>
                  </a:lnTo>
                  <a:lnTo>
                    <a:pt x="5083" y="28"/>
                  </a:lnTo>
                  <a:lnTo>
                    <a:pt x="5077" y="28"/>
                  </a:lnTo>
                  <a:lnTo>
                    <a:pt x="5074" y="28"/>
                  </a:lnTo>
                  <a:lnTo>
                    <a:pt x="5006" y="33"/>
                  </a:lnTo>
                  <a:lnTo>
                    <a:pt x="5004" y="33"/>
                  </a:lnTo>
                  <a:lnTo>
                    <a:pt x="5001" y="33"/>
                  </a:lnTo>
                  <a:lnTo>
                    <a:pt x="4938" y="45"/>
                  </a:lnTo>
                  <a:lnTo>
                    <a:pt x="4934" y="45"/>
                  </a:lnTo>
                  <a:lnTo>
                    <a:pt x="4931" y="47"/>
                  </a:lnTo>
                  <a:lnTo>
                    <a:pt x="4870" y="66"/>
                  </a:lnTo>
                  <a:lnTo>
                    <a:pt x="4864" y="68"/>
                  </a:lnTo>
                  <a:lnTo>
                    <a:pt x="4861" y="70"/>
                  </a:lnTo>
                  <a:lnTo>
                    <a:pt x="4805" y="100"/>
                  </a:lnTo>
                  <a:lnTo>
                    <a:pt x="4803" y="100"/>
                  </a:lnTo>
                  <a:lnTo>
                    <a:pt x="4802" y="101"/>
                  </a:lnTo>
                  <a:lnTo>
                    <a:pt x="4747" y="133"/>
                  </a:lnTo>
                  <a:lnTo>
                    <a:pt x="4744" y="136"/>
                  </a:lnTo>
                  <a:lnTo>
                    <a:pt x="4740" y="138"/>
                  </a:lnTo>
                  <a:lnTo>
                    <a:pt x="4695" y="178"/>
                  </a:lnTo>
                  <a:lnTo>
                    <a:pt x="4693" y="180"/>
                  </a:lnTo>
                  <a:lnTo>
                    <a:pt x="4692" y="182"/>
                  </a:lnTo>
                  <a:lnTo>
                    <a:pt x="4650" y="225"/>
                  </a:lnTo>
                  <a:lnTo>
                    <a:pt x="4646" y="229"/>
                  </a:lnTo>
                  <a:lnTo>
                    <a:pt x="4643" y="232"/>
                  </a:lnTo>
                  <a:lnTo>
                    <a:pt x="4610" y="283"/>
                  </a:lnTo>
                  <a:lnTo>
                    <a:pt x="4608" y="285"/>
                  </a:lnTo>
                  <a:lnTo>
                    <a:pt x="4606" y="287"/>
                  </a:lnTo>
                  <a:lnTo>
                    <a:pt x="4576" y="341"/>
                  </a:lnTo>
                  <a:lnTo>
                    <a:pt x="4576" y="344"/>
                  </a:lnTo>
                  <a:lnTo>
                    <a:pt x="4575" y="348"/>
                  </a:lnTo>
                  <a:lnTo>
                    <a:pt x="4552" y="405"/>
                  </a:lnTo>
                  <a:lnTo>
                    <a:pt x="4550" y="411"/>
                  </a:lnTo>
                  <a:lnTo>
                    <a:pt x="4550" y="414"/>
                  </a:lnTo>
                  <a:lnTo>
                    <a:pt x="4538" y="475"/>
                  </a:lnTo>
                  <a:lnTo>
                    <a:pt x="4538" y="479"/>
                  </a:lnTo>
                  <a:lnTo>
                    <a:pt x="4536" y="480"/>
                  </a:lnTo>
                  <a:lnTo>
                    <a:pt x="4533" y="543"/>
                  </a:lnTo>
                  <a:lnTo>
                    <a:pt x="4531" y="543"/>
                  </a:lnTo>
                  <a:lnTo>
                    <a:pt x="4531" y="545"/>
                  </a:lnTo>
                  <a:lnTo>
                    <a:pt x="4529" y="617"/>
                  </a:lnTo>
                  <a:lnTo>
                    <a:pt x="4513" y="685"/>
                  </a:lnTo>
                  <a:lnTo>
                    <a:pt x="4494" y="748"/>
                  </a:lnTo>
                  <a:lnTo>
                    <a:pt x="4465" y="805"/>
                  </a:lnTo>
                  <a:lnTo>
                    <a:pt x="4430" y="861"/>
                  </a:lnTo>
                  <a:lnTo>
                    <a:pt x="4386" y="914"/>
                  </a:lnTo>
                  <a:lnTo>
                    <a:pt x="4339" y="959"/>
                  </a:lnTo>
                  <a:lnTo>
                    <a:pt x="4285" y="998"/>
                  </a:lnTo>
                  <a:lnTo>
                    <a:pt x="4225" y="1033"/>
                  </a:lnTo>
                  <a:lnTo>
                    <a:pt x="4161" y="1060"/>
                  </a:lnTo>
                  <a:lnTo>
                    <a:pt x="4096" y="1083"/>
                  </a:lnTo>
                  <a:lnTo>
                    <a:pt x="4026" y="1094"/>
                  </a:lnTo>
                  <a:lnTo>
                    <a:pt x="3953" y="1099"/>
                  </a:lnTo>
                  <a:lnTo>
                    <a:pt x="3880" y="1094"/>
                  </a:lnTo>
                  <a:lnTo>
                    <a:pt x="3808" y="1083"/>
                  </a:lnTo>
                  <a:lnTo>
                    <a:pt x="3742" y="1060"/>
                  </a:lnTo>
                  <a:lnTo>
                    <a:pt x="3677" y="1033"/>
                  </a:lnTo>
                  <a:lnTo>
                    <a:pt x="3620" y="998"/>
                  </a:lnTo>
                  <a:lnTo>
                    <a:pt x="3564" y="959"/>
                  </a:lnTo>
                  <a:lnTo>
                    <a:pt x="3517" y="914"/>
                  </a:lnTo>
                  <a:lnTo>
                    <a:pt x="3476" y="861"/>
                  </a:lnTo>
                  <a:lnTo>
                    <a:pt x="3440" y="805"/>
                  </a:lnTo>
                  <a:lnTo>
                    <a:pt x="3412" y="748"/>
                  </a:lnTo>
                  <a:lnTo>
                    <a:pt x="3389" y="685"/>
                  </a:lnTo>
                  <a:lnTo>
                    <a:pt x="3377" y="617"/>
                  </a:lnTo>
                  <a:lnTo>
                    <a:pt x="3372" y="545"/>
                  </a:lnTo>
                  <a:lnTo>
                    <a:pt x="3368" y="482"/>
                  </a:lnTo>
                  <a:lnTo>
                    <a:pt x="3368" y="479"/>
                  </a:lnTo>
                  <a:lnTo>
                    <a:pt x="3366" y="473"/>
                  </a:lnTo>
                  <a:lnTo>
                    <a:pt x="3352" y="411"/>
                  </a:lnTo>
                  <a:lnTo>
                    <a:pt x="3351" y="409"/>
                  </a:lnTo>
                  <a:lnTo>
                    <a:pt x="3351" y="407"/>
                  </a:lnTo>
                  <a:lnTo>
                    <a:pt x="3330" y="348"/>
                  </a:lnTo>
                  <a:lnTo>
                    <a:pt x="3328" y="344"/>
                  </a:lnTo>
                  <a:lnTo>
                    <a:pt x="3326" y="342"/>
                  </a:lnTo>
                  <a:lnTo>
                    <a:pt x="3300" y="288"/>
                  </a:lnTo>
                  <a:lnTo>
                    <a:pt x="3297" y="285"/>
                  </a:lnTo>
                  <a:lnTo>
                    <a:pt x="3295" y="281"/>
                  </a:lnTo>
                  <a:lnTo>
                    <a:pt x="3256" y="231"/>
                  </a:lnTo>
                  <a:lnTo>
                    <a:pt x="3256" y="229"/>
                  </a:lnTo>
                  <a:lnTo>
                    <a:pt x="3255" y="227"/>
                  </a:lnTo>
                  <a:lnTo>
                    <a:pt x="3214" y="183"/>
                  </a:lnTo>
                  <a:lnTo>
                    <a:pt x="3213" y="180"/>
                  </a:lnTo>
                  <a:lnTo>
                    <a:pt x="3209" y="178"/>
                  </a:lnTo>
                  <a:lnTo>
                    <a:pt x="3159" y="136"/>
                  </a:lnTo>
                  <a:lnTo>
                    <a:pt x="3157" y="135"/>
                  </a:lnTo>
                  <a:lnTo>
                    <a:pt x="3155" y="133"/>
                  </a:lnTo>
                  <a:lnTo>
                    <a:pt x="3103" y="101"/>
                  </a:lnTo>
                  <a:lnTo>
                    <a:pt x="3101" y="100"/>
                  </a:lnTo>
                  <a:lnTo>
                    <a:pt x="3099" y="100"/>
                  </a:lnTo>
                  <a:lnTo>
                    <a:pt x="3042" y="70"/>
                  </a:lnTo>
                  <a:lnTo>
                    <a:pt x="3038" y="68"/>
                  </a:lnTo>
                  <a:lnTo>
                    <a:pt x="3035" y="66"/>
                  </a:lnTo>
                  <a:lnTo>
                    <a:pt x="2972" y="47"/>
                  </a:lnTo>
                  <a:lnTo>
                    <a:pt x="2970" y="45"/>
                  </a:lnTo>
                  <a:lnTo>
                    <a:pt x="2967" y="45"/>
                  </a:lnTo>
                  <a:lnTo>
                    <a:pt x="2904" y="33"/>
                  </a:lnTo>
                  <a:lnTo>
                    <a:pt x="2900" y="33"/>
                  </a:lnTo>
                  <a:lnTo>
                    <a:pt x="2898" y="33"/>
                  </a:lnTo>
                  <a:lnTo>
                    <a:pt x="2830" y="28"/>
                  </a:lnTo>
                  <a:lnTo>
                    <a:pt x="2825" y="28"/>
                  </a:lnTo>
                  <a:lnTo>
                    <a:pt x="2823" y="28"/>
                  </a:lnTo>
                  <a:lnTo>
                    <a:pt x="2757" y="33"/>
                  </a:lnTo>
                  <a:lnTo>
                    <a:pt x="2754" y="33"/>
                  </a:lnTo>
                  <a:lnTo>
                    <a:pt x="2752" y="33"/>
                  </a:lnTo>
                  <a:lnTo>
                    <a:pt x="2687" y="45"/>
                  </a:lnTo>
                  <a:lnTo>
                    <a:pt x="2684" y="45"/>
                  </a:lnTo>
                  <a:lnTo>
                    <a:pt x="2680" y="47"/>
                  </a:lnTo>
                  <a:lnTo>
                    <a:pt x="2619" y="66"/>
                  </a:lnTo>
                  <a:lnTo>
                    <a:pt x="2616" y="68"/>
                  </a:lnTo>
                  <a:lnTo>
                    <a:pt x="2612" y="70"/>
                  </a:lnTo>
                  <a:lnTo>
                    <a:pt x="2554" y="100"/>
                  </a:lnTo>
                  <a:lnTo>
                    <a:pt x="2553" y="100"/>
                  </a:lnTo>
                  <a:lnTo>
                    <a:pt x="2553" y="101"/>
                  </a:lnTo>
                  <a:lnTo>
                    <a:pt x="2499" y="133"/>
                  </a:lnTo>
                  <a:lnTo>
                    <a:pt x="2495" y="136"/>
                  </a:lnTo>
                  <a:lnTo>
                    <a:pt x="2492" y="138"/>
                  </a:lnTo>
                  <a:lnTo>
                    <a:pt x="2445" y="178"/>
                  </a:lnTo>
                  <a:lnTo>
                    <a:pt x="2445" y="180"/>
                  </a:lnTo>
                  <a:lnTo>
                    <a:pt x="2443" y="182"/>
                  </a:lnTo>
                  <a:lnTo>
                    <a:pt x="2399" y="225"/>
                  </a:lnTo>
                  <a:lnTo>
                    <a:pt x="2397" y="229"/>
                  </a:lnTo>
                  <a:lnTo>
                    <a:pt x="2394" y="232"/>
                  </a:lnTo>
                  <a:lnTo>
                    <a:pt x="2359" y="281"/>
                  </a:lnTo>
                  <a:lnTo>
                    <a:pt x="2357" y="285"/>
                  </a:lnTo>
                  <a:lnTo>
                    <a:pt x="2355" y="288"/>
                  </a:lnTo>
                  <a:lnTo>
                    <a:pt x="2328" y="342"/>
                  </a:lnTo>
                  <a:lnTo>
                    <a:pt x="2326" y="344"/>
                  </a:lnTo>
                  <a:lnTo>
                    <a:pt x="2324" y="348"/>
                  </a:lnTo>
                  <a:lnTo>
                    <a:pt x="2303" y="405"/>
                  </a:lnTo>
                  <a:lnTo>
                    <a:pt x="2301" y="409"/>
                  </a:lnTo>
                  <a:lnTo>
                    <a:pt x="2301" y="412"/>
                  </a:lnTo>
                  <a:lnTo>
                    <a:pt x="2287" y="475"/>
                  </a:lnTo>
                  <a:lnTo>
                    <a:pt x="2286" y="479"/>
                  </a:lnTo>
                  <a:lnTo>
                    <a:pt x="2286" y="482"/>
                  </a:lnTo>
                  <a:lnTo>
                    <a:pt x="2282" y="545"/>
                  </a:lnTo>
                  <a:lnTo>
                    <a:pt x="2277" y="617"/>
                  </a:lnTo>
                  <a:lnTo>
                    <a:pt x="2265" y="685"/>
                  </a:lnTo>
                  <a:lnTo>
                    <a:pt x="2244" y="748"/>
                  </a:lnTo>
                  <a:lnTo>
                    <a:pt x="2216" y="805"/>
                  </a:lnTo>
                  <a:lnTo>
                    <a:pt x="2179" y="861"/>
                  </a:lnTo>
                  <a:lnTo>
                    <a:pt x="2135" y="914"/>
                  </a:lnTo>
                  <a:lnTo>
                    <a:pt x="2088" y="959"/>
                  </a:lnTo>
                  <a:lnTo>
                    <a:pt x="2034" y="998"/>
                  </a:lnTo>
                  <a:lnTo>
                    <a:pt x="1975" y="1033"/>
                  </a:lnTo>
                  <a:lnTo>
                    <a:pt x="1914" y="1060"/>
                  </a:lnTo>
                  <a:lnTo>
                    <a:pt x="1846" y="1081"/>
                  </a:lnTo>
                  <a:lnTo>
                    <a:pt x="1774" y="1094"/>
                  </a:lnTo>
                  <a:lnTo>
                    <a:pt x="1701" y="1099"/>
                  </a:lnTo>
                  <a:lnTo>
                    <a:pt x="1627" y="1094"/>
                  </a:lnTo>
                  <a:lnTo>
                    <a:pt x="1559" y="1083"/>
                  </a:lnTo>
                  <a:lnTo>
                    <a:pt x="1491" y="1060"/>
                  </a:lnTo>
                  <a:lnTo>
                    <a:pt x="1428" y="1033"/>
                  </a:lnTo>
                  <a:lnTo>
                    <a:pt x="1369" y="998"/>
                  </a:lnTo>
                  <a:lnTo>
                    <a:pt x="1317" y="959"/>
                  </a:lnTo>
                  <a:lnTo>
                    <a:pt x="1269" y="914"/>
                  </a:lnTo>
                  <a:lnTo>
                    <a:pt x="1224" y="861"/>
                  </a:lnTo>
                  <a:lnTo>
                    <a:pt x="1189" y="805"/>
                  </a:lnTo>
                  <a:lnTo>
                    <a:pt x="1159" y="748"/>
                  </a:lnTo>
                  <a:lnTo>
                    <a:pt x="1140" y="685"/>
                  </a:lnTo>
                  <a:lnTo>
                    <a:pt x="1126" y="617"/>
                  </a:lnTo>
                  <a:lnTo>
                    <a:pt x="1123" y="543"/>
                  </a:lnTo>
                  <a:lnTo>
                    <a:pt x="1123" y="543"/>
                  </a:lnTo>
                  <a:lnTo>
                    <a:pt x="1123" y="543"/>
                  </a:lnTo>
                  <a:lnTo>
                    <a:pt x="1118" y="480"/>
                  </a:lnTo>
                  <a:lnTo>
                    <a:pt x="1118" y="479"/>
                  </a:lnTo>
                  <a:lnTo>
                    <a:pt x="1116" y="475"/>
                  </a:lnTo>
                  <a:lnTo>
                    <a:pt x="1104" y="414"/>
                  </a:lnTo>
                  <a:lnTo>
                    <a:pt x="1104" y="409"/>
                  </a:lnTo>
                  <a:lnTo>
                    <a:pt x="1102" y="405"/>
                  </a:lnTo>
                  <a:lnTo>
                    <a:pt x="1079" y="348"/>
                  </a:lnTo>
                  <a:lnTo>
                    <a:pt x="1077" y="344"/>
                  </a:lnTo>
                  <a:lnTo>
                    <a:pt x="1077" y="341"/>
                  </a:lnTo>
                  <a:lnTo>
                    <a:pt x="1048" y="288"/>
                  </a:lnTo>
                  <a:lnTo>
                    <a:pt x="1046" y="285"/>
                  </a:lnTo>
                  <a:lnTo>
                    <a:pt x="1044" y="283"/>
                  </a:lnTo>
                  <a:lnTo>
                    <a:pt x="1011" y="232"/>
                  </a:lnTo>
                  <a:lnTo>
                    <a:pt x="1008" y="229"/>
                  </a:lnTo>
                  <a:lnTo>
                    <a:pt x="1006" y="225"/>
                  </a:lnTo>
                  <a:lnTo>
                    <a:pt x="962" y="182"/>
                  </a:lnTo>
                  <a:lnTo>
                    <a:pt x="960" y="180"/>
                  </a:lnTo>
                  <a:lnTo>
                    <a:pt x="959" y="178"/>
                  </a:lnTo>
                  <a:lnTo>
                    <a:pt x="913" y="138"/>
                  </a:lnTo>
                  <a:lnTo>
                    <a:pt x="910" y="136"/>
                  </a:lnTo>
                  <a:lnTo>
                    <a:pt x="906" y="133"/>
                  </a:lnTo>
                  <a:lnTo>
                    <a:pt x="852" y="101"/>
                  </a:lnTo>
                  <a:lnTo>
                    <a:pt x="850" y="100"/>
                  </a:lnTo>
                  <a:lnTo>
                    <a:pt x="849" y="98"/>
                  </a:lnTo>
                  <a:lnTo>
                    <a:pt x="791" y="70"/>
                  </a:lnTo>
                  <a:lnTo>
                    <a:pt x="788" y="68"/>
                  </a:lnTo>
                  <a:lnTo>
                    <a:pt x="784" y="66"/>
                  </a:lnTo>
                  <a:lnTo>
                    <a:pt x="726" y="47"/>
                  </a:lnTo>
                  <a:lnTo>
                    <a:pt x="721" y="45"/>
                  </a:lnTo>
                  <a:lnTo>
                    <a:pt x="718" y="45"/>
                  </a:lnTo>
                  <a:lnTo>
                    <a:pt x="653" y="33"/>
                  </a:lnTo>
                  <a:lnTo>
                    <a:pt x="651" y="33"/>
                  </a:lnTo>
                  <a:lnTo>
                    <a:pt x="648" y="33"/>
                  </a:lnTo>
                  <a:lnTo>
                    <a:pt x="582" y="28"/>
                  </a:lnTo>
                  <a:lnTo>
                    <a:pt x="578" y="28"/>
                  </a:lnTo>
                  <a:lnTo>
                    <a:pt x="575" y="28"/>
                  </a:lnTo>
                  <a:lnTo>
                    <a:pt x="505" y="33"/>
                  </a:lnTo>
                  <a:lnTo>
                    <a:pt x="503" y="33"/>
                  </a:lnTo>
                  <a:lnTo>
                    <a:pt x="499" y="33"/>
                  </a:lnTo>
                  <a:lnTo>
                    <a:pt x="438" y="45"/>
                  </a:lnTo>
                  <a:lnTo>
                    <a:pt x="435" y="45"/>
                  </a:lnTo>
                  <a:lnTo>
                    <a:pt x="431" y="47"/>
                  </a:lnTo>
                  <a:lnTo>
                    <a:pt x="370" y="66"/>
                  </a:lnTo>
                  <a:lnTo>
                    <a:pt x="367" y="68"/>
                  </a:lnTo>
                  <a:lnTo>
                    <a:pt x="363" y="70"/>
                  </a:lnTo>
                  <a:lnTo>
                    <a:pt x="304" y="98"/>
                  </a:lnTo>
                  <a:lnTo>
                    <a:pt x="302" y="100"/>
                  </a:lnTo>
                  <a:lnTo>
                    <a:pt x="300" y="101"/>
                  </a:lnTo>
                  <a:lnTo>
                    <a:pt x="248" y="133"/>
                  </a:lnTo>
                  <a:lnTo>
                    <a:pt x="246" y="136"/>
                  </a:lnTo>
                  <a:lnTo>
                    <a:pt x="243" y="138"/>
                  </a:lnTo>
                  <a:lnTo>
                    <a:pt x="196" y="178"/>
                  </a:lnTo>
                  <a:lnTo>
                    <a:pt x="192" y="180"/>
                  </a:lnTo>
                  <a:lnTo>
                    <a:pt x="190" y="182"/>
                  </a:lnTo>
                  <a:lnTo>
                    <a:pt x="150" y="227"/>
                  </a:lnTo>
                  <a:lnTo>
                    <a:pt x="147" y="229"/>
                  </a:lnTo>
                  <a:lnTo>
                    <a:pt x="145" y="232"/>
                  </a:lnTo>
                  <a:lnTo>
                    <a:pt x="110" y="281"/>
                  </a:lnTo>
                  <a:lnTo>
                    <a:pt x="107" y="285"/>
                  </a:lnTo>
                  <a:lnTo>
                    <a:pt x="105" y="288"/>
                  </a:lnTo>
                  <a:lnTo>
                    <a:pt x="77" y="342"/>
                  </a:lnTo>
                  <a:lnTo>
                    <a:pt x="77" y="344"/>
                  </a:lnTo>
                  <a:lnTo>
                    <a:pt x="75" y="348"/>
                  </a:lnTo>
                  <a:lnTo>
                    <a:pt x="53" y="405"/>
                  </a:lnTo>
                  <a:lnTo>
                    <a:pt x="53" y="409"/>
                  </a:lnTo>
                  <a:lnTo>
                    <a:pt x="51" y="414"/>
                  </a:lnTo>
                  <a:lnTo>
                    <a:pt x="39" y="475"/>
                  </a:lnTo>
                  <a:lnTo>
                    <a:pt x="39" y="479"/>
                  </a:lnTo>
                  <a:lnTo>
                    <a:pt x="39" y="480"/>
                  </a:lnTo>
                  <a:lnTo>
                    <a:pt x="37" y="496"/>
                  </a:lnTo>
                  <a:lnTo>
                    <a:pt x="0" y="496"/>
                  </a:lnTo>
                  <a:lnTo>
                    <a:pt x="2" y="479"/>
                  </a:lnTo>
                  <a:lnTo>
                    <a:pt x="14" y="412"/>
                  </a:lnTo>
                  <a:lnTo>
                    <a:pt x="35" y="351"/>
                  </a:lnTo>
                  <a:lnTo>
                    <a:pt x="65" y="294"/>
                  </a:lnTo>
                  <a:lnTo>
                    <a:pt x="100" y="236"/>
                  </a:lnTo>
                  <a:lnTo>
                    <a:pt x="143" y="185"/>
                  </a:lnTo>
                  <a:lnTo>
                    <a:pt x="190" y="138"/>
                  </a:lnTo>
                  <a:lnTo>
                    <a:pt x="245" y="98"/>
                  </a:lnTo>
                  <a:lnTo>
                    <a:pt x="304" y="65"/>
                  </a:lnTo>
                  <a:lnTo>
                    <a:pt x="367" y="37"/>
                  </a:lnTo>
                  <a:lnTo>
                    <a:pt x="433" y="16"/>
                  </a:lnTo>
                  <a:lnTo>
                    <a:pt x="503" y="3"/>
                  </a:lnTo>
                  <a:lnTo>
                    <a:pt x="578" y="0"/>
                  </a:lnTo>
                  <a:close/>
                </a:path>
              </a:pathLst>
            </a:custGeom>
            <a:grpFill/>
            <a:ln w="0">
              <a:noFill/>
              <a:prstDash val="solid"/>
              <a:round/>
              <a:headEnd/>
              <a:tailEnd/>
            </a:ln>
            <a:effectLst/>
            <a:sp3d>
              <a:bevelT w="139700" h="139700"/>
            </a:sp3d>
          </p:spPr>
          <p:txBody>
            <a:bodyPr vert="horz" wrap="square" lIns="91440" tIns="45720" rIns="91440" bIns="45720" numCol="1" anchor="t" anchorCtr="0" compatLnSpc="1">
              <a:prstTxWarp prst="textNoShape">
                <a:avLst/>
              </a:prstTxWarp>
            </a:bodyPr>
            <a:lstStyle/>
            <a:p>
              <a:endParaRPr lang="en-US" dirty="0"/>
            </a:p>
          </p:txBody>
        </p:sp>
      </p:grpSp>
      <p:sp>
        <p:nvSpPr>
          <p:cNvPr id="28" name="Freeform 13"/>
          <p:cNvSpPr>
            <a:spLocks/>
          </p:cNvSpPr>
          <p:nvPr/>
        </p:nvSpPr>
        <p:spPr bwMode="auto">
          <a:xfrm>
            <a:off x="704850" y="2215685"/>
            <a:ext cx="7734300" cy="1629201"/>
          </a:xfrm>
          <a:custGeom>
            <a:avLst/>
            <a:gdLst>
              <a:gd name="T0" fmla="*/ 1013 w 5654"/>
              <a:gd name="T1" fmla="*/ 185 h 1099"/>
              <a:gd name="T2" fmla="*/ 1156 w 5654"/>
              <a:gd name="T3" fmla="*/ 552 h 1099"/>
              <a:gd name="T4" fmla="*/ 1200 w 5654"/>
              <a:gd name="T5" fmla="*/ 751 h 1099"/>
              <a:gd name="T6" fmla="*/ 1315 w 5654"/>
              <a:gd name="T7" fmla="*/ 915 h 1099"/>
              <a:gd name="T8" fmla="*/ 1430 w 5654"/>
              <a:gd name="T9" fmla="*/ 999 h 1099"/>
              <a:gd name="T10" fmla="*/ 1629 w 5654"/>
              <a:gd name="T11" fmla="*/ 1064 h 1099"/>
              <a:gd name="T12" fmla="*/ 1844 w 5654"/>
              <a:gd name="T13" fmla="*/ 1052 h 1099"/>
              <a:gd name="T14" fmla="*/ 1980 w 5654"/>
              <a:gd name="T15" fmla="*/ 998 h 1099"/>
              <a:gd name="T16" fmla="*/ 2134 w 5654"/>
              <a:gd name="T17" fmla="*/ 867 h 1099"/>
              <a:gd name="T18" fmla="*/ 2226 w 5654"/>
              <a:gd name="T19" fmla="*/ 690 h 1099"/>
              <a:gd name="T20" fmla="*/ 2247 w 5654"/>
              <a:gd name="T21" fmla="*/ 550 h 1099"/>
              <a:gd name="T22" fmla="*/ 2495 w 5654"/>
              <a:gd name="T23" fmla="*/ 98 h 1099"/>
              <a:gd name="T24" fmla="*/ 3038 w 5654"/>
              <a:gd name="T25" fmla="*/ 37 h 1099"/>
              <a:gd name="T26" fmla="*/ 3391 w 5654"/>
              <a:gd name="T27" fmla="*/ 412 h 1099"/>
              <a:gd name="T28" fmla="*/ 3427 w 5654"/>
              <a:gd name="T29" fmla="*/ 687 h 1099"/>
              <a:gd name="T30" fmla="*/ 3518 w 5654"/>
              <a:gd name="T31" fmla="*/ 865 h 1099"/>
              <a:gd name="T32" fmla="*/ 3621 w 5654"/>
              <a:gd name="T33" fmla="*/ 963 h 1099"/>
              <a:gd name="T34" fmla="*/ 3808 w 5654"/>
              <a:gd name="T35" fmla="*/ 1050 h 1099"/>
              <a:gd name="T36" fmla="*/ 4021 w 5654"/>
              <a:gd name="T37" fmla="*/ 1066 h 1099"/>
              <a:gd name="T38" fmla="*/ 4168 w 5654"/>
              <a:gd name="T39" fmla="*/ 1027 h 1099"/>
              <a:gd name="T40" fmla="*/ 4335 w 5654"/>
              <a:gd name="T41" fmla="*/ 917 h 1099"/>
              <a:gd name="T42" fmla="*/ 4452 w 5654"/>
              <a:gd name="T43" fmla="*/ 755 h 1099"/>
              <a:gd name="T44" fmla="*/ 4491 w 5654"/>
              <a:gd name="T45" fmla="*/ 615 h 1099"/>
              <a:gd name="T46" fmla="*/ 4601 w 5654"/>
              <a:gd name="T47" fmla="*/ 236 h 1099"/>
              <a:gd name="T48" fmla="*/ 5077 w 5654"/>
              <a:gd name="T49" fmla="*/ 0 h 1099"/>
              <a:gd name="T50" fmla="*/ 5556 w 5654"/>
              <a:gd name="T51" fmla="*/ 236 h 1099"/>
              <a:gd name="T52" fmla="*/ 5615 w 5654"/>
              <a:gd name="T53" fmla="*/ 479 h 1099"/>
              <a:gd name="T54" fmla="*/ 5549 w 5654"/>
              <a:gd name="T55" fmla="*/ 287 h 1099"/>
              <a:gd name="T56" fmla="*/ 5460 w 5654"/>
              <a:gd name="T57" fmla="*/ 178 h 1099"/>
              <a:gd name="T58" fmla="*/ 5289 w 5654"/>
              <a:gd name="T59" fmla="*/ 68 h 1099"/>
              <a:gd name="T60" fmla="*/ 5083 w 5654"/>
              <a:gd name="T61" fmla="*/ 28 h 1099"/>
              <a:gd name="T62" fmla="*/ 4931 w 5654"/>
              <a:gd name="T63" fmla="*/ 47 h 1099"/>
              <a:gd name="T64" fmla="*/ 4744 w 5654"/>
              <a:gd name="T65" fmla="*/ 136 h 1099"/>
              <a:gd name="T66" fmla="*/ 4610 w 5654"/>
              <a:gd name="T67" fmla="*/ 283 h 1099"/>
              <a:gd name="T68" fmla="*/ 4550 w 5654"/>
              <a:gd name="T69" fmla="*/ 414 h 1099"/>
              <a:gd name="T70" fmla="*/ 4513 w 5654"/>
              <a:gd name="T71" fmla="*/ 685 h 1099"/>
              <a:gd name="T72" fmla="*/ 4161 w 5654"/>
              <a:gd name="T73" fmla="*/ 1060 h 1099"/>
              <a:gd name="T74" fmla="*/ 3620 w 5654"/>
              <a:gd name="T75" fmla="*/ 998 h 1099"/>
              <a:gd name="T76" fmla="*/ 3372 w 5654"/>
              <a:gd name="T77" fmla="*/ 545 h 1099"/>
              <a:gd name="T78" fmla="*/ 3328 w 5654"/>
              <a:gd name="T79" fmla="*/ 344 h 1099"/>
              <a:gd name="T80" fmla="*/ 3214 w 5654"/>
              <a:gd name="T81" fmla="*/ 183 h 1099"/>
              <a:gd name="T82" fmla="*/ 3099 w 5654"/>
              <a:gd name="T83" fmla="*/ 100 h 1099"/>
              <a:gd name="T84" fmla="*/ 2900 w 5654"/>
              <a:gd name="T85" fmla="*/ 33 h 1099"/>
              <a:gd name="T86" fmla="*/ 2687 w 5654"/>
              <a:gd name="T87" fmla="*/ 45 h 1099"/>
              <a:gd name="T88" fmla="*/ 2553 w 5654"/>
              <a:gd name="T89" fmla="*/ 101 h 1099"/>
              <a:gd name="T90" fmla="*/ 2397 w 5654"/>
              <a:gd name="T91" fmla="*/ 229 h 1099"/>
              <a:gd name="T92" fmla="*/ 2303 w 5654"/>
              <a:gd name="T93" fmla="*/ 405 h 1099"/>
              <a:gd name="T94" fmla="*/ 2265 w 5654"/>
              <a:gd name="T95" fmla="*/ 685 h 1099"/>
              <a:gd name="T96" fmla="*/ 1914 w 5654"/>
              <a:gd name="T97" fmla="*/ 1060 h 1099"/>
              <a:gd name="T98" fmla="*/ 1369 w 5654"/>
              <a:gd name="T99" fmla="*/ 998 h 1099"/>
              <a:gd name="T100" fmla="*/ 1123 w 5654"/>
              <a:gd name="T101" fmla="*/ 543 h 1099"/>
              <a:gd name="T102" fmla="*/ 1102 w 5654"/>
              <a:gd name="T103" fmla="*/ 405 h 1099"/>
              <a:gd name="T104" fmla="*/ 1008 w 5654"/>
              <a:gd name="T105" fmla="*/ 229 h 1099"/>
              <a:gd name="T106" fmla="*/ 852 w 5654"/>
              <a:gd name="T107" fmla="*/ 101 h 1099"/>
              <a:gd name="T108" fmla="*/ 718 w 5654"/>
              <a:gd name="T109" fmla="*/ 45 h 1099"/>
              <a:gd name="T110" fmla="*/ 503 w 5654"/>
              <a:gd name="T111" fmla="*/ 33 h 1099"/>
              <a:gd name="T112" fmla="*/ 304 w 5654"/>
              <a:gd name="T113" fmla="*/ 98 h 1099"/>
              <a:gd name="T114" fmla="*/ 190 w 5654"/>
              <a:gd name="T115" fmla="*/ 182 h 1099"/>
              <a:gd name="T116" fmla="*/ 77 w 5654"/>
              <a:gd name="T117" fmla="*/ 344 h 1099"/>
              <a:gd name="T118" fmla="*/ 37 w 5654"/>
              <a:gd name="T119" fmla="*/ 496 h 1099"/>
              <a:gd name="T120" fmla="*/ 190 w 5654"/>
              <a:gd name="T121" fmla="*/ 13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54" h="1099">
                <a:moveTo>
                  <a:pt x="578" y="0"/>
                </a:moveTo>
                <a:lnTo>
                  <a:pt x="651" y="3"/>
                </a:lnTo>
                <a:lnTo>
                  <a:pt x="719" y="16"/>
                </a:lnTo>
                <a:lnTo>
                  <a:pt x="788" y="37"/>
                </a:lnTo>
                <a:lnTo>
                  <a:pt x="852" y="65"/>
                </a:lnTo>
                <a:lnTo>
                  <a:pt x="910" y="98"/>
                </a:lnTo>
                <a:lnTo>
                  <a:pt x="964" y="138"/>
                </a:lnTo>
                <a:lnTo>
                  <a:pt x="1013" y="185"/>
                </a:lnTo>
                <a:lnTo>
                  <a:pt x="1055" y="236"/>
                </a:lnTo>
                <a:lnTo>
                  <a:pt x="1091" y="292"/>
                </a:lnTo>
                <a:lnTo>
                  <a:pt x="1119" y="349"/>
                </a:lnTo>
                <a:lnTo>
                  <a:pt x="1139" y="412"/>
                </a:lnTo>
                <a:lnTo>
                  <a:pt x="1152" y="479"/>
                </a:lnTo>
                <a:lnTo>
                  <a:pt x="1156" y="550"/>
                </a:lnTo>
                <a:lnTo>
                  <a:pt x="1156" y="550"/>
                </a:lnTo>
                <a:lnTo>
                  <a:pt x="1156" y="552"/>
                </a:lnTo>
                <a:lnTo>
                  <a:pt x="1161" y="617"/>
                </a:lnTo>
                <a:lnTo>
                  <a:pt x="1163" y="620"/>
                </a:lnTo>
                <a:lnTo>
                  <a:pt x="1163" y="624"/>
                </a:lnTo>
                <a:lnTo>
                  <a:pt x="1177" y="685"/>
                </a:lnTo>
                <a:lnTo>
                  <a:pt x="1177" y="687"/>
                </a:lnTo>
                <a:lnTo>
                  <a:pt x="1179" y="690"/>
                </a:lnTo>
                <a:lnTo>
                  <a:pt x="1200" y="748"/>
                </a:lnTo>
                <a:lnTo>
                  <a:pt x="1200" y="751"/>
                </a:lnTo>
                <a:lnTo>
                  <a:pt x="1203" y="755"/>
                </a:lnTo>
                <a:lnTo>
                  <a:pt x="1231" y="809"/>
                </a:lnTo>
                <a:lnTo>
                  <a:pt x="1233" y="812"/>
                </a:lnTo>
                <a:lnTo>
                  <a:pt x="1235" y="814"/>
                </a:lnTo>
                <a:lnTo>
                  <a:pt x="1271" y="865"/>
                </a:lnTo>
                <a:lnTo>
                  <a:pt x="1273" y="867"/>
                </a:lnTo>
                <a:lnTo>
                  <a:pt x="1275" y="870"/>
                </a:lnTo>
                <a:lnTo>
                  <a:pt x="1315" y="915"/>
                </a:lnTo>
                <a:lnTo>
                  <a:pt x="1318" y="917"/>
                </a:lnTo>
                <a:lnTo>
                  <a:pt x="1322" y="921"/>
                </a:lnTo>
                <a:lnTo>
                  <a:pt x="1369" y="959"/>
                </a:lnTo>
                <a:lnTo>
                  <a:pt x="1371" y="961"/>
                </a:lnTo>
                <a:lnTo>
                  <a:pt x="1372" y="963"/>
                </a:lnTo>
                <a:lnTo>
                  <a:pt x="1425" y="996"/>
                </a:lnTo>
                <a:lnTo>
                  <a:pt x="1427" y="998"/>
                </a:lnTo>
                <a:lnTo>
                  <a:pt x="1430" y="999"/>
                </a:lnTo>
                <a:lnTo>
                  <a:pt x="1488" y="1027"/>
                </a:lnTo>
                <a:lnTo>
                  <a:pt x="1491" y="1029"/>
                </a:lnTo>
                <a:lnTo>
                  <a:pt x="1495" y="1031"/>
                </a:lnTo>
                <a:lnTo>
                  <a:pt x="1556" y="1050"/>
                </a:lnTo>
                <a:lnTo>
                  <a:pt x="1558" y="1050"/>
                </a:lnTo>
                <a:lnTo>
                  <a:pt x="1561" y="1052"/>
                </a:lnTo>
                <a:lnTo>
                  <a:pt x="1624" y="1064"/>
                </a:lnTo>
                <a:lnTo>
                  <a:pt x="1629" y="1064"/>
                </a:lnTo>
                <a:lnTo>
                  <a:pt x="1633" y="1066"/>
                </a:lnTo>
                <a:lnTo>
                  <a:pt x="1699" y="1067"/>
                </a:lnTo>
                <a:lnTo>
                  <a:pt x="1701" y="1069"/>
                </a:lnTo>
                <a:lnTo>
                  <a:pt x="1704" y="1067"/>
                </a:lnTo>
                <a:lnTo>
                  <a:pt x="1772" y="1066"/>
                </a:lnTo>
                <a:lnTo>
                  <a:pt x="1776" y="1064"/>
                </a:lnTo>
                <a:lnTo>
                  <a:pt x="1779" y="1064"/>
                </a:lnTo>
                <a:lnTo>
                  <a:pt x="1844" y="1052"/>
                </a:lnTo>
                <a:lnTo>
                  <a:pt x="1847" y="1050"/>
                </a:lnTo>
                <a:lnTo>
                  <a:pt x="1849" y="1050"/>
                </a:lnTo>
                <a:lnTo>
                  <a:pt x="1908" y="1031"/>
                </a:lnTo>
                <a:lnTo>
                  <a:pt x="1912" y="1029"/>
                </a:lnTo>
                <a:lnTo>
                  <a:pt x="1915" y="1027"/>
                </a:lnTo>
                <a:lnTo>
                  <a:pt x="1973" y="999"/>
                </a:lnTo>
                <a:lnTo>
                  <a:pt x="1977" y="999"/>
                </a:lnTo>
                <a:lnTo>
                  <a:pt x="1980" y="998"/>
                </a:lnTo>
                <a:lnTo>
                  <a:pt x="2032" y="963"/>
                </a:lnTo>
                <a:lnTo>
                  <a:pt x="2036" y="961"/>
                </a:lnTo>
                <a:lnTo>
                  <a:pt x="2038" y="959"/>
                </a:lnTo>
                <a:lnTo>
                  <a:pt x="2085" y="921"/>
                </a:lnTo>
                <a:lnTo>
                  <a:pt x="2087" y="917"/>
                </a:lnTo>
                <a:lnTo>
                  <a:pt x="2088" y="915"/>
                </a:lnTo>
                <a:lnTo>
                  <a:pt x="2132" y="870"/>
                </a:lnTo>
                <a:lnTo>
                  <a:pt x="2134" y="867"/>
                </a:lnTo>
                <a:lnTo>
                  <a:pt x="2135" y="865"/>
                </a:lnTo>
                <a:lnTo>
                  <a:pt x="2170" y="814"/>
                </a:lnTo>
                <a:lnTo>
                  <a:pt x="2172" y="811"/>
                </a:lnTo>
                <a:lnTo>
                  <a:pt x="2174" y="809"/>
                </a:lnTo>
                <a:lnTo>
                  <a:pt x="2202" y="755"/>
                </a:lnTo>
                <a:lnTo>
                  <a:pt x="2202" y="751"/>
                </a:lnTo>
                <a:lnTo>
                  <a:pt x="2204" y="749"/>
                </a:lnTo>
                <a:lnTo>
                  <a:pt x="2226" y="690"/>
                </a:lnTo>
                <a:lnTo>
                  <a:pt x="2226" y="687"/>
                </a:lnTo>
                <a:lnTo>
                  <a:pt x="2228" y="683"/>
                </a:lnTo>
                <a:lnTo>
                  <a:pt x="2242" y="622"/>
                </a:lnTo>
                <a:lnTo>
                  <a:pt x="2242" y="618"/>
                </a:lnTo>
                <a:lnTo>
                  <a:pt x="2242" y="613"/>
                </a:lnTo>
                <a:lnTo>
                  <a:pt x="2244" y="597"/>
                </a:lnTo>
                <a:lnTo>
                  <a:pt x="2245" y="597"/>
                </a:lnTo>
                <a:lnTo>
                  <a:pt x="2247" y="550"/>
                </a:lnTo>
                <a:lnTo>
                  <a:pt x="2251" y="479"/>
                </a:lnTo>
                <a:lnTo>
                  <a:pt x="2265" y="412"/>
                </a:lnTo>
                <a:lnTo>
                  <a:pt x="2286" y="351"/>
                </a:lnTo>
                <a:lnTo>
                  <a:pt x="2315" y="292"/>
                </a:lnTo>
                <a:lnTo>
                  <a:pt x="2350" y="236"/>
                </a:lnTo>
                <a:lnTo>
                  <a:pt x="2394" y="185"/>
                </a:lnTo>
                <a:lnTo>
                  <a:pt x="2441" y="138"/>
                </a:lnTo>
                <a:lnTo>
                  <a:pt x="2495" y="98"/>
                </a:lnTo>
                <a:lnTo>
                  <a:pt x="2554" y="65"/>
                </a:lnTo>
                <a:lnTo>
                  <a:pt x="2617" y="37"/>
                </a:lnTo>
                <a:lnTo>
                  <a:pt x="2684" y="16"/>
                </a:lnTo>
                <a:lnTo>
                  <a:pt x="2754" y="3"/>
                </a:lnTo>
                <a:lnTo>
                  <a:pt x="2825" y="0"/>
                </a:lnTo>
                <a:lnTo>
                  <a:pt x="2900" y="3"/>
                </a:lnTo>
                <a:lnTo>
                  <a:pt x="2972" y="16"/>
                </a:lnTo>
                <a:lnTo>
                  <a:pt x="3038" y="37"/>
                </a:lnTo>
                <a:lnTo>
                  <a:pt x="3101" y="65"/>
                </a:lnTo>
                <a:lnTo>
                  <a:pt x="3159" y="98"/>
                </a:lnTo>
                <a:lnTo>
                  <a:pt x="3213" y="138"/>
                </a:lnTo>
                <a:lnTo>
                  <a:pt x="3262" y="185"/>
                </a:lnTo>
                <a:lnTo>
                  <a:pt x="3304" y="236"/>
                </a:lnTo>
                <a:lnTo>
                  <a:pt x="3338" y="292"/>
                </a:lnTo>
                <a:lnTo>
                  <a:pt x="3368" y="351"/>
                </a:lnTo>
                <a:lnTo>
                  <a:pt x="3391" y="412"/>
                </a:lnTo>
                <a:lnTo>
                  <a:pt x="3403" y="479"/>
                </a:lnTo>
                <a:lnTo>
                  <a:pt x="3408" y="550"/>
                </a:lnTo>
                <a:lnTo>
                  <a:pt x="3408" y="550"/>
                </a:lnTo>
                <a:lnTo>
                  <a:pt x="3412" y="613"/>
                </a:lnTo>
                <a:lnTo>
                  <a:pt x="3412" y="618"/>
                </a:lnTo>
                <a:lnTo>
                  <a:pt x="3412" y="622"/>
                </a:lnTo>
                <a:lnTo>
                  <a:pt x="3426" y="683"/>
                </a:lnTo>
                <a:lnTo>
                  <a:pt x="3427" y="687"/>
                </a:lnTo>
                <a:lnTo>
                  <a:pt x="3427" y="690"/>
                </a:lnTo>
                <a:lnTo>
                  <a:pt x="3450" y="749"/>
                </a:lnTo>
                <a:lnTo>
                  <a:pt x="3452" y="751"/>
                </a:lnTo>
                <a:lnTo>
                  <a:pt x="3452" y="755"/>
                </a:lnTo>
                <a:lnTo>
                  <a:pt x="3480" y="809"/>
                </a:lnTo>
                <a:lnTo>
                  <a:pt x="3482" y="811"/>
                </a:lnTo>
                <a:lnTo>
                  <a:pt x="3483" y="814"/>
                </a:lnTo>
                <a:lnTo>
                  <a:pt x="3518" y="865"/>
                </a:lnTo>
                <a:lnTo>
                  <a:pt x="3520" y="867"/>
                </a:lnTo>
                <a:lnTo>
                  <a:pt x="3524" y="870"/>
                </a:lnTo>
                <a:lnTo>
                  <a:pt x="3565" y="915"/>
                </a:lnTo>
                <a:lnTo>
                  <a:pt x="3567" y="917"/>
                </a:lnTo>
                <a:lnTo>
                  <a:pt x="3571" y="921"/>
                </a:lnTo>
                <a:lnTo>
                  <a:pt x="3616" y="959"/>
                </a:lnTo>
                <a:lnTo>
                  <a:pt x="3620" y="961"/>
                </a:lnTo>
                <a:lnTo>
                  <a:pt x="3621" y="963"/>
                </a:lnTo>
                <a:lnTo>
                  <a:pt x="3675" y="998"/>
                </a:lnTo>
                <a:lnTo>
                  <a:pt x="3677" y="999"/>
                </a:lnTo>
                <a:lnTo>
                  <a:pt x="3681" y="999"/>
                </a:lnTo>
                <a:lnTo>
                  <a:pt x="3738" y="1027"/>
                </a:lnTo>
                <a:lnTo>
                  <a:pt x="3742" y="1029"/>
                </a:lnTo>
                <a:lnTo>
                  <a:pt x="3745" y="1031"/>
                </a:lnTo>
                <a:lnTo>
                  <a:pt x="3805" y="1050"/>
                </a:lnTo>
                <a:lnTo>
                  <a:pt x="3808" y="1050"/>
                </a:lnTo>
                <a:lnTo>
                  <a:pt x="3810" y="1052"/>
                </a:lnTo>
                <a:lnTo>
                  <a:pt x="3876" y="1064"/>
                </a:lnTo>
                <a:lnTo>
                  <a:pt x="3880" y="1064"/>
                </a:lnTo>
                <a:lnTo>
                  <a:pt x="3883" y="1066"/>
                </a:lnTo>
                <a:lnTo>
                  <a:pt x="3950" y="1067"/>
                </a:lnTo>
                <a:lnTo>
                  <a:pt x="3953" y="1069"/>
                </a:lnTo>
                <a:lnTo>
                  <a:pt x="3955" y="1067"/>
                </a:lnTo>
                <a:lnTo>
                  <a:pt x="4021" y="1066"/>
                </a:lnTo>
                <a:lnTo>
                  <a:pt x="4026" y="1064"/>
                </a:lnTo>
                <a:lnTo>
                  <a:pt x="4030" y="1064"/>
                </a:lnTo>
                <a:lnTo>
                  <a:pt x="4093" y="1052"/>
                </a:lnTo>
                <a:lnTo>
                  <a:pt x="4096" y="1050"/>
                </a:lnTo>
                <a:lnTo>
                  <a:pt x="4098" y="1050"/>
                </a:lnTo>
                <a:lnTo>
                  <a:pt x="4161" y="1031"/>
                </a:lnTo>
                <a:lnTo>
                  <a:pt x="4164" y="1029"/>
                </a:lnTo>
                <a:lnTo>
                  <a:pt x="4168" y="1027"/>
                </a:lnTo>
                <a:lnTo>
                  <a:pt x="4224" y="999"/>
                </a:lnTo>
                <a:lnTo>
                  <a:pt x="4227" y="998"/>
                </a:lnTo>
                <a:lnTo>
                  <a:pt x="4229" y="996"/>
                </a:lnTo>
                <a:lnTo>
                  <a:pt x="4281" y="963"/>
                </a:lnTo>
                <a:lnTo>
                  <a:pt x="4283" y="961"/>
                </a:lnTo>
                <a:lnTo>
                  <a:pt x="4285" y="959"/>
                </a:lnTo>
                <a:lnTo>
                  <a:pt x="4334" y="921"/>
                </a:lnTo>
                <a:lnTo>
                  <a:pt x="4335" y="917"/>
                </a:lnTo>
                <a:lnTo>
                  <a:pt x="4339" y="915"/>
                </a:lnTo>
                <a:lnTo>
                  <a:pt x="4379" y="870"/>
                </a:lnTo>
                <a:lnTo>
                  <a:pt x="4381" y="868"/>
                </a:lnTo>
                <a:lnTo>
                  <a:pt x="4383" y="867"/>
                </a:lnTo>
                <a:lnTo>
                  <a:pt x="4421" y="816"/>
                </a:lnTo>
                <a:lnTo>
                  <a:pt x="4423" y="812"/>
                </a:lnTo>
                <a:lnTo>
                  <a:pt x="4424" y="809"/>
                </a:lnTo>
                <a:lnTo>
                  <a:pt x="4452" y="755"/>
                </a:lnTo>
                <a:lnTo>
                  <a:pt x="4454" y="751"/>
                </a:lnTo>
                <a:lnTo>
                  <a:pt x="4454" y="748"/>
                </a:lnTo>
                <a:lnTo>
                  <a:pt x="4475" y="690"/>
                </a:lnTo>
                <a:lnTo>
                  <a:pt x="4477" y="687"/>
                </a:lnTo>
                <a:lnTo>
                  <a:pt x="4477" y="683"/>
                </a:lnTo>
                <a:lnTo>
                  <a:pt x="4489" y="620"/>
                </a:lnTo>
                <a:lnTo>
                  <a:pt x="4491" y="618"/>
                </a:lnTo>
                <a:lnTo>
                  <a:pt x="4491" y="615"/>
                </a:lnTo>
                <a:lnTo>
                  <a:pt x="4496" y="552"/>
                </a:lnTo>
                <a:lnTo>
                  <a:pt x="4496" y="550"/>
                </a:lnTo>
                <a:lnTo>
                  <a:pt x="4496" y="550"/>
                </a:lnTo>
                <a:lnTo>
                  <a:pt x="4501" y="480"/>
                </a:lnTo>
                <a:lnTo>
                  <a:pt x="4515" y="412"/>
                </a:lnTo>
                <a:lnTo>
                  <a:pt x="4534" y="349"/>
                </a:lnTo>
                <a:lnTo>
                  <a:pt x="4562" y="294"/>
                </a:lnTo>
                <a:lnTo>
                  <a:pt x="4601" y="236"/>
                </a:lnTo>
                <a:lnTo>
                  <a:pt x="4643" y="185"/>
                </a:lnTo>
                <a:lnTo>
                  <a:pt x="4690" y="140"/>
                </a:lnTo>
                <a:lnTo>
                  <a:pt x="4746" y="98"/>
                </a:lnTo>
                <a:lnTo>
                  <a:pt x="4803" y="65"/>
                </a:lnTo>
                <a:lnTo>
                  <a:pt x="4866" y="37"/>
                </a:lnTo>
                <a:lnTo>
                  <a:pt x="4934" y="16"/>
                </a:lnTo>
                <a:lnTo>
                  <a:pt x="5004" y="3"/>
                </a:lnTo>
                <a:lnTo>
                  <a:pt x="5077" y="0"/>
                </a:lnTo>
                <a:lnTo>
                  <a:pt x="5151" y="3"/>
                </a:lnTo>
                <a:lnTo>
                  <a:pt x="5219" y="16"/>
                </a:lnTo>
                <a:lnTo>
                  <a:pt x="5287" y="37"/>
                </a:lnTo>
                <a:lnTo>
                  <a:pt x="5352" y="65"/>
                </a:lnTo>
                <a:lnTo>
                  <a:pt x="5411" y="98"/>
                </a:lnTo>
                <a:lnTo>
                  <a:pt x="5462" y="138"/>
                </a:lnTo>
                <a:lnTo>
                  <a:pt x="5512" y="185"/>
                </a:lnTo>
                <a:lnTo>
                  <a:pt x="5556" y="236"/>
                </a:lnTo>
                <a:lnTo>
                  <a:pt x="5589" y="292"/>
                </a:lnTo>
                <a:lnTo>
                  <a:pt x="5619" y="351"/>
                </a:lnTo>
                <a:lnTo>
                  <a:pt x="5640" y="412"/>
                </a:lnTo>
                <a:lnTo>
                  <a:pt x="5652" y="479"/>
                </a:lnTo>
                <a:lnTo>
                  <a:pt x="5654" y="496"/>
                </a:lnTo>
                <a:lnTo>
                  <a:pt x="5617" y="496"/>
                </a:lnTo>
                <a:lnTo>
                  <a:pt x="5617" y="482"/>
                </a:lnTo>
                <a:lnTo>
                  <a:pt x="5615" y="479"/>
                </a:lnTo>
                <a:lnTo>
                  <a:pt x="5615" y="475"/>
                </a:lnTo>
                <a:lnTo>
                  <a:pt x="5603" y="414"/>
                </a:lnTo>
                <a:lnTo>
                  <a:pt x="5603" y="411"/>
                </a:lnTo>
                <a:lnTo>
                  <a:pt x="5601" y="407"/>
                </a:lnTo>
                <a:lnTo>
                  <a:pt x="5580" y="348"/>
                </a:lnTo>
                <a:lnTo>
                  <a:pt x="5579" y="344"/>
                </a:lnTo>
                <a:lnTo>
                  <a:pt x="5577" y="341"/>
                </a:lnTo>
                <a:lnTo>
                  <a:pt x="5549" y="287"/>
                </a:lnTo>
                <a:lnTo>
                  <a:pt x="5547" y="285"/>
                </a:lnTo>
                <a:lnTo>
                  <a:pt x="5545" y="281"/>
                </a:lnTo>
                <a:lnTo>
                  <a:pt x="5509" y="232"/>
                </a:lnTo>
                <a:lnTo>
                  <a:pt x="5507" y="229"/>
                </a:lnTo>
                <a:lnTo>
                  <a:pt x="5505" y="227"/>
                </a:lnTo>
                <a:lnTo>
                  <a:pt x="5463" y="182"/>
                </a:lnTo>
                <a:lnTo>
                  <a:pt x="5462" y="180"/>
                </a:lnTo>
                <a:lnTo>
                  <a:pt x="5460" y="178"/>
                </a:lnTo>
                <a:lnTo>
                  <a:pt x="5411" y="138"/>
                </a:lnTo>
                <a:lnTo>
                  <a:pt x="5407" y="135"/>
                </a:lnTo>
                <a:lnTo>
                  <a:pt x="5406" y="133"/>
                </a:lnTo>
                <a:lnTo>
                  <a:pt x="5352" y="101"/>
                </a:lnTo>
                <a:lnTo>
                  <a:pt x="5350" y="100"/>
                </a:lnTo>
                <a:lnTo>
                  <a:pt x="5348" y="100"/>
                </a:lnTo>
                <a:lnTo>
                  <a:pt x="5292" y="70"/>
                </a:lnTo>
                <a:lnTo>
                  <a:pt x="5289" y="68"/>
                </a:lnTo>
                <a:lnTo>
                  <a:pt x="5283" y="66"/>
                </a:lnTo>
                <a:lnTo>
                  <a:pt x="5224" y="47"/>
                </a:lnTo>
                <a:lnTo>
                  <a:pt x="5221" y="45"/>
                </a:lnTo>
                <a:lnTo>
                  <a:pt x="5217" y="45"/>
                </a:lnTo>
                <a:lnTo>
                  <a:pt x="5153" y="33"/>
                </a:lnTo>
                <a:lnTo>
                  <a:pt x="5149" y="33"/>
                </a:lnTo>
                <a:lnTo>
                  <a:pt x="5147" y="33"/>
                </a:lnTo>
                <a:lnTo>
                  <a:pt x="5083" y="28"/>
                </a:lnTo>
                <a:lnTo>
                  <a:pt x="5077" y="28"/>
                </a:lnTo>
                <a:lnTo>
                  <a:pt x="5074" y="28"/>
                </a:lnTo>
                <a:lnTo>
                  <a:pt x="5006" y="33"/>
                </a:lnTo>
                <a:lnTo>
                  <a:pt x="5004" y="33"/>
                </a:lnTo>
                <a:lnTo>
                  <a:pt x="5001" y="33"/>
                </a:lnTo>
                <a:lnTo>
                  <a:pt x="4938" y="45"/>
                </a:lnTo>
                <a:lnTo>
                  <a:pt x="4934" y="45"/>
                </a:lnTo>
                <a:lnTo>
                  <a:pt x="4931" y="47"/>
                </a:lnTo>
                <a:lnTo>
                  <a:pt x="4870" y="66"/>
                </a:lnTo>
                <a:lnTo>
                  <a:pt x="4864" y="68"/>
                </a:lnTo>
                <a:lnTo>
                  <a:pt x="4861" y="70"/>
                </a:lnTo>
                <a:lnTo>
                  <a:pt x="4805" y="100"/>
                </a:lnTo>
                <a:lnTo>
                  <a:pt x="4803" y="100"/>
                </a:lnTo>
                <a:lnTo>
                  <a:pt x="4802" y="101"/>
                </a:lnTo>
                <a:lnTo>
                  <a:pt x="4747" y="133"/>
                </a:lnTo>
                <a:lnTo>
                  <a:pt x="4744" y="136"/>
                </a:lnTo>
                <a:lnTo>
                  <a:pt x="4740" y="138"/>
                </a:lnTo>
                <a:lnTo>
                  <a:pt x="4695" y="178"/>
                </a:lnTo>
                <a:lnTo>
                  <a:pt x="4693" y="180"/>
                </a:lnTo>
                <a:lnTo>
                  <a:pt x="4692" y="182"/>
                </a:lnTo>
                <a:lnTo>
                  <a:pt x="4650" y="225"/>
                </a:lnTo>
                <a:lnTo>
                  <a:pt x="4646" y="229"/>
                </a:lnTo>
                <a:lnTo>
                  <a:pt x="4643" y="232"/>
                </a:lnTo>
                <a:lnTo>
                  <a:pt x="4610" y="283"/>
                </a:lnTo>
                <a:lnTo>
                  <a:pt x="4608" y="285"/>
                </a:lnTo>
                <a:lnTo>
                  <a:pt x="4606" y="287"/>
                </a:lnTo>
                <a:lnTo>
                  <a:pt x="4576" y="341"/>
                </a:lnTo>
                <a:lnTo>
                  <a:pt x="4576" y="344"/>
                </a:lnTo>
                <a:lnTo>
                  <a:pt x="4575" y="348"/>
                </a:lnTo>
                <a:lnTo>
                  <a:pt x="4552" y="405"/>
                </a:lnTo>
                <a:lnTo>
                  <a:pt x="4550" y="411"/>
                </a:lnTo>
                <a:lnTo>
                  <a:pt x="4550" y="414"/>
                </a:lnTo>
                <a:lnTo>
                  <a:pt x="4538" y="475"/>
                </a:lnTo>
                <a:lnTo>
                  <a:pt x="4538" y="479"/>
                </a:lnTo>
                <a:lnTo>
                  <a:pt x="4536" y="480"/>
                </a:lnTo>
                <a:lnTo>
                  <a:pt x="4533" y="543"/>
                </a:lnTo>
                <a:lnTo>
                  <a:pt x="4531" y="543"/>
                </a:lnTo>
                <a:lnTo>
                  <a:pt x="4531" y="545"/>
                </a:lnTo>
                <a:lnTo>
                  <a:pt x="4529" y="617"/>
                </a:lnTo>
                <a:lnTo>
                  <a:pt x="4513" y="685"/>
                </a:lnTo>
                <a:lnTo>
                  <a:pt x="4494" y="748"/>
                </a:lnTo>
                <a:lnTo>
                  <a:pt x="4465" y="805"/>
                </a:lnTo>
                <a:lnTo>
                  <a:pt x="4430" y="861"/>
                </a:lnTo>
                <a:lnTo>
                  <a:pt x="4386" y="914"/>
                </a:lnTo>
                <a:lnTo>
                  <a:pt x="4339" y="959"/>
                </a:lnTo>
                <a:lnTo>
                  <a:pt x="4285" y="998"/>
                </a:lnTo>
                <a:lnTo>
                  <a:pt x="4225" y="1033"/>
                </a:lnTo>
                <a:lnTo>
                  <a:pt x="4161" y="1060"/>
                </a:lnTo>
                <a:lnTo>
                  <a:pt x="4096" y="1083"/>
                </a:lnTo>
                <a:lnTo>
                  <a:pt x="4026" y="1094"/>
                </a:lnTo>
                <a:lnTo>
                  <a:pt x="3953" y="1099"/>
                </a:lnTo>
                <a:lnTo>
                  <a:pt x="3880" y="1094"/>
                </a:lnTo>
                <a:lnTo>
                  <a:pt x="3808" y="1083"/>
                </a:lnTo>
                <a:lnTo>
                  <a:pt x="3742" y="1060"/>
                </a:lnTo>
                <a:lnTo>
                  <a:pt x="3677" y="1033"/>
                </a:lnTo>
                <a:lnTo>
                  <a:pt x="3620" y="998"/>
                </a:lnTo>
                <a:lnTo>
                  <a:pt x="3564" y="959"/>
                </a:lnTo>
                <a:lnTo>
                  <a:pt x="3517" y="914"/>
                </a:lnTo>
                <a:lnTo>
                  <a:pt x="3476" y="861"/>
                </a:lnTo>
                <a:lnTo>
                  <a:pt x="3440" y="805"/>
                </a:lnTo>
                <a:lnTo>
                  <a:pt x="3412" y="748"/>
                </a:lnTo>
                <a:lnTo>
                  <a:pt x="3389" y="685"/>
                </a:lnTo>
                <a:lnTo>
                  <a:pt x="3377" y="617"/>
                </a:lnTo>
                <a:lnTo>
                  <a:pt x="3372" y="545"/>
                </a:lnTo>
                <a:lnTo>
                  <a:pt x="3368" y="482"/>
                </a:lnTo>
                <a:lnTo>
                  <a:pt x="3368" y="479"/>
                </a:lnTo>
                <a:lnTo>
                  <a:pt x="3366" y="473"/>
                </a:lnTo>
                <a:lnTo>
                  <a:pt x="3352" y="411"/>
                </a:lnTo>
                <a:lnTo>
                  <a:pt x="3351" y="409"/>
                </a:lnTo>
                <a:lnTo>
                  <a:pt x="3351" y="407"/>
                </a:lnTo>
                <a:lnTo>
                  <a:pt x="3330" y="348"/>
                </a:lnTo>
                <a:lnTo>
                  <a:pt x="3328" y="344"/>
                </a:lnTo>
                <a:lnTo>
                  <a:pt x="3326" y="342"/>
                </a:lnTo>
                <a:lnTo>
                  <a:pt x="3300" y="288"/>
                </a:lnTo>
                <a:lnTo>
                  <a:pt x="3297" y="285"/>
                </a:lnTo>
                <a:lnTo>
                  <a:pt x="3295" y="281"/>
                </a:lnTo>
                <a:lnTo>
                  <a:pt x="3256" y="231"/>
                </a:lnTo>
                <a:lnTo>
                  <a:pt x="3256" y="229"/>
                </a:lnTo>
                <a:lnTo>
                  <a:pt x="3255" y="227"/>
                </a:lnTo>
                <a:lnTo>
                  <a:pt x="3214" y="183"/>
                </a:lnTo>
                <a:lnTo>
                  <a:pt x="3213" y="180"/>
                </a:lnTo>
                <a:lnTo>
                  <a:pt x="3209" y="178"/>
                </a:lnTo>
                <a:lnTo>
                  <a:pt x="3159" y="136"/>
                </a:lnTo>
                <a:lnTo>
                  <a:pt x="3157" y="135"/>
                </a:lnTo>
                <a:lnTo>
                  <a:pt x="3155" y="133"/>
                </a:lnTo>
                <a:lnTo>
                  <a:pt x="3103" y="101"/>
                </a:lnTo>
                <a:lnTo>
                  <a:pt x="3101" y="100"/>
                </a:lnTo>
                <a:lnTo>
                  <a:pt x="3099" y="100"/>
                </a:lnTo>
                <a:lnTo>
                  <a:pt x="3042" y="70"/>
                </a:lnTo>
                <a:lnTo>
                  <a:pt x="3038" y="68"/>
                </a:lnTo>
                <a:lnTo>
                  <a:pt x="3035" y="66"/>
                </a:lnTo>
                <a:lnTo>
                  <a:pt x="2972" y="47"/>
                </a:lnTo>
                <a:lnTo>
                  <a:pt x="2970" y="45"/>
                </a:lnTo>
                <a:lnTo>
                  <a:pt x="2967" y="45"/>
                </a:lnTo>
                <a:lnTo>
                  <a:pt x="2904" y="33"/>
                </a:lnTo>
                <a:lnTo>
                  <a:pt x="2900" y="33"/>
                </a:lnTo>
                <a:lnTo>
                  <a:pt x="2898" y="33"/>
                </a:lnTo>
                <a:lnTo>
                  <a:pt x="2830" y="28"/>
                </a:lnTo>
                <a:lnTo>
                  <a:pt x="2825" y="28"/>
                </a:lnTo>
                <a:lnTo>
                  <a:pt x="2823" y="28"/>
                </a:lnTo>
                <a:lnTo>
                  <a:pt x="2757" y="33"/>
                </a:lnTo>
                <a:lnTo>
                  <a:pt x="2754" y="33"/>
                </a:lnTo>
                <a:lnTo>
                  <a:pt x="2752" y="33"/>
                </a:lnTo>
                <a:lnTo>
                  <a:pt x="2687" y="45"/>
                </a:lnTo>
                <a:lnTo>
                  <a:pt x="2684" y="45"/>
                </a:lnTo>
                <a:lnTo>
                  <a:pt x="2680" y="47"/>
                </a:lnTo>
                <a:lnTo>
                  <a:pt x="2619" y="66"/>
                </a:lnTo>
                <a:lnTo>
                  <a:pt x="2616" y="68"/>
                </a:lnTo>
                <a:lnTo>
                  <a:pt x="2612" y="70"/>
                </a:lnTo>
                <a:lnTo>
                  <a:pt x="2554" y="100"/>
                </a:lnTo>
                <a:lnTo>
                  <a:pt x="2553" y="100"/>
                </a:lnTo>
                <a:lnTo>
                  <a:pt x="2553" y="101"/>
                </a:lnTo>
                <a:lnTo>
                  <a:pt x="2499" y="133"/>
                </a:lnTo>
                <a:lnTo>
                  <a:pt x="2495" y="136"/>
                </a:lnTo>
                <a:lnTo>
                  <a:pt x="2492" y="138"/>
                </a:lnTo>
                <a:lnTo>
                  <a:pt x="2445" y="178"/>
                </a:lnTo>
                <a:lnTo>
                  <a:pt x="2445" y="180"/>
                </a:lnTo>
                <a:lnTo>
                  <a:pt x="2443" y="182"/>
                </a:lnTo>
                <a:lnTo>
                  <a:pt x="2399" y="225"/>
                </a:lnTo>
                <a:lnTo>
                  <a:pt x="2397" y="229"/>
                </a:lnTo>
                <a:lnTo>
                  <a:pt x="2394" y="232"/>
                </a:lnTo>
                <a:lnTo>
                  <a:pt x="2359" y="281"/>
                </a:lnTo>
                <a:lnTo>
                  <a:pt x="2357" y="285"/>
                </a:lnTo>
                <a:lnTo>
                  <a:pt x="2355" y="288"/>
                </a:lnTo>
                <a:lnTo>
                  <a:pt x="2328" y="342"/>
                </a:lnTo>
                <a:lnTo>
                  <a:pt x="2326" y="344"/>
                </a:lnTo>
                <a:lnTo>
                  <a:pt x="2324" y="348"/>
                </a:lnTo>
                <a:lnTo>
                  <a:pt x="2303" y="405"/>
                </a:lnTo>
                <a:lnTo>
                  <a:pt x="2301" y="409"/>
                </a:lnTo>
                <a:lnTo>
                  <a:pt x="2301" y="412"/>
                </a:lnTo>
                <a:lnTo>
                  <a:pt x="2287" y="475"/>
                </a:lnTo>
                <a:lnTo>
                  <a:pt x="2286" y="479"/>
                </a:lnTo>
                <a:lnTo>
                  <a:pt x="2286" y="482"/>
                </a:lnTo>
                <a:lnTo>
                  <a:pt x="2282" y="545"/>
                </a:lnTo>
                <a:lnTo>
                  <a:pt x="2277" y="617"/>
                </a:lnTo>
                <a:lnTo>
                  <a:pt x="2265" y="685"/>
                </a:lnTo>
                <a:lnTo>
                  <a:pt x="2244" y="748"/>
                </a:lnTo>
                <a:lnTo>
                  <a:pt x="2216" y="805"/>
                </a:lnTo>
                <a:lnTo>
                  <a:pt x="2179" y="861"/>
                </a:lnTo>
                <a:lnTo>
                  <a:pt x="2135" y="914"/>
                </a:lnTo>
                <a:lnTo>
                  <a:pt x="2088" y="959"/>
                </a:lnTo>
                <a:lnTo>
                  <a:pt x="2034" y="998"/>
                </a:lnTo>
                <a:lnTo>
                  <a:pt x="1975" y="1033"/>
                </a:lnTo>
                <a:lnTo>
                  <a:pt x="1914" y="1060"/>
                </a:lnTo>
                <a:lnTo>
                  <a:pt x="1846" y="1081"/>
                </a:lnTo>
                <a:lnTo>
                  <a:pt x="1774" y="1094"/>
                </a:lnTo>
                <a:lnTo>
                  <a:pt x="1701" y="1099"/>
                </a:lnTo>
                <a:lnTo>
                  <a:pt x="1627" y="1094"/>
                </a:lnTo>
                <a:lnTo>
                  <a:pt x="1559" y="1083"/>
                </a:lnTo>
                <a:lnTo>
                  <a:pt x="1491" y="1060"/>
                </a:lnTo>
                <a:lnTo>
                  <a:pt x="1428" y="1033"/>
                </a:lnTo>
                <a:lnTo>
                  <a:pt x="1369" y="998"/>
                </a:lnTo>
                <a:lnTo>
                  <a:pt x="1317" y="959"/>
                </a:lnTo>
                <a:lnTo>
                  <a:pt x="1269" y="914"/>
                </a:lnTo>
                <a:lnTo>
                  <a:pt x="1224" y="861"/>
                </a:lnTo>
                <a:lnTo>
                  <a:pt x="1189" y="805"/>
                </a:lnTo>
                <a:lnTo>
                  <a:pt x="1159" y="748"/>
                </a:lnTo>
                <a:lnTo>
                  <a:pt x="1140" y="685"/>
                </a:lnTo>
                <a:lnTo>
                  <a:pt x="1126" y="617"/>
                </a:lnTo>
                <a:lnTo>
                  <a:pt x="1123" y="543"/>
                </a:lnTo>
                <a:lnTo>
                  <a:pt x="1123" y="543"/>
                </a:lnTo>
                <a:lnTo>
                  <a:pt x="1123" y="543"/>
                </a:lnTo>
                <a:lnTo>
                  <a:pt x="1118" y="480"/>
                </a:lnTo>
                <a:lnTo>
                  <a:pt x="1118" y="479"/>
                </a:lnTo>
                <a:lnTo>
                  <a:pt x="1116" y="475"/>
                </a:lnTo>
                <a:lnTo>
                  <a:pt x="1104" y="414"/>
                </a:lnTo>
                <a:lnTo>
                  <a:pt x="1104" y="409"/>
                </a:lnTo>
                <a:lnTo>
                  <a:pt x="1102" y="405"/>
                </a:lnTo>
                <a:lnTo>
                  <a:pt x="1079" y="348"/>
                </a:lnTo>
                <a:lnTo>
                  <a:pt x="1077" y="344"/>
                </a:lnTo>
                <a:lnTo>
                  <a:pt x="1077" y="341"/>
                </a:lnTo>
                <a:lnTo>
                  <a:pt x="1048" y="288"/>
                </a:lnTo>
                <a:lnTo>
                  <a:pt x="1046" y="285"/>
                </a:lnTo>
                <a:lnTo>
                  <a:pt x="1044" y="283"/>
                </a:lnTo>
                <a:lnTo>
                  <a:pt x="1011" y="232"/>
                </a:lnTo>
                <a:lnTo>
                  <a:pt x="1008" y="229"/>
                </a:lnTo>
                <a:lnTo>
                  <a:pt x="1006" y="225"/>
                </a:lnTo>
                <a:lnTo>
                  <a:pt x="962" y="182"/>
                </a:lnTo>
                <a:lnTo>
                  <a:pt x="960" y="180"/>
                </a:lnTo>
                <a:lnTo>
                  <a:pt x="959" y="178"/>
                </a:lnTo>
                <a:lnTo>
                  <a:pt x="913" y="138"/>
                </a:lnTo>
                <a:lnTo>
                  <a:pt x="910" y="136"/>
                </a:lnTo>
                <a:lnTo>
                  <a:pt x="906" y="133"/>
                </a:lnTo>
                <a:lnTo>
                  <a:pt x="852" y="101"/>
                </a:lnTo>
                <a:lnTo>
                  <a:pt x="850" y="100"/>
                </a:lnTo>
                <a:lnTo>
                  <a:pt x="849" y="98"/>
                </a:lnTo>
                <a:lnTo>
                  <a:pt x="791" y="70"/>
                </a:lnTo>
                <a:lnTo>
                  <a:pt x="788" y="68"/>
                </a:lnTo>
                <a:lnTo>
                  <a:pt x="784" y="66"/>
                </a:lnTo>
                <a:lnTo>
                  <a:pt x="726" y="47"/>
                </a:lnTo>
                <a:lnTo>
                  <a:pt x="721" y="45"/>
                </a:lnTo>
                <a:lnTo>
                  <a:pt x="718" y="45"/>
                </a:lnTo>
                <a:lnTo>
                  <a:pt x="653" y="33"/>
                </a:lnTo>
                <a:lnTo>
                  <a:pt x="651" y="33"/>
                </a:lnTo>
                <a:lnTo>
                  <a:pt x="648" y="33"/>
                </a:lnTo>
                <a:lnTo>
                  <a:pt x="582" y="28"/>
                </a:lnTo>
                <a:lnTo>
                  <a:pt x="578" y="28"/>
                </a:lnTo>
                <a:lnTo>
                  <a:pt x="575" y="28"/>
                </a:lnTo>
                <a:lnTo>
                  <a:pt x="505" y="33"/>
                </a:lnTo>
                <a:lnTo>
                  <a:pt x="503" y="33"/>
                </a:lnTo>
                <a:lnTo>
                  <a:pt x="499" y="33"/>
                </a:lnTo>
                <a:lnTo>
                  <a:pt x="438" y="45"/>
                </a:lnTo>
                <a:lnTo>
                  <a:pt x="435" y="45"/>
                </a:lnTo>
                <a:lnTo>
                  <a:pt x="431" y="47"/>
                </a:lnTo>
                <a:lnTo>
                  <a:pt x="370" y="66"/>
                </a:lnTo>
                <a:lnTo>
                  <a:pt x="367" y="68"/>
                </a:lnTo>
                <a:lnTo>
                  <a:pt x="363" y="70"/>
                </a:lnTo>
                <a:lnTo>
                  <a:pt x="304" y="98"/>
                </a:lnTo>
                <a:lnTo>
                  <a:pt x="302" y="100"/>
                </a:lnTo>
                <a:lnTo>
                  <a:pt x="300" y="101"/>
                </a:lnTo>
                <a:lnTo>
                  <a:pt x="248" y="133"/>
                </a:lnTo>
                <a:lnTo>
                  <a:pt x="246" y="136"/>
                </a:lnTo>
                <a:lnTo>
                  <a:pt x="243" y="138"/>
                </a:lnTo>
                <a:lnTo>
                  <a:pt x="196" y="178"/>
                </a:lnTo>
                <a:lnTo>
                  <a:pt x="192" y="180"/>
                </a:lnTo>
                <a:lnTo>
                  <a:pt x="190" y="182"/>
                </a:lnTo>
                <a:lnTo>
                  <a:pt x="150" y="227"/>
                </a:lnTo>
                <a:lnTo>
                  <a:pt x="147" y="229"/>
                </a:lnTo>
                <a:lnTo>
                  <a:pt x="145" y="232"/>
                </a:lnTo>
                <a:lnTo>
                  <a:pt x="110" y="281"/>
                </a:lnTo>
                <a:lnTo>
                  <a:pt x="107" y="285"/>
                </a:lnTo>
                <a:lnTo>
                  <a:pt x="105" y="288"/>
                </a:lnTo>
                <a:lnTo>
                  <a:pt x="77" y="342"/>
                </a:lnTo>
                <a:lnTo>
                  <a:pt x="77" y="344"/>
                </a:lnTo>
                <a:lnTo>
                  <a:pt x="75" y="348"/>
                </a:lnTo>
                <a:lnTo>
                  <a:pt x="53" y="405"/>
                </a:lnTo>
                <a:lnTo>
                  <a:pt x="53" y="409"/>
                </a:lnTo>
                <a:lnTo>
                  <a:pt x="51" y="414"/>
                </a:lnTo>
                <a:lnTo>
                  <a:pt x="39" y="475"/>
                </a:lnTo>
                <a:lnTo>
                  <a:pt x="39" y="479"/>
                </a:lnTo>
                <a:lnTo>
                  <a:pt x="39" y="480"/>
                </a:lnTo>
                <a:lnTo>
                  <a:pt x="37" y="496"/>
                </a:lnTo>
                <a:lnTo>
                  <a:pt x="0" y="496"/>
                </a:lnTo>
                <a:lnTo>
                  <a:pt x="2" y="479"/>
                </a:lnTo>
                <a:lnTo>
                  <a:pt x="14" y="412"/>
                </a:lnTo>
                <a:lnTo>
                  <a:pt x="35" y="351"/>
                </a:lnTo>
                <a:lnTo>
                  <a:pt x="65" y="294"/>
                </a:lnTo>
                <a:lnTo>
                  <a:pt x="100" y="236"/>
                </a:lnTo>
                <a:lnTo>
                  <a:pt x="143" y="185"/>
                </a:lnTo>
                <a:lnTo>
                  <a:pt x="190" y="138"/>
                </a:lnTo>
                <a:lnTo>
                  <a:pt x="245" y="98"/>
                </a:lnTo>
                <a:lnTo>
                  <a:pt x="304" y="65"/>
                </a:lnTo>
                <a:lnTo>
                  <a:pt x="367" y="37"/>
                </a:lnTo>
                <a:lnTo>
                  <a:pt x="433" y="16"/>
                </a:lnTo>
                <a:lnTo>
                  <a:pt x="503" y="3"/>
                </a:lnTo>
                <a:lnTo>
                  <a:pt x="578" y="0"/>
                </a:lnTo>
                <a:close/>
              </a:path>
            </a:pathLst>
          </a:custGeom>
          <a:solidFill>
            <a:schemeClr val="tx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28"/>
          <p:cNvSpPr>
            <a:spLocks noEditPoints="1"/>
          </p:cNvSpPr>
          <p:nvPr/>
        </p:nvSpPr>
        <p:spPr bwMode="auto">
          <a:xfrm>
            <a:off x="2917190" y="2471292"/>
            <a:ext cx="267970" cy="249042"/>
          </a:xfrm>
          <a:custGeom>
            <a:avLst/>
            <a:gdLst>
              <a:gd name="T0" fmla="*/ 323 w 353"/>
              <a:gd name="T1" fmla="*/ 63 h 353"/>
              <a:gd name="T2" fmla="*/ 177 w 353"/>
              <a:gd name="T3" fmla="*/ 288 h 353"/>
              <a:gd name="T4" fmla="*/ 181 w 353"/>
              <a:gd name="T5" fmla="*/ 289 h 353"/>
              <a:gd name="T6" fmla="*/ 184 w 353"/>
              <a:gd name="T7" fmla="*/ 290 h 353"/>
              <a:gd name="T8" fmla="*/ 278 w 353"/>
              <a:gd name="T9" fmla="*/ 327 h 353"/>
              <a:gd name="T10" fmla="*/ 323 w 353"/>
              <a:gd name="T11" fmla="*/ 63 h 353"/>
              <a:gd name="T12" fmla="*/ 291 w 353"/>
              <a:gd name="T13" fmla="*/ 59 h 353"/>
              <a:gd name="T14" fmla="*/ 34 w 353"/>
              <a:gd name="T15" fmla="*/ 230 h 353"/>
              <a:gd name="T16" fmla="*/ 102 w 353"/>
              <a:gd name="T17" fmla="*/ 257 h 353"/>
              <a:gd name="T18" fmla="*/ 103 w 353"/>
              <a:gd name="T19" fmla="*/ 258 h 353"/>
              <a:gd name="T20" fmla="*/ 104 w 353"/>
              <a:gd name="T21" fmla="*/ 259 h 353"/>
              <a:gd name="T22" fmla="*/ 291 w 353"/>
              <a:gd name="T23" fmla="*/ 59 h 353"/>
              <a:gd name="T24" fmla="*/ 322 w 353"/>
              <a:gd name="T25" fmla="*/ 42 h 353"/>
              <a:gd name="T26" fmla="*/ 113 w 353"/>
              <a:gd name="T27" fmla="*/ 266 h 353"/>
              <a:gd name="T28" fmla="*/ 113 w 353"/>
              <a:gd name="T29" fmla="*/ 266 h 353"/>
              <a:gd name="T30" fmla="*/ 144 w 353"/>
              <a:gd name="T31" fmla="*/ 320 h 353"/>
              <a:gd name="T32" fmla="*/ 322 w 353"/>
              <a:gd name="T33" fmla="*/ 42 h 353"/>
              <a:gd name="T34" fmla="*/ 343 w 353"/>
              <a:gd name="T35" fmla="*/ 0 h 353"/>
              <a:gd name="T36" fmla="*/ 346 w 353"/>
              <a:gd name="T37" fmla="*/ 0 h 353"/>
              <a:gd name="T38" fmla="*/ 349 w 353"/>
              <a:gd name="T39" fmla="*/ 2 h 353"/>
              <a:gd name="T40" fmla="*/ 351 w 353"/>
              <a:gd name="T41" fmla="*/ 5 h 353"/>
              <a:gd name="T42" fmla="*/ 353 w 353"/>
              <a:gd name="T43" fmla="*/ 7 h 353"/>
              <a:gd name="T44" fmla="*/ 353 w 353"/>
              <a:gd name="T45" fmla="*/ 10 h 353"/>
              <a:gd name="T46" fmla="*/ 353 w 353"/>
              <a:gd name="T47" fmla="*/ 13 h 353"/>
              <a:gd name="T48" fmla="*/ 298 w 353"/>
              <a:gd name="T49" fmla="*/ 344 h 353"/>
              <a:gd name="T50" fmla="*/ 297 w 353"/>
              <a:gd name="T51" fmla="*/ 347 h 353"/>
              <a:gd name="T52" fmla="*/ 295 w 353"/>
              <a:gd name="T53" fmla="*/ 350 h 353"/>
              <a:gd name="T54" fmla="*/ 293 w 353"/>
              <a:gd name="T55" fmla="*/ 352 h 353"/>
              <a:gd name="T56" fmla="*/ 290 w 353"/>
              <a:gd name="T57" fmla="*/ 353 h 353"/>
              <a:gd name="T58" fmla="*/ 288 w 353"/>
              <a:gd name="T59" fmla="*/ 353 h 353"/>
              <a:gd name="T60" fmla="*/ 286 w 353"/>
              <a:gd name="T61" fmla="*/ 353 h 353"/>
              <a:gd name="T62" fmla="*/ 283 w 353"/>
              <a:gd name="T63" fmla="*/ 353 h 353"/>
              <a:gd name="T64" fmla="*/ 176 w 353"/>
              <a:gd name="T65" fmla="*/ 310 h 353"/>
              <a:gd name="T66" fmla="*/ 153 w 353"/>
              <a:gd name="T67" fmla="*/ 348 h 353"/>
              <a:gd name="T68" fmla="*/ 151 w 353"/>
              <a:gd name="T69" fmla="*/ 351 h 353"/>
              <a:gd name="T70" fmla="*/ 147 w 353"/>
              <a:gd name="T71" fmla="*/ 353 h 353"/>
              <a:gd name="T72" fmla="*/ 144 w 353"/>
              <a:gd name="T73" fmla="*/ 353 h 353"/>
              <a:gd name="T74" fmla="*/ 144 w 353"/>
              <a:gd name="T75" fmla="*/ 353 h 353"/>
              <a:gd name="T76" fmla="*/ 140 w 353"/>
              <a:gd name="T77" fmla="*/ 353 h 353"/>
              <a:gd name="T78" fmla="*/ 137 w 353"/>
              <a:gd name="T79" fmla="*/ 351 h 353"/>
              <a:gd name="T80" fmla="*/ 134 w 353"/>
              <a:gd name="T81" fmla="*/ 348 h 353"/>
              <a:gd name="T82" fmla="*/ 94 w 353"/>
              <a:gd name="T83" fmla="*/ 277 h 353"/>
              <a:gd name="T84" fmla="*/ 7 w 353"/>
              <a:gd name="T85" fmla="*/ 243 h 353"/>
              <a:gd name="T86" fmla="*/ 4 w 353"/>
              <a:gd name="T87" fmla="*/ 241 h 353"/>
              <a:gd name="T88" fmla="*/ 2 w 353"/>
              <a:gd name="T89" fmla="*/ 239 h 353"/>
              <a:gd name="T90" fmla="*/ 1 w 353"/>
              <a:gd name="T91" fmla="*/ 237 h 353"/>
              <a:gd name="T92" fmla="*/ 0 w 353"/>
              <a:gd name="T93" fmla="*/ 234 h 353"/>
              <a:gd name="T94" fmla="*/ 0 w 353"/>
              <a:gd name="T95" fmla="*/ 231 h 353"/>
              <a:gd name="T96" fmla="*/ 1 w 353"/>
              <a:gd name="T97" fmla="*/ 227 h 353"/>
              <a:gd name="T98" fmla="*/ 3 w 353"/>
              <a:gd name="T99" fmla="*/ 225 h 353"/>
              <a:gd name="T100" fmla="*/ 5 w 353"/>
              <a:gd name="T101" fmla="*/ 223 h 353"/>
              <a:gd name="T102" fmla="*/ 337 w 353"/>
              <a:gd name="T103" fmla="*/ 2 h 353"/>
              <a:gd name="T104" fmla="*/ 340 w 353"/>
              <a:gd name="T105" fmla="*/ 0 h 353"/>
              <a:gd name="T106" fmla="*/ 343 w 353"/>
              <a:gd name="T107"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3" h="353">
                <a:moveTo>
                  <a:pt x="323" y="63"/>
                </a:moveTo>
                <a:lnTo>
                  <a:pt x="177" y="288"/>
                </a:lnTo>
                <a:lnTo>
                  <a:pt x="181" y="289"/>
                </a:lnTo>
                <a:lnTo>
                  <a:pt x="184" y="290"/>
                </a:lnTo>
                <a:lnTo>
                  <a:pt x="278" y="327"/>
                </a:lnTo>
                <a:lnTo>
                  <a:pt x="323" y="63"/>
                </a:lnTo>
                <a:close/>
                <a:moveTo>
                  <a:pt x="291" y="59"/>
                </a:moveTo>
                <a:lnTo>
                  <a:pt x="34" y="230"/>
                </a:lnTo>
                <a:lnTo>
                  <a:pt x="102" y="257"/>
                </a:lnTo>
                <a:lnTo>
                  <a:pt x="103" y="258"/>
                </a:lnTo>
                <a:lnTo>
                  <a:pt x="104" y="259"/>
                </a:lnTo>
                <a:lnTo>
                  <a:pt x="291" y="59"/>
                </a:lnTo>
                <a:close/>
                <a:moveTo>
                  <a:pt x="322" y="42"/>
                </a:moveTo>
                <a:lnTo>
                  <a:pt x="113" y="266"/>
                </a:lnTo>
                <a:lnTo>
                  <a:pt x="113" y="266"/>
                </a:lnTo>
                <a:lnTo>
                  <a:pt x="144" y="320"/>
                </a:lnTo>
                <a:lnTo>
                  <a:pt x="322" y="42"/>
                </a:lnTo>
                <a:close/>
                <a:moveTo>
                  <a:pt x="343" y="0"/>
                </a:moveTo>
                <a:lnTo>
                  <a:pt x="346" y="0"/>
                </a:lnTo>
                <a:lnTo>
                  <a:pt x="349" y="2"/>
                </a:lnTo>
                <a:lnTo>
                  <a:pt x="351" y="5"/>
                </a:lnTo>
                <a:lnTo>
                  <a:pt x="353" y="7"/>
                </a:lnTo>
                <a:lnTo>
                  <a:pt x="353" y="10"/>
                </a:lnTo>
                <a:lnTo>
                  <a:pt x="353" y="13"/>
                </a:lnTo>
                <a:lnTo>
                  <a:pt x="298" y="344"/>
                </a:lnTo>
                <a:lnTo>
                  <a:pt x="297" y="347"/>
                </a:lnTo>
                <a:lnTo>
                  <a:pt x="295" y="350"/>
                </a:lnTo>
                <a:lnTo>
                  <a:pt x="293" y="352"/>
                </a:lnTo>
                <a:lnTo>
                  <a:pt x="290" y="353"/>
                </a:lnTo>
                <a:lnTo>
                  <a:pt x="288" y="353"/>
                </a:lnTo>
                <a:lnTo>
                  <a:pt x="286" y="353"/>
                </a:lnTo>
                <a:lnTo>
                  <a:pt x="283" y="353"/>
                </a:lnTo>
                <a:lnTo>
                  <a:pt x="176" y="310"/>
                </a:lnTo>
                <a:lnTo>
                  <a:pt x="153" y="348"/>
                </a:lnTo>
                <a:lnTo>
                  <a:pt x="151" y="351"/>
                </a:lnTo>
                <a:lnTo>
                  <a:pt x="147" y="353"/>
                </a:lnTo>
                <a:lnTo>
                  <a:pt x="144" y="353"/>
                </a:lnTo>
                <a:lnTo>
                  <a:pt x="144" y="353"/>
                </a:lnTo>
                <a:lnTo>
                  <a:pt x="140" y="353"/>
                </a:lnTo>
                <a:lnTo>
                  <a:pt x="137" y="351"/>
                </a:lnTo>
                <a:lnTo>
                  <a:pt x="134" y="348"/>
                </a:lnTo>
                <a:lnTo>
                  <a:pt x="94" y="277"/>
                </a:lnTo>
                <a:lnTo>
                  <a:pt x="7" y="243"/>
                </a:lnTo>
                <a:lnTo>
                  <a:pt x="4" y="241"/>
                </a:lnTo>
                <a:lnTo>
                  <a:pt x="2" y="239"/>
                </a:lnTo>
                <a:lnTo>
                  <a:pt x="1" y="237"/>
                </a:lnTo>
                <a:lnTo>
                  <a:pt x="0" y="234"/>
                </a:lnTo>
                <a:lnTo>
                  <a:pt x="0" y="231"/>
                </a:lnTo>
                <a:lnTo>
                  <a:pt x="1" y="227"/>
                </a:lnTo>
                <a:lnTo>
                  <a:pt x="3" y="225"/>
                </a:lnTo>
                <a:lnTo>
                  <a:pt x="5" y="223"/>
                </a:lnTo>
                <a:lnTo>
                  <a:pt x="337" y="2"/>
                </a:lnTo>
                <a:lnTo>
                  <a:pt x="340" y="0"/>
                </a:lnTo>
                <a:lnTo>
                  <a:pt x="343"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29"/>
          <p:cNvSpPr>
            <a:spLocks noEditPoints="1"/>
          </p:cNvSpPr>
          <p:nvPr/>
        </p:nvSpPr>
        <p:spPr bwMode="auto">
          <a:xfrm>
            <a:off x="5964920" y="2476764"/>
            <a:ext cx="268240" cy="249292"/>
          </a:xfrm>
          <a:custGeom>
            <a:avLst/>
            <a:gdLst>
              <a:gd name="T0" fmla="*/ 208 w 356"/>
              <a:gd name="T1" fmla="*/ 288 h 356"/>
              <a:gd name="T2" fmla="*/ 76 w 356"/>
              <a:gd name="T3" fmla="*/ 266 h 356"/>
              <a:gd name="T4" fmla="*/ 56 w 356"/>
              <a:gd name="T5" fmla="*/ 267 h 356"/>
              <a:gd name="T6" fmla="*/ 123 w 356"/>
              <a:gd name="T7" fmla="*/ 316 h 356"/>
              <a:gd name="T8" fmla="*/ 257 w 356"/>
              <a:gd name="T9" fmla="*/ 309 h 356"/>
              <a:gd name="T10" fmla="*/ 300 w 356"/>
              <a:gd name="T11" fmla="*/ 263 h 356"/>
              <a:gd name="T12" fmla="*/ 57 w 356"/>
              <a:gd name="T13" fmla="*/ 195 h 356"/>
              <a:gd name="T14" fmla="*/ 100 w 356"/>
              <a:gd name="T15" fmla="*/ 242 h 356"/>
              <a:gd name="T16" fmla="*/ 233 w 356"/>
              <a:gd name="T17" fmla="*/ 250 h 356"/>
              <a:gd name="T18" fmla="*/ 167 w 356"/>
              <a:gd name="T19" fmla="*/ 239 h 356"/>
              <a:gd name="T20" fmla="*/ 76 w 356"/>
              <a:gd name="T21" fmla="*/ 195 h 356"/>
              <a:gd name="T22" fmla="*/ 263 w 356"/>
              <a:gd name="T23" fmla="*/ 152 h 356"/>
              <a:gd name="T24" fmla="*/ 176 w 356"/>
              <a:gd name="T25" fmla="*/ 197 h 356"/>
              <a:gd name="T26" fmla="*/ 253 w 356"/>
              <a:gd name="T27" fmla="*/ 210 h 356"/>
              <a:gd name="T28" fmla="*/ 343 w 356"/>
              <a:gd name="T29" fmla="*/ 167 h 356"/>
              <a:gd name="T30" fmla="*/ 302 w 356"/>
              <a:gd name="T31" fmla="*/ 114 h 356"/>
              <a:gd name="T32" fmla="*/ 11 w 356"/>
              <a:gd name="T33" fmla="*/ 111 h 356"/>
              <a:gd name="T34" fmla="*/ 78 w 356"/>
              <a:gd name="T35" fmla="*/ 161 h 356"/>
              <a:gd name="T36" fmla="*/ 211 w 356"/>
              <a:gd name="T37" fmla="*/ 154 h 356"/>
              <a:gd name="T38" fmla="*/ 74 w 356"/>
              <a:gd name="T39" fmla="*/ 131 h 356"/>
              <a:gd name="T40" fmla="*/ 168 w 356"/>
              <a:gd name="T41" fmla="*/ 23 h 356"/>
              <a:gd name="T42" fmla="*/ 228 w 356"/>
              <a:gd name="T43" fmla="*/ 40 h 356"/>
              <a:gd name="T44" fmla="*/ 179 w 356"/>
              <a:gd name="T45" fmla="*/ 41 h 356"/>
              <a:gd name="T46" fmla="*/ 161 w 356"/>
              <a:gd name="T47" fmla="*/ 48 h 356"/>
              <a:gd name="T48" fmla="*/ 173 w 356"/>
              <a:gd name="T49" fmla="*/ 56 h 356"/>
              <a:gd name="T50" fmla="*/ 233 w 356"/>
              <a:gd name="T51" fmla="*/ 71 h 356"/>
              <a:gd name="T52" fmla="*/ 237 w 356"/>
              <a:gd name="T53" fmla="*/ 89 h 356"/>
              <a:gd name="T54" fmla="*/ 189 w 356"/>
              <a:gd name="T55" fmla="*/ 103 h 356"/>
              <a:gd name="T56" fmla="*/ 134 w 356"/>
              <a:gd name="T57" fmla="*/ 98 h 356"/>
              <a:gd name="T58" fmla="*/ 165 w 356"/>
              <a:gd name="T59" fmla="*/ 90 h 356"/>
              <a:gd name="T60" fmla="*/ 202 w 356"/>
              <a:gd name="T61" fmla="*/ 85 h 356"/>
              <a:gd name="T62" fmla="*/ 188 w 356"/>
              <a:gd name="T63" fmla="*/ 76 h 356"/>
              <a:gd name="T64" fmla="*/ 133 w 356"/>
              <a:gd name="T65" fmla="*/ 64 h 356"/>
              <a:gd name="T66" fmla="*/ 123 w 356"/>
              <a:gd name="T67" fmla="*/ 48 h 356"/>
              <a:gd name="T68" fmla="*/ 153 w 356"/>
              <a:gd name="T69" fmla="*/ 32 h 356"/>
              <a:gd name="T70" fmla="*/ 123 w 356"/>
              <a:gd name="T71" fmla="*/ 17 h 356"/>
              <a:gd name="T72" fmla="*/ 56 w 356"/>
              <a:gd name="T73" fmla="*/ 67 h 356"/>
              <a:gd name="T74" fmla="*/ 123 w 356"/>
              <a:gd name="T75" fmla="*/ 116 h 356"/>
              <a:gd name="T76" fmla="*/ 257 w 356"/>
              <a:gd name="T77" fmla="*/ 109 h 356"/>
              <a:gd name="T78" fmla="*/ 298 w 356"/>
              <a:gd name="T79" fmla="*/ 56 h 356"/>
              <a:gd name="T80" fmla="*/ 208 w 356"/>
              <a:gd name="T81" fmla="*/ 13 h 356"/>
              <a:gd name="T82" fmla="*/ 263 w 356"/>
              <a:gd name="T83" fmla="*/ 14 h 356"/>
              <a:gd name="T84" fmla="*/ 313 w 356"/>
              <a:gd name="T85" fmla="*/ 89 h 356"/>
              <a:gd name="T86" fmla="*/ 344 w 356"/>
              <a:gd name="T87" fmla="*/ 127 h 356"/>
              <a:gd name="T88" fmla="*/ 345 w 356"/>
              <a:gd name="T89" fmla="*/ 206 h 356"/>
              <a:gd name="T90" fmla="*/ 304 w 356"/>
              <a:gd name="T91" fmla="*/ 245 h 356"/>
              <a:gd name="T92" fmla="*/ 299 w 356"/>
              <a:gd name="T93" fmla="*/ 320 h 356"/>
              <a:gd name="T94" fmla="*/ 178 w 356"/>
              <a:gd name="T95" fmla="*/ 356 h 356"/>
              <a:gd name="T96" fmla="*/ 58 w 356"/>
              <a:gd name="T97" fmla="*/ 320 h 356"/>
              <a:gd name="T98" fmla="*/ 53 w 356"/>
              <a:gd name="T99" fmla="*/ 246 h 356"/>
              <a:gd name="T100" fmla="*/ 47 w 356"/>
              <a:gd name="T101" fmla="*/ 190 h 356"/>
              <a:gd name="T102" fmla="*/ 0 w 356"/>
              <a:gd name="T103" fmla="*/ 134 h 356"/>
              <a:gd name="T104" fmla="*/ 46 w 356"/>
              <a:gd name="T105" fmla="*/ 61 h 356"/>
              <a:gd name="T106" fmla="*/ 95 w 356"/>
              <a:gd name="T107" fmla="*/ 1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6" h="356">
                <a:moveTo>
                  <a:pt x="297" y="254"/>
                </a:moveTo>
                <a:lnTo>
                  <a:pt x="280" y="265"/>
                </a:lnTo>
                <a:lnTo>
                  <a:pt x="261" y="276"/>
                </a:lnTo>
                <a:lnTo>
                  <a:pt x="236" y="283"/>
                </a:lnTo>
                <a:lnTo>
                  <a:pt x="208" y="288"/>
                </a:lnTo>
                <a:lnTo>
                  <a:pt x="178" y="289"/>
                </a:lnTo>
                <a:lnTo>
                  <a:pt x="149" y="288"/>
                </a:lnTo>
                <a:lnTo>
                  <a:pt x="121" y="283"/>
                </a:lnTo>
                <a:lnTo>
                  <a:pt x="97" y="276"/>
                </a:lnTo>
                <a:lnTo>
                  <a:pt x="76" y="266"/>
                </a:lnTo>
                <a:lnTo>
                  <a:pt x="60" y="254"/>
                </a:lnTo>
                <a:lnTo>
                  <a:pt x="60" y="254"/>
                </a:lnTo>
                <a:lnTo>
                  <a:pt x="58" y="258"/>
                </a:lnTo>
                <a:lnTo>
                  <a:pt x="56" y="263"/>
                </a:lnTo>
                <a:lnTo>
                  <a:pt x="56" y="267"/>
                </a:lnTo>
                <a:lnTo>
                  <a:pt x="59" y="279"/>
                </a:lnTo>
                <a:lnTo>
                  <a:pt x="68" y="290"/>
                </a:lnTo>
                <a:lnTo>
                  <a:pt x="81" y="301"/>
                </a:lnTo>
                <a:lnTo>
                  <a:pt x="100" y="309"/>
                </a:lnTo>
                <a:lnTo>
                  <a:pt x="123" y="316"/>
                </a:lnTo>
                <a:lnTo>
                  <a:pt x="149" y="322"/>
                </a:lnTo>
                <a:lnTo>
                  <a:pt x="178" y="323"/>
                </a:lnTo>
                <a:lnTo>
                  <a:pt x="208" y="322"/>
                </a:lnTo>
                <a:lnTo>
                  <a:pt x="234" y="316"/>
                </a:lnTo>
                <a:lnTo>
                  <a:pt x="257" y="309"/>
                </a:lnTo>
                <a:lnTo>
                  <a:pt x="276" y="301"/>
                </a:lnTo>
                <a:lnTo>
                  <a:pt x="290" y="290"/>
                </a:lnTo>
                <a:lnTo>
                  <a:pt x="298" y="279"/>
                </a:lnTo>
                <a:lnTo>
                  <a:pt x="301" y="267"/>
                </a:lnTo>
                <a:lnTo>
                  <a:pt x="300" y="263"/>
                </a:lnTo>
                <a:lnTo>
                  <a:pt x="299" y="258"/>
                </a:lnTo>
                <a:lnTo>
                  <a:pt x="297" y="254"/>
                </a:lnTo>
                <a:lnTo>
                  <a:pt x="297" y="254"/>
                </a:lnTo>
                <a:close/>
                <a:moveTo>
                  <a:pt x="59" y="189"/>
                </a:moveTo>
                <a:lnTo>
                  <a:pt x="57" y="195"/>
                </a:lnTo>
                <a:lnTo>
                  <a:pt x="56" y="201"/>
                </a:lnTo>
                <a:lnTo>
                  <a:pt x="59" y="212"/>
                </a:lnTo>
                <a:lnTo>
                  <a:pt x="68" y="223"/>
                </a:lnTo>
                <a:lnTo>
                  <a:pt x="81" y="233"/>
                </a:lnTo>
                <a:lnTo>
                  <a:pt x="100" y="242"/>
                </a:lnTo>
                <a:lnTo>
                  <a:pt x="123" y="250"/>
                </a:lnTo>
                <a:lnTo>
                  <a:pt x="149" y="255"/>
                </a:lnTo>
                <a:lnTo>
                  <a:pt x="178" y="256"/>
                </a:lnTo>
                <a:lnTo>
                  <a:pt x="207" y="255"/>
                </a:lnTo>
                <a:lnTo>
                  <a:pt x="233" y="250"/>
                </a:lnTo>
                <a:lnTo>
                  <a:pt x="255" y="244"/>
                </a:lnTo>
                <a:lnTo>
                  <a:pt x="255" y="244"/>
                </a:lnTo>
                <a:lnTo>
                  <a:pt x="223" y="246"/>
                </a:lnTo>
                <a:lnTo>
                  <a:pt x="194" y="244"/>
                </a:lnTo>
                <a:lnTo>
                  <a:pt x="167" y="239"/>
                </a:lnTo>
                <a:lnTo>
                  <a:pt x="143" y="232"/>
                </a:lnTo>
                <a:lnTo>
                  <a:pt x="122" y="223"/>
                </a:lnTo>
                <a:lnTo>
                  <a:pt x="106" y="211"/>
                </a:lnTo>
                <a:lnTo>
                  <a:pt x="95" y="198"/>
                </a:lnTo>
                <a:lnTo>
                  <a:pt x="76" y="195"/>
                </a:lnTo>
                <a:lnTo>
                  <a:pt x="59" y="189"/>
                </a:lnTo>
                <a:close/>
                <a:moveTo>
                  <a:pt x="302" y="114"/>
                </a:moveTo>
                <a:lnTo>
                  <a:pt x="288" y="128"/>
                </a:lnTo>
                <a:lnTo>
                  <a:pt x="267" y="139"/>
                </a:lnTo>
                <a:lnTo>
                  <a:pt x="263" y="152"/>
                </a:lnTo>
                <a:lnTo>
                  <a:pt x="252" y="164"/>
                </a:lnTo>
                <a:lnTo>
                  <a:pt x="239" y="175"/>
                </a:lnTo>
                <a:lnTo>
                  <a:pt x="221" y="184"/>
                </a:lnTo>
                <a:lnTo>
                  <a:pt x="200" y="191"/>
                </a:lnTo>
                <a:lnTo>
                  <a:pt x="176" y="197"/>
                </a:lnTo>
                <a:lnTo>
                  <a:pt x="150" y="200"/>
                </a:lnTo>
                <a:lnTo>
                  <a:pt x="171" y="206"/>
                </a:lnTo>
                <a:lnTo>
                  <a:pt x="196" y="210"/>
                </a:lnTo>
                <a:lnTo>
                  <a:pt x="223" y="211"/>
                </a:lnTo>
                <a:lnTo>
                  <a:pt x="253" y="210"/>
                </a:lnTo>
                <a:lnTo>
                  <a:pt x="279" y="205"/>
                </a:lnTo>
                <a:lnTo>
                  <a:pt x="302" y="198"/>
                </a:lnTo>
                <a:lnTo>
                  <a:pt x="320" y="189"/>
                </a:lnTo>
                <a:lnTo>
                  <a:pt x="335" y="179"/>
                </a:lnTo>
                <a:lnTo>
                  <a:pt x="343" y="167"/>
                </a:lnTo>
                <a:lnTo>
                  <a:pt x="346" y="156"/>
                </a:lnTo>
                <a:lnTo>
                  <a:pt x="343" y="145"/>
                </a:lnTo>
                <a:lnTo>
                  <a:pt x="335" y="134"/>
                </a:lnTo>
                <a:lnTo>
                  <a:pt x="321" y="124"/>
                </a:lnTo>
                <a:lnTo>
                  <a:pt x="302" y="114"/>
                </a:lnTo>
                <a:close/>
                <a:moveTo>
                  <a:pt x="45" y="75"/>
                </a:moveTo>
                <a:lnTo>
                  <a:pt x="31" y="83"/>
                </a:lnTo>
                <a:lnTo>
                  <a:pt x="21" y="92"/>
                </a:lnTo>
                <a:lnTo>
                  <a:pt x="14" y="102"/>
                </a:lnTo>
                <a:lnTo>
                  <a:pt x="11" y="111"/>
                </a:lnTo>
                <a:lnTo>
                  <a:pt x="15" y="123"/>
                </a:lnTo>
                <a:lnTo>
                  <a:pt x="23" y="134"/>
                </a:lnTo>
                <a:lnTo>
                  <a:pt x="38" y="145"/>
                </a:lnTo>
                <a:lnTo>
                  <a:pt x="55" y="154"/>
                </a:lnTo>
                <a:lnTo>
                  <a:pt x="78" y="161"/>
                </a:lnTo>
                <a:lnTo>
                  <a:pt x="104" y="165"/>
                </a:lnTo>
                <a:lnTo>
                  <a:pt x="134" y="167"/>
                </a:lnTo>
                <a:lnTo>
                  <a:pt x="163" y="165"/>
                </a:lnTo>
                <a:lnTo>
                  <a:pt x="189" y="161"/>
                </a:lnTo>
                <a:lnTo>
                  <a:pt x="211" y="154"/>
                </a:lnTo>
                <a:lnTo>
                  <a:pt x="178" y="156"/>
                </a:lnTo>
                <a:lnTo>
                  <a:pt x="148" y="154"/>
                </a:lnTo>
                <a:lnTo>
                  <a:pt x="120" y="150"/>
                </a:lnTo>
                <a:lnTo>
                  <a:pt x="95" y="141"/>
                </a:lnTo>
                <a:lnTo>
                  <a:pt x="74" y="131"/>
                </a:lnTo>
                <a:lnTo>
                  <a:pt x="58" y="119"/>
                </a:lnTo>
                <a:lnTo>
                  <a:pt x="49" y="105"/>
                </a:lnTo>
                <a:lnTo>
                  <a:pt x="45" y="89"/>
                </a:lnTo>
                <a:lnTo>
                  <a:pt x="45" y="75"/>
                </a:lnTo>
                <a:close/>
                <a:moveTo>
                  <a:pt x="168" y="23"/>
                </a:moveTo>
                <a:lnTo>
                  <a:pt x="189" y="23"/>
                </a:lnTo>
                <a:lnTo>
                  <a:pt x="189" y="30"/>
                </a:lnTo>
                <a:lnTo>
                  <a:pt x="205" y="32"/>
                </a:lnTo>
                <a:lnTo>
                  <a:pt x="218" y="35"/>
                </a:lnTo>
                <a:lnTo>
                  <a:pt x="228" y="40"/>
                </a:lnTo>
                <a:lnTo>
                  <a:pt x="234" y="47"/>
                </a:lnTo>
                <a:lnTo>
                  <a:pt x="205" y="52"/>
                </a:lnTo>
                <a:lnTo>
                  <a:pt x="199" y="46"/>
                </a:lnTo>
                <a:lnTo>
                  <a:pt x="191" y="42"/>
                </a:lnTo>
                <a:lnTo>
                  <a:pt x="179" y="41"/>
                </a:lnTo>
                <a:lnTo>
                  <a:pt x="174" y="41"/>
                </a:lnTo>
                <a:lnTo>
                  <a:pt x="169" y="42"/>
                </a:lnTo>
                <a:lnTo>
                  <a:pt x="165" y="44"/>
                </a:lnTo>
                <a:lnTo>
                  <a:pt x="163" y="46"/>
                </a:lnTo>
                <a:lnTo>
                  <a:pt x="161" y="48"/>
                </a:lnTo>
                <a:lnTo>
                  <a:pt x="159" y="50"/>
                </a:lnTo>
                <a:lnTo>
                  <a:pt x="161" y="51"/>
                </a:lnTo>
                <a:lnTo>
                  <a:pt x="162" y="53"/>
                </a:lnTo>
                <a:lnTo>
                  <a:pt x="165" y="54"/>
                </a:lnTo>
                <a:lnTo>
                  <a:pt x="173" y="56"/>
                </a:lnTo>
                <a:lnTo>
                  <a:pt x="188" y="59"/>
                </a:lnTo>
                <a:lnTo>
                  <a:pt x="204" y="61"/>
                </a:lnTo>
                <a:lnTo>
                  <a:pt x="217" y="64"/>
                </a:lnTo>
                <a:lnTo>
                  <a:pt x="226" y="66"/>
                </a:lnTo>
                <a:lnTo>
                  <a:pt x="233" y="71"/>
                </a:lnTo>
                <a:lnTo>
                  <a:pt x="238" y="74"/>
                </a:lnTo>
                <a:lnTo>
                  <a:pt x="240" y="77"/>
                </a:lnTo>
                <a:lnTo>
                  <a:pt x="240" y="81"/>
                </a:lnTo>
                <a:lnTo>
                  <a:pt x="240" y="85"/>
                </a:lnTo>
                <a:lnTo>
                  <a:pt x="237" y="89"/>
                </a:lnTo>
                <a:lnTo>
                  <a:pt x="232" y="92"/>
                </a:lnTo>
                <a:lnTo>
                  <a:pt x="227" y="97"/>
                </a:lnTo>
                <a:lnTo>
                  <a:pt x="217" y="100"/>
                </a:lnTo>
                <a:lnTo>
                  <a:pt x="204" y="102"/>
                </a:lnTo>
                <a:lnTo>
                  <a:pt x="189" y="103"/>
                </a:lnTo>
                <a:lnTo>
                  <a:pt x="189" y="113"/>
                </a:lnTo>
                <a:lnTo>
                  <a:pt x="168" y="113"/>
                </a:lnTo>
                <a:lnTo>
                  <a:pt x="168" y="103"/>
                </a:lnTo>
                <a:lnTo>
                  <a:pt x="149" y="102"/>
                </a:lnTo>
                <a:lnTo>
                  <a:pt x="134" y="98"/>
                </a:lnTo>
                <a:lnTo>
                  <a:pt x="124" y="91"/>
                </a:lnTo>
                <a:lnTo>
                  <a:pt x="117" y="84"/>
                </a:lnTo>
                <a:lnTo>
                  <a:pt x="149" y="80"/>
                </a:lnTo>
                <a:lnTo>
                  <a:pt x="154" y="86"/>
                </a:lnTo>
                <a:lnTo>
                  <a:pt x="165" y="90"/>
                </a:lnTo>
                <a:lnTo>
                  <a:pt x="179" y="91"/>
                </a:lnTo>
                <a:lnTo>
                  <a:pt x="190" y="90"/>
                </a:lnTo>
                <a:lnTo>
                  <a:pt x="197" y="89"/>
                </a:lnTo>
                <a:lnTo>
                  <a:pt x="200" y="87"/>
                </a:lnTo>
                <a:lnTo>
                  <a:pt x="202" y="85"/>
                </a:lnTo>
                <a:lnTo>
                  <a:pt x="202" y="83"/>
                </a:lnTo>
                <a:lnTo>
                  <a:pt x="202" y="81"/>
                </a:lnTo>
                <a:lnTo>
                  <a:pt x="200" y="79"/>
                </a:lnTo>
                <a:lnTo>
                  <a:pt x="197" y="78"/>
                </a:lnTo>
                <a:lnTo>
                  <a:pt x="188" y="76"/>
                </a:lnTo>
                <a:lnTo>
                  <a:pt x="172" y="73"/>
                </a:lnTo>
                <a:lnTo>
                  <a:pt x="156" y="71"/>
                </a:lnTo>
                <a:lnTo>
                  <a:pt x="145" y="69"/>
                </a:lnTo>
                <a:lnTo>
                  <a:pt x="139" y="66"/>
                </a:lnTo>
                <a:lnTo>
                  <a:pt x="133" y="64"/>
                </a:lnTo>
                <a:lnTo>
                  <a:pt x="129" y="61"/>
                </a:lnTo>
                <a:lnTo>
                  <a:pt x="125" y="58"/>
                </a:lnTo>
                <a:lnTo>
                  <a:pt x="123" y="55"/>
                </a:lnTo>
                <a:lnTo>
                  <a:pt x="123" y="52"/>
                </a:lnTo>
                <a:lnTo>
                  <a:pt x="123" y="48"/>
                </a:lnTo>
                <a:lnTo>
                  <a:pt x="125" y="45"/>
                </a:lnTo>
                <a:lnTo>
                  <a:pt x="129" y="41"/>
                </a:lnTo>
                <a:lnTo>
                  <a:pt x="133" y="38"/>
                </a:lnTo>
                <a:lnTo>
                  <a:pt x="142" y="34"/>
                </a:lnTo>
                <a:lnTo>
                  <a:pt x="153" y="32"/>
                </a:lnTo>
                <a:lnTo>
                  <a:pt x="168" y="30"/>
                </a:lnTo>
                <a:lnTo>
                  <a:pt x="168" y="23"/>
                </a:lnTo>
                <a:close/>
                <a:moveTo>
                  <a:pt x="178" y="11"/>
                </a:moveTo>
                <a:lnTo>
                  <a:pt x="149" y="13"/>
                </a:lnTo>
                <a:lnTo>
                  <a:pt x="123" y="17"/>
                </a:lnTo>
                <a:lnTo>
                  <a:pt x="100" y="25"/>
                </a:lnTo>
                <a:lnTo>
                  <a:pt x="81" y="34"/>
                </a:lnTo>
                <a:lnTo>
                  <a:pt x="68" y="45"/>
                </a:lnTo>
                <a:lnTo>
                  <a:pt x="59" y="56"/>
                </a:lnTo>
                <a:lnTo>
                  <a:pt x="56" y="67"/>
                </a:lnTo>
                <a:lnTo>
                  <a:pt x="59" y="78"/>
                </a:lnTo>
                <a:lnTo>
                  <a:pt x="68" y="89"/>
                </a:lnTo>
                <a:lnTo>
                  <a:pt x="81" y="100"/>
                </a:lnTo>
                <a:lnTo>
                  <a:pt x="100" y="109"/>
                </a:lnTo>
                <a:lnTo>
                  <a:pt x="123" y="116"/>
                </a:lnTo>
                <a:lnTo>
                  <a:pt x="149" y="121"/>
                </a:lnTo>
                <a:lnTo>
                  <a:pt x="178" y="123"/>
                </a:lnTo>
                <a:lnTo>
                  <a:pt x="208" y="121"/>
                </a:lnTo>
                <a:lnTo>
                  <a:pt x="234" y="116"/>
                </a:lnTo>
                <a:lnTo>
                  <a:pt x="257" y="109"/>
                </a:lnTo>
                <a:lnTo>
                  <a:pt x="276" y="100"/>
                </a:lnTo>
                <a:lnTo>
                  <a:pt x="290" y="89"/>
                </a:lnTo>
                <a:lnTo>
                  <a:pt x="298" y="78"/>
                </a:lnTo>
                <a:lnTo>
                  <a:pt x="301" y="67"/>
                </a:lnTo>
                <a:lnTo>
                  <a:pt x="298" y="56"/>
                </a:lnTo>
                <a:lnTo>
                  <a:pt x="290" y="45"/>
                </a:lnTo>
                <a:lnTo>
                  <a:pt x="276" y="34"/>
                </a:lnTo>
                <a:lnTo>
                  <a:pt x="257" y="25"/>
                </a:lnTo>
                <a:lnTo>
                  <a:pt x="234" y="17"/>
                </a:lnTo>
                <a:lnTo>
                  <a:pt x="208" y="13"/>
                </a:lnTo>
                <a:lnTo>
                  <a:pt x="178" y="11"/>
                </a:lnTo>
                <a:close/>
                <a:moveTo>
                  <a:pt x="178" y="0"/>
                </a:moveTo>
                <a:lnTo>
                  <a:pt x="209" y="2"/>
                </a:lnTo>
                <a:lnTo>
                  <a:pt x="238" y="7"/>
                </a:lnTo>
                <a:lnTo>
                  <a:pt x="263" y="14"/>
                </a:lnTo>
                <a:lnTo>
                  <a:pt x="283" y="25"/>
                </a:lnTo>
                <a:lnTo>
                  <a:pt x="299" y="37"/>
                </a:lnTo>
                <a:lnTo>
                  <a:pt x="308" y="52"/>
                </a:lnTo>
                <a:lnTo>
                  <a:pt x="313" y="67"/>
                </a:lnTo>
                <a:lnTo>
                  <a:pt x="313" y="89"/>
                </a:lnTo>
                <a:lnTo>
                  <a:pt x="312" y="95"/>
                </a:lnTo>
                <a:lnTo>
                  <a:pt x="311" y="100"/>
                </a:lnTo>
                <a:lnTo>
                  <a:pt x="308" y="105"/>
                </a:lnTo>
                <a:lnTo>
                  <a:pt x="328" y="115"/>
                </a:lnTo>
                <a:lnTo>
                  <a:pt x="344" y="127"/>
                </a:lnTo>
                <a:lnTo>
                  <a:pt x="353" y="141"/>
                </a:lnTo>
                <a:lnTo>
                  <a:pt x="356" y="156"/>
                </a:lnTo>
                <a:lnTo>
                  <a:pt x="356" y="178"/>
                </a:lnTo>
                <a:lnTo>
                  <a:pt x="353" y="192"/>
                </a:lnTo>
                <a:lnTo>
                  <a:pt x="345" y="206"/>
                </a:lnTo>
                <a:lnTo>
                  <a:pt x="330" y="219"/>
                </a:lnTo>
                <a:lnTo>
                  <a:pt x="312" y="228"/>
                </a:lnTo>
                <a:lnTo>
                  <a:pt x="310" y="237"/>
                </a:lnTo>
                <a:lnTo>
                  <a:pt x="304" y="245"/>
                </a:lnTo>
                <a:lnTo>
                  <a:pt x="304" y="245"/>
                </a:lnTo>
                <a:lnTo>
                  <a:pt x="311" y="256"/>
                </a:lnTo>
                <a:lnTo>
                  <a:pt x="313" y="267"/>
                </a:lnTo>
                <a:lnTo>
                  <a:pt x="313" y="289"/>
                </a:lnTo>
                <a:lnTo>
                  <a:pt x="308" y="305"/>
                </a:lnTo>
                <a:lnTo>
                  <a:pt x="299" y="320"/>
                </a:lnTo>
                <a:lnTo>
                  <a:pt x="283" y="331"/>
                </a:lnTo>
                <a:lnTo>
                  <a:pt x="263" y="341"/>
                </a:lnTo>
                <a:lnTo>
                  <a:pt x="238" y="350"/>
                </a:lnTo>
                <a:lnTo>
                  <a:pt x="209" y="355"/>
                </a:lnTo>
                <a:lnTo>
                  <a:pt x="178" y="356"/>
                </a:lnTo>
                <a:lnTo>
                  <a:pt x="148" y="355"/>
                </a:lnTo>
                <a:lnTo>
                  <a:pt x="120" y="350"/>
                </a:lnTo>
                <a:lnTo>
                  <a:pt x="95" y="341"/>
                </a:lnTo>
                <a:lnTo>
                  <a:pt x="74" y="331"/>
                </a:lnTo>
                <a:lnTo>
                  <a:pt x="58" y="320"/>
                </a:lnTo>
                <a:lnTo>
                  <a:pt x="49" y="305"/>
                </a:lnTo>
                <a:lnTo>
                  <a:pt x="45" y="289"/>
                </a:lnTo>
                <a:lnTo>
                  <a:pt x="45" y="267"/>
                </a:lnTo>
                <a:lnTo>
                  <a:pt x="47" y="256"/>
                </a:lnTo>
                <a:lnTo>
                  <a:pt x="53" y="246"/>
                </a:lnTo>
                <a:lnTo>
                  <a:pt x="47" y="234"/>
                </a:lnTo>
                <a:lnTo>
                  <a:pt x="45" y="223"/>
                </a:lnTo>
                <a:lnTo>
                  <a:pt x="45" y="201"/>
                </a:lnTo>
                <a:lnTo>
                  <a:pt x="46" y="196"/>
                </a:lnTo>
                <a:lnTo>
                  <a:pt x="47" y="190"/>
                </a:lnTo>
                <a:lnTo>
                  <a:pt x="49" y="185"/>
                </a:lnTo>
                <a:lnTo>
                  <a:pt x="29" y="175"/>
                </a:lnTo>
                <a:lnTo>
                  <a:pt x="14" y="162"/>
                </a:lnTo>
                <a:lnTo>
                  <a:pt x="4" y="149"/>
                </a:lnTo>
                <a:lnTo>
                  <a:pt x="0" y="134"/>
                </a:lnTo>
                <a:lnTo>
                  <a:pt x="0" y="111"/>
                </a:lnTo>
                <a:lnTo>
                  <a:pt x="3" y="97"/>
                </a:lnTo>
                <a:lnTo>
                  <a:pt x="13" y="84"/>
                </a:lnTo>
                <a:lnTo>
                  <a:pt x="27" y="72"/>
                </a:lnTo>
                <a:lnTo>
                  <a:pt x="46" y="61"/>
                </a:lnTo>
                <a:lnTo>
                  <a:pt x="45" y="67"/>
                </a:lnTo>
                <a:lnTo>
                  <a:pt x="49" y="52"/>
                </a:lnTo>
                <a:lnTo>
                  <a:pt x="58" y="37"/>
                </a:lnTo>
                <a:lnTo>
                  <a:pt x="74" y="25"/>
                </a:lnTo>
                <a:lnTo>
                  <a:pt x="95" y="14"/>
                </a:lnTo>
                <a:lnTo>
                  <a:pt x="120" y="7"/>
                </a:lnTo>
                <a:lnTo>
                  <a:pt x="148" y="2"/>
                </a:lnTo>
                <a:lnTo>
                  <a:pt x="178"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30"/>
          <p:cNvSpPr>
            <a:spLocks noEditPoints="1"/>
          </p:cNvSpPr>
          <p:nvPr/>
        </p:nvSpPr>
        <p:spPr bwMode="auto">
          <a:xfrm>
            <a:off x="4321427" y="2528390"/>
            <a:ext cx="508500" cy="240726"/>
          </a:xfrm>
          <a:custGeom>
            <a:avLst/>
            <a:gdLst>
              <a:gd name="T0" fmla="*/ 577 w 693"/>
              <a:gd name="T1" fmla="*/ 81 h 353"/>
              <a:gd name="T2" fmla="*/ 595 w 693"/>
              <a:gd name="T3" fmla="*/ 127 h 353"/>
              <a:gd name="T4" fmla="*/ 611 w 693"/>
              <a:gd name="T5" fmla="*/ 214 h 353"/>
              <a:gd name="T6" fmla="*/ 579 w 693"/>
              <a:gd name="T7" fmla="*/ 230 h 353"/>
              <a:gd name="T8" fmla="*/ 577 w 693"/>
              <a:gd name="T9" fmla="*/ 264 h 353"/>
              <a:gd name="T10" fmla="*/ 588 w 693"/>
              <a:gd name="T11" fmla="*/ 274 h 353"/>
              <a:gd name="T12" fmla="*/ 605 w 693"/>
              <a:gd name="T13" fmla="*/ 285 h 353"/>
              <a:gd name="T14" fmla="*/ 693 w 693"/>
              <a:gd name="T15" fmla="*/ 353 h 353"/>
              <a:gd name="T16" fmla="*/ 532 w 693"/>
              <a:gd name="T17" fmla="*/ 304 h 353"/>
              <a:gd name="T18" fmla="*/ 495 w 693"/>
              <a:gd name="T19" fmla="*/ 273 h 353"/>
              <a:gd name="T20" fmla="*/ 505 w 693"/>
              <a:gd name="T21" fmla="*/ 250 h 353"/>
              <a:gd name="T22" fmla="*/ 498 w 693"/>
              <a:gd name="T23" fmla="*/ 229 h 353"/>
              <a:gd name="T24" fmla="*/ 469 w 693"/>
              <a:gd name="T25" fmla="*/ 210 h 353"/>
              <a:gd name="T26" fmla="*/ 485 w 693"/>
              <a:gd name="T27" fmla="*/ 116 h 353"/>
              <a:gd name="T28" fmla="*/ 519 w 693"/>
              <a:gd name="T29" fmla="*/ 73 h 353"/>
              <a:gd name="T30" fmla="*/ 159 w 693"/>
              <a:gd name="T31" fmla="*/ 62 h 353"/>
              <a:gd name="T32" fmla="*/ 205 w 693"/>
              <a:gd name="T33" fmla="*/ 81 h 353"/>
              <a:gd name="T34" fmla="*/ 222 w 693"/>
              <a:gd name="T35" fmla="*/ 157 h 353"/>
              <a:gd name="T36" fmla="*/ 227 w 693"/>
              <a:gd name="T37" fmla="*/ 166 h 353"/>
              <a:gd name="T38" fmla="*/ 223 w 693"/>
              <a:gd name="T39" fmla="*/ 196 h 353"/>
              <a:gd name="T40" fmla="*/ 206 w 693"/>
              <a:gd name="T41" fmla="*/ 234 h 353"/>
              <a:gd name="T42" fmla="*/ 207 w 693"/>
              <a:gd name="T43" fmla="*/ 262 h 353"/>
              <a:gd name="T44" fmla="*/ 214 w 693"/>
              <a:gd name="T45" fmla="*/ 269 h 353"/>
              <a:gd name="T46" fmla="*/ 204 w 693"/>
              <a:gd name="T47" fmla="*/ 287 h 353"/>
              <a:gd name="T48" fmla="*/ 144 w 693"/>
              <a:gd name="T49" fmla="*/ 326 h 353"/>
              <a:gd name="T50" fmla="*/ 5 w 693"/>
              <a:gd name="T51" fmla="*/ 334 h 353"/>
              <a:gd name="T52" fmla="*/ 95 w 693"/>
              <a:gd name="T53" fmla="*/ 291 h 353"/>
              <a:gd name="T54" fmla="*/ 104 w 693"/>
              <a:gd name="T55" fmla="*/ 271 h 353"/>
              <a:gd name="T56" fmla="*/ 111 w 693"/>
              <a:gd name="T57" fmla="*/ 264 h 353"/>
              <a:gd name="T58" fmla="*/ 113 w 693"/>
              <a:gd name="T59" fmla="*/ 234 h 353"/>
              <a:gd name="T60" fmla="*/ 98 w 693"/>
              <a:gd name="T61" fmla="*/ 196 h 353"/>
              <a:gd name="T62" fmla="*/ 92 w 693"/>
              <a:gd name="T63" fmla="*/ 166 h 353"/>
              <a:gd name="T64" fmla="*/ 98 w 693"/>
              <a:gd name="T65" fmla="*/ 157 h 353"/>
              <a:gd name="T66" fmla="*/ 115 w 693"/>
              <a:gd name="T67" fmla="*/ 81 h 353"/>
              <a:gd name="T68" fmla="*/ 390 w 693"/>
              <a:gd name="T69" fmla="*/ 1 h 353"/>
              <a:gd name="T70" fmla="*/ 383 w 693"/>
              <a:gd name="T71" fmla="*/ 11 h 353"/>
              <a:gd name="T72" fmla="*/ 420 w 693"/>
              <a:gd name="T73" fmla="*/ 49 h 353"/>
              <a:gd name="T74" fmla="*/ 425 w 693"/>
              <a:gd name="T75" fmla="*/ 124 h 353"/>
              <a:gd name="T76" fmla="*/ 430 w 693"/>
              <a:gd name="T77" fmla="*/ 130 h 353"/>
              <a:gd name="T78" fmla="*/ 417 w 693"/>
              <a:gd name="T79" fmla="*/ 185 h 353"/>
              <a:gd name="T80" fmla="*/ 404 w 693"/>
              <a:gd name="T81" fmla="*/ 231 h 353"/>
              <a:gd name="T82" fmla="*/ 409 w 693"/>
              <a:gd name="T83" fmla="*/ 249 h 353"/>
              <a:gd name="T84" fmla="*/ 421 w 693"/>
              <a:gd name="T85" fmla="*/ 277 h 353"/>
              <a:gd name="T86" fmla="*/ 529 w 693"/>
              <a:gd name="T87" fmla="*/ 325 h 353"/>
              <a:gd name="T88" fmla="*/ 163 w 693"/>
              <a:gd name="T89" fmla="*/ 334 h 353"/>
              <a:gd name="T90" fmla="*/ 277 w 693"/>
              <a:gd name="T91" fmla="*/ 279 h 353"/>
              <a:gd name="T92" fmla="*/ 288 w 693"/>
              <a:gd name="T93" fmla="*/ 252 h 353"/>
              <a:gd name="T94" fmla="*/ 298 w 693"/>
              <a:gd name="T95" fmla="*/ 245 h 353"/>
              <a:gd name="T96" fmla="*/ 299 w 693"/>
              <a:gd name="T97" fmla="*/ 211 h 353"/>
              <a:gd name="T98" fmla="*/ 280 w 693"/>
              <a:gd name="T99" fmla="*/ 166 h 353"/>
              <a:gd name="T100" fmla="*/ 274 w 693"/>
              <a:gd name="T101" fmla="*/ 130 h 353"/>
              <a:gd name="T102" fmla="*/ 280 w 693"/>
              <a:gd name="T103" fmla="*/ 122 h 353"/>
              <a:gd name="T104" fmla="*/ 291 w 693"/>
              <a:gd name="T105" fmla="*/ 37 h 353"/>
              <a:gd name="T106" fmla="*/ 382 w 693"/>
              <a:gd name="T107" fmla="*/ 1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3" h="353">
                <a:moveTo>
                  <a:pt x="540" y="67"/>
                </a:moveTo>
                <a:lnTo>
                  <a:pt x="541" y="67"/>
                </a:lnTo>
                <a:lnTo>
                  <a:pt x="553" y="70"/>
                </a:lnTo>
                <a:lnTo>
                  <a:pt x="566" y="74"/>
                </a:lnTo>
                <a:lnTo>
                  <a:pt x="577" y="81"/>
                </a:lnTo>
                <a:lnTo>
                  <a:pt x="585" y="92"/>
                </a:lnTo>
                <a:lnTo>
                  <a:pt x="592" y="104"/>
                </a:lnTo>
                <a:lnTo>
                  <a:pt x="592" y="107"/>
                </a:lnTo>
                <a:lnTo>
                  <a:pt x="593" y="107"/>
                </a:lnTo>
                <a:lnTo>
                  <a:pt x="595" y="127"/>
                </a:lnTo>
                <a:lnTo>
                  <a:pt x="596" y="147"/>
                </a:lnTo>
                <a:lnTo>
                  <a:pt x="601" y="178"/>
                </a:lnTo>
                <a:lnTo>
                  <a:pt x="610" y="207"/>
                </a:lnTo>
                <a:lnTo>
                  <a:pt x="611" y="210"/>
                </a:lnTo>
                <a:lnTo>
                  <a:pt x="611" y="214"/>
                </a:lnTo>
                <a:lnTo>
                  <a:pt x="610" y="216"/>
                </a:lnTo>
                <a:lnTo>
                  <a:pt x="608" y="217"/>
                </a:lnTo>
                <a:lnTo>
                  <a:pt x="606" y="219"/>
                </a:lnTo>
                <a:lnTo>
                  <a:pt x="581" y="228"/>
                </a:lnTo>
                <a:lnTo>
                  <a:pt x="579" y="230"/>
                </a:lnTo>
                <a:lnTo>
                  <a:pt x="577" y="231"/>
                </a:lnTo>
                <a:lnTo>
                  <a:pt x="576" y="234"/>
                </a:lnTo>
                <a:lnTo>
                  <a:pt x="575" y="236"/>
                </a:lnTo>
                <a:lnTo>
                  <a:pt x="575" y="250"/>
                </a:lnTo>
                <a:lnTo>
                  <a:pt x="577" y="264"/>
                </a:lnTo>
                <a:lnTo>
                  <a:pt x="578" y="268"/>
                </a:lnTo>
                <a:lnTo>
                  <a:pt x="580" y="270"/>
                </a:lnTo>
                <a:lnTo>
                  <a:pt x="582" y="272"/>
                </a:lnTo>
                <a:lnTo>
                  <a:pt x="585" y="273"/>
                </a:lnTo>
                <a:lnTo>
                  <a:pt x="588" y="274"/>
                </a:lnTo>
                <a:lnTo>
                  <a:pt x="592" y="275"/>
                </a:lnTo>
                <a:lnTo>
                  <a:pt x="595" y="277"/>
                </a:lnTo>
                <a:lnTo>
                  <a:pt x="598" y="280"/>
                </a:lnTo>
                <a:lnTo>
                  <a:pt x="602" y="283"/>
                </a:lnTo>
                <a:lnTo>
                  <a:pt x="605" y="285"/>
                </a:lnTo>
                <a:lnTo>
                  <a:pt x="651" y="304"/>
                </a:lnTo>
                <a:lnTo>
                  <a:pt x="667" y="312"/>
                </a:lnTo>
                <a:lnTo>
                  <a:pt x="679" y="323"/>
                </a:lnTo>
                <a:lnTo>
                  <a:pt x="689" y="336"/>
                </a:lnTo>
                <a:lnTo>
                  <a:pt x="693" y="353"/>
                </a:lnTo>
                <a:lnTo>
                  <a:pt x="559" y="353"/>
                </a:lnTo>
                <a:lnTo>
                  <a:pt x="559" y="326"/>
                </a:lnTo>
                <a:lnTo>
                  <a:pt x="553" y="320"/>
                </a:lnTo>
                <a:lnTo>
                  <a:pt x="544" y="311"/>
                </a:lnTo>
                <a:lnTo>
                  <a:pt x="532" y="304"/>
                </a:lnTo>
                <a:lnTo>
                  <a:pt x="481" y="280"/>
                </a:lnTo>
                <a:lnTo>
                  <a:pt x="485" y="277"/>
                </a:lnTo>
                <a:lnTo>
                  <a:pt x="488" y="275"/>
                </a:lnTo>
                <a:lnTo>
                  <a:pt x="492" y="274"/>
                </a:lnTo>
                <a:lnTo>
                  <a:pt x="495" y="273"/>
                </a:lnTo>
                <a:lnTo>
                  <a:pt x="498" y="272"/>
                </a:lnTo>
                <a:lnTo>
                  <a:pt x="500" y="270"/>
                </a:lnTo>
                <a:lnTo>
                  <a:pt x="501" y="268"/>
                </a:lnTo>
                <a:lnTo>
                  <a:pt x="502" y="264"/>
                </a:lnTo>
                <a:lnTo>
                  <a:pt x="505" y="250"/>
                </a:lnTo>
                <a:lnTo>
                  <a:pt x="504" y="236"/>
                </a:lnTo>
                <a:lnTo>
                  <a:pt x="504" y="234"/>
                </a:lnTo>
                <a:lnTo>
                  <a:pt x="502" y="231"/>
                </a:lnTo>
                <a:lnTo>
                  <a:pt x="501" y="230"/>
                </a:lnTo>
                <a:lnTo>
                  <a:pt x="498" y="229"/>
                </a:lnTo>
                <a:lnTo>
                  <a:pt x="474" y="219"/>
                </a:lnTo>
                <a:lnTo>
                  <a:pt x="471" y="217"/>
                </a:lnTo>
                <a:lnTo>
                  <a:pt x="470" y="216"/>
                </a:lnTo>
                <a:lnTo>
                  <a:pt x="469" y="214"/>
                </a:lnTo>
                <a:lnTo>
                  <a:pt x="469" y="210"/>
                </a:lnTo>
                <a:lnTo>
                  <a:pt x="470" y="207"/>
                </a:lnTo>
                <a:lnTo>
                  <a:pt x="479" y="178"/>
                </a:lnTo>
                <a:lnTo>
                  <a:pt x="483" y="147"/>
                </a:lnTo>
                <a:lnTo>
                  <a:pt x="484" y="131"/>
                </a:lnTo>
                <a:lnTo>
                  <a:pt x="485" y="116"/>
                </a:lnTo>
                <a:lnTo>
                  <a:pt x="489" y="100"/>
                </a:lnTo>
                <a:lnTo>
                  <a:pt x="495" y="90"/>
                </a:lnTo>
                <a:lnTo>
                  <a:pt x="501" y="81"/>
                </a:lnTo>
                <a:lnTo>
                  <a:pt x="511" y="76"/>
                </a:lnTo>
                <a:lnTo>
                  <a:pt x="519" y="73"/>
                </a:lnTo>
                <a:lnTo>
                  <a:pt x="527" y="70"/>
                </a:lnTo>
                <a:lnTo>
                  <a:pt x="535" y="68"/>
                </a:lnTo>
                <a:lnTo>
                  <a:pt x="537" y="67"/>
                </a:lnTo>
                <a:lnTo>
                  <a:pt x="540" y="67"/>
                </a:lnTo>
                <a:close/>
                <a:moveTo>
                  <a:pt x="159" y="62"/>
                </a:moveTo>
                <a:lnTo>
                  <a:pt x="160" y="62"/>
                </a:lnTo>
                <a:lnTo>
                  <a:pt x="161" y="62"/>
                </a:lnTo>
                <a:lnTo>
                  <a:pt x="177" y="65"/>
                </a:lnTo>
                <a:lnTo>
                  <a:pt x="191" y="72"/>
                </a:lnTo>
                <a:lnTo>
                  <a:pt x="205" y="81"/>
                </a:lnTo>
                <a:lnTo>
                  <a:pt x="212" y="90"/>
                </a:lnTo>
                <a:lnTo>
                  <a:pt x="219" y="98"/>
                </a:lnTo>
                <a:lnTo>
                  <a:pt x="221" y="109"/>
                </a:lnTo>
                <a:lnTo>
                  <a:pt x="222" y="127"/>
                </a:lnTo>
                <a:lnTo>
                  <a:pt x="222" y="157"/>
                </a:lnTo>
                <a:lnTo>
                  <a:pt x="222" y="159"/>
                </a:lnTo>
                <a:lnTo>
                  <a:pt x="223" y="161"/>
                </a:lnTo>
                <a:lnTo>
                  <a:pt x="224" y="162"/>
                </a:lnTo>
                <a:lnTo>
                  <a:pt x="226" y="164"/>
                </a:lnTo>
                <a:lnTo>
                  <a:pt x="227" y="166"/>
                </a:lnTo>
                <a:lnTo>
                  <a:pt x="228" y="168"/>
                </a:lnTo>
                <a:lnTo>
                  <a:pt x="228" y="170"/>
                </a:lnTo>
                <a:lnTo>
                  <a:pt x="227" y="174"/>
                </a:lnTo>
                <a:lnTo>
                  <a:pt x="227" y="177"/>
                </a:lnTo>
                <a:lnTo>
                  <a:pt x="223" y="196"/>
                </a:lnTo>
                <a:lnTo>
                  <a:pt x="221" y="200"/>
                </a:lnTo>
                <a:lnTo>
                  <a:pt x="219" y="205"/>
                </a:lnTo>
                <a:lnTo>
                  <a:pt x="217" y="209"/>
                </a:lnTo>
                <a:lnTo>
                  <a:pt x="213" y="223"/>
                </a:lnTo>
                <a:lnTo>
                  <a:pt x="206" y="234"/>
                </a:lnTo>
                <a:lnTo>
                  <a:pt x="205" y="235"/>
                </a:lnTo>
                <a:lnTo>
                  <a:pt x="205" y="237"/>
                </a:lnTo>
                <a:lnTo>
                  <a:pt x="204" y="239"/>
                </a:lnTo>
                <a:lnTo>
                  <a:pt x="207" y="260"/>
                </a:lnTo>
                <a:lnTo>
                  <a:pt x="207" y="262"/>
                </a:lnTo>
                <a:lnTo>
                  <a:pt x="208" y="264"/>
                </a:lnTo>
                <a:lnTo>
                  <a:pt x="209" y="265"/>
                </a:lnTo>
                <a:lnTo>
                  <a:pt x="212" y="266"/>
                </a:lnTo>
                <a:lnTo>
                  <a:pt x="213" y="267"/>
                </a:lnTo>
                <a:lnTo>
                  <a:pt x="214" y="269"/>
                </a:lnTo>
                <a:lnTo>
                  <a:pt x="215" y="271"/>
                </a:lnTo>
                <a:lnTo>
                  <a:pt x="216" y="273"/>
                </a:lnTo>
                <a:lnTo>
                  <a:pt x="220" y="281"/>
                </a:lnTo>
                <a:lnTo>
                  <a:pt x="211" y="284"/>
                </a:lnTo>
                <a:lnTo>
                  <a:pt x="204" y="287"/>
                </a:lnTo>
                <a:lnTo>
                  <a:pt x="178" y="302"/>
                </a:lnTo>
                <a:lnTo>
                  <a:pt x="171" y="305"/>
                </a:lnTo>
                <a:lnTo>
                  <a:pt x="159" y="312"/>
                </a:lnTo>
                <a:lnTo>
                  <a:pt x="150" y="320"/>
                </a:lnTo>
                <a:lnTo>
                  <a:pt x="144" y="326"/>
                </a:lnTo>
                <a:lnTo>
                  <a:pt x="144" y="326"/>
                </a:lnTo>
                <a:lnTo>
                  <a:pt x="144" y="353"/>
                </a:lnTo>
                <a:lnTo>
                  <a:pt x="0" y="353"/>
                </a:lnTo>
                <a:lnTo>
                  <a:pt x="0" y="337"/>
                </a:lnTo>
                <a:lnTo>
                  <a:pt x="5" y="334"/>
                </a:lnTo>
                <a:lnTo>
                  <a:pt x="9" y="331"/>
                </a:lnTo>
                <a:lnTo>
                  <a:pt x="14" y="328"/>
                </a:lnTo>
                <a:lnTo>
                  <a:pt x="41" y="314"/>
                </a:lnTo>
                <a:lnTo>
                  <a:pt x="70" y="302"/>
                </a:lnTo>
                <a:lnTo>
                  <a:pt x="95" y="291"/>
                </a:lnTo>
                <a:lnTo>
                  <a:pt x="97" y="290"/>
                </a:lnTo>
                <a:lnTo>
                  <a:pt x="99" y="287"/>
                </a:lnTo>
                <a:lnTo>
                  <a:pt x="101" y="280"/>
                </a:lnTo>
                <a:lnTo>
                  <a:pt x="104" y="273"/>
                </a:lnTo>
                <a:lnTo>
                  <a:pt x="104" y="271"/>
                </a:lnTo>
                <a:lnTo>
                  <a:pt x="105" y="269"/>
                </a:lnTo>
                <a:lnTo>
                  <a:pt x="106" y="267"/>
                </a:lnTo>
                <a:lnTo>
                  <a:pt x="108" y="266"/>
                </a:lnTo>
                <a:lnTo>
                  <a:pt x="110" y="265"/>
                </a:lnTo>
                <a:lnTo>
                  <a:pt x="111" y="264"/>
                </a:lnTo>
                <a:lnTo>
                  <a:pt x="112" y="262"/>
                </a:lnTo>
                <a:lnTo>
                  <a:pt x="113" y="260"/>
                </a:lnTo>
                <a:lnTo>
                  <a:pt x="115" y="239"/>
                </a:lnTo>
                <a:lnTo>
                  <a:pt x="115" y="236"/>
                </a:lnTo>
                <a:lnTo>
                  <a:pt x="113" y="234"/>
                </a:lnTo>
                <a:lnTo>
                  <a:pt x="106" y="223"/>
                </a:lnTo>
                <a:lnTo>
                  <a:pt x="103" y="209"/>
                </a:lnTo>
                <a:lnTo>
                  <a:pt x="101" y="205"/>
                </a:lnTo>
                <a:lnTo>
                  <a:pt x="100" y="200"/>
                </a:lnTo>
                <a:lnTo>
                  <a:pt x="98" y="196"/>
                </a:lnTo>
                <a:lnTo>
                  <a:pt x="92" y="177"/>
                </a:lnTo>
                <a:lnTo>
                  <a:pt x="92" y="174"/>
                </a:lnTo>
                <a:lnTo>
                  <a:pt x="92" y="170"/>
                </a:lnTo>
                <a:lnTo>
                  <a:pt x="92" y="168"/>
                </a:lnTo>
                <a:lnTo>
                  <a:pt x="92" y="166"/>
                </a:lnTo>
                <a:lnTo>
                  <a:pt x="93" y="164"/>
                </a:lnTo>
                <a:lnTo>
                  <a:pt x="96" y="162"/>
                </a:lnTo>
                <a:lnTo>
                  <a:pt x="97" y="161"/>
                </a:lnTo>
                <a:lnTo>
                  <a:pt x="98" y="159"/>
                </a:lnTo>
                <a:lnTo>
                  <a:pt x="98" y="157"/>
                </a:lnTo>
                <a:lnTo>
                  <a:pt x="99" y="127"/>
                </a:lnTo>
                <a:lnTo>
                  <a:pt x="99" y="109"/>
                </a:lnTo>
                <a:lnTo>
                  <a:pt x="102" y="98"/>
                </a:lnTo>
                <a:lnTo>
                  <a:pt x="107" y="90"/>
                </a:lnTo>
                <a:lnTo>
                  <a:pt x="115" y="81"/>
                </a:lnTo>
                <a:lnTo>
                  <a:pt x="129" y="72"/>
                </a:lnTo>
                <a:lnTo>
                  <a:pt x="144" y="65"/>
                </a:lnTo>
                <a:lnTo>
                  <a:pt x="159" y="62"/>
                </a:lnTo>
                <a:close/>
                <a:moveTo>
                  <a:pt x="386" y="0"/>
                </a:moveTo>
                <a:lnTo>
                  <a:pt x="390" y="1"/>
                </a:lnTo>
                <a:lnTo>
                  <a:pt x="393" y="3"/>
                </a:lnTo>
                <a:lnTo>
                  <a:pt x="389" y="5"/>
                </a:lnTo>
                <a:lnTo>
                  <a:pt x="386" y="7"/>
                </a:lnTo>
                <a:lnTo>
                  <a:pt x="384" y="9"/>
                </a:lnTo>
                <a:lnTo>
                  <a:pt x="383" y="11"/>
                </a:lnTo>
                <a:lnTo>
                  <a:pt x="383" y="14"/>
                </a:lnTo>
                <a:lnTo>
                  <a:pt x="384" y="16"/>
                </a:lnTo>
                <a:lnTo>
                  <a:pt x="386" y="18"/>
                </a:lnTo>
                <a:lnTo>
                  <a:pt x="413" y="41"/>
                </a:lnTo>
                <a:lnTo>
                  <a:pt x="420" y="49"/>
                </a:lnTo>
                <a:lnTo>
                  <a:pt x="423" y="57"/>
                </a:lnTo>
                <a:lnTo>
                  <a:pt x="424" y="67"/>
                </a:lnTo>
                <a:lnTo>
                  <a:pt x="424" y="120"/>
                </a:lnTo>
                <a:lnTo>
                  <a:pt x="424" y="122"/>
                </a:lnTo>
                <a:lnTo>
                  <a:pt x="425" y="124"/>
                </a:lnTo>
                <a:lnTo>
                  <a:pt x="425" y="126"/>
                </a:lnTo>
                <a:lnTo>
                  <a:pt x="426" y="127"/>
                </a:lnTo>
                <a:lnTo>
                  <a:pt x="428" y="128"/>
                </a:lnTo>
                <a:lnTo>
                  <a:pt x="429" y="129"/>
                </a:lnTo>
                <a:lnTo>
                  <a:pt x="430" y="130"/>
                </a:lnTo>
                <a:lnTo>
                  <a:pt x="430" y="132"/>
                </a:lnTo>
                <a:lnTo>
                  <a:pt x="428" y="159"/>
                </a:lnTo>
                <a:lnTo>
                  <a:pt x="427" y="160"/>
                </a:lnTo>
                <a:lnTo>
                  <a:pt x="421" y="173"/>
                </a:lnTo>
                <a:lnTo>
                  <a:pt x="417" y="185"/>
                </a:lnTo>
                <a:lnTo>
                  <a:pt x="412" y="199"/>
                </a:lnTo>
                <a:lnTo>
                  <a:pt x="411" y="200"/>
                </a:lnTo>
                <a:lnTo>
                  <a:pt x="406" y="210"/>
                </a:lnTo>
                <a:lnTo>
                  <a:pt x="404" y="221"/>
                </a:lnTo>
                <a:lnTo>
                  <a:pt x="404" y="231"/>
                </a:lnTo>
                <a:lnTo>
                  <a:pt x="404" y="243"/>
                </a:lnTo>
                <a:lnTo>
                  <a:pt x="404" y="244"/>
                </a:lnTo>
                <a:lnTo>
                  <a:pt x="405" y="246"/>
                </a:lnTo>
                <a:lnTo>
                  <a:pt x="406" y="247"/>
                </a:lnTo>
                <a:lnTo>
                  <a:pt x="409" y="249"/>
                </a:lnTo>
                <a:lnTo>
                  <a:pt x="410" y="251"/>
                </a:lnTo>
                <a:lnTo>
                  <a:pt x="412" y="253"/>
                </a:lnTo>
                <a:lnTo>
                  <a:pt x="413" y="256"/>
                </a:lnTo>
                <a:lnTo>
                  <a:pt x="420" y="275"/>
                </a:lnTo>
                <a:lnTo>
                  <a:pt x="421" y="277"/>
                </a:lnTo>
                <a:lnTo>
                  <a:pt x="423" y="278"/>
                </a:lnTo>
                <a:lnTo>
                  <a:pt x="426" y="280"/>
                </a:lnTo>
                <a:lnTo>
                  <a:pt x="475" y="300"/>
                </a:lnTo>
                <a:lnTo>
                  <a:pt x="523" y="322"/>
                </a:lnTo>
                <a:lnTo>
                  <a:pt x="529" y="325"/>
                </a:lnTo>
                <a:lnTo>
                  <a:pt x="534" y="329"/>
                </a:lnTo>
                <a:lnTo>
                  <a:pt x="540" y="334"/>
                </a:lnTo>
                <a:lnTo>
                  <a:pt x="540" y="353"/>
                </a:lnTo>
                <a:lnTo>
                  <a:pt x="163" y="353"/>
                </a:lnTo>
                <a:lnTo>
                  <a:pt x="163" y="334"/>
                </a:lnTo>
                <a:lnTo>
                  <a:pt x="172" y="328"/>
                </a:lnTo>
                <a:lnTo>
                  <a:pt x="181" y="323"/>
                </a:lnTo>
                <a:lnTo>
                  <a:pt x="213" y="306"/>
                </a:lnTo>
                <a:lnTo>
                  <a:pt x="246" y="292"/>
                </a:lnTo>
                <a:lnTo>
                  <a:pt x="277" y="279"/>
                </a:lnTo>
                <a:lnTo>
                  <a:pt x="279" y="277"/>
                </a:lnTo>
                <a:lnTo>
                  <a:pt x="281" y="275"/>
                </a:lnTo>
                <a:lnTo>
                  <a:pt x="287" y="257"/>
                </a:lnTo>
                <a:lnTo>
                  <a:pt x="287" y="254"/>
                </a:lnTo>
                <a:lnTo>
                  <a:pt x="288" y="252"/>
                </a:lnTo>
                <a:lnTo>
                  <a:pt x="290" y="250"/>
                </a:lnTo>
                <a:lnTo>
                  <a:pt x="291" y="248"/>
                </a:lnTo>
                <a:lnTo>
                  <a:pt x="295" y="247"/>
                </a:lnTo>
                <a:lnTo>
                  <a:pt x="297" y="246"/>
                </a:lnTo>
                <a:lnTo>
                  <a:pt x="298" y="245"/>
                </a:lnTo>
                <a:lnTo>
                  <a:pt x="299" y="243"/>
                </a:lnTo>
                <a:lnTo>
                  <a:pt x="301" y="217"/>
                </a:lnTo>
                <a:lnTo>
                  <a:pt x="301" y="215"/>
                </a:lnTo>
                <a:lnTo>
                  <a:pt x="300" y="212"/>
                </a:lnTo>
                <a:lnTo>
                  <a:pt x="299" y="211"/>
                </a:lnTo>
                <a:lnTo>
                  <a:pt x="290" y="197"/>
                </a:lnTo>
                <a:lnTo>
                  <a:pt x="285" y="181"/>
                </a:lnTo>
                <a:lnTo>
                  <a:pt x="284" y="176"/>
                </a:lnTo>
                <a:lnTo>
                  <a:pt x="282" y="171"/>
                </a:lnTo>
                <a:lnTo>
                  <a:pt x="280" y="166"/>
                </a:lnTo>
                <a:lnTo>
                  <a:pt x="274" y="143"/>
                </a:lnTo>
                <a:lnTo>
                  <a:pt x="274" y="139"/>
                </a:lnTo>
                <a:lnTo>
                  <a:pt x="274" y="134"/>
                </a:lnTo>
                <a:lnTo>
                  <a:pt x="273" y="132"/>
                </a:lnTo>
                <a:lnTo>
                  <a:pt x="274" y="130"/>
                </a:lnTo>
                <a:lnTo>
                  <a:pt x="274" y="128"/>
                </a:lnTo>
                <a:lnTo>
                  <a:pt x="276" y="126"/>
                </a:lnTo>
                <a:lnTo>
                  <a:pt x="278" y="125"/>
                </a:lnTo>
                <a:lnTo>
                  <a:pt x="279" y="124"/>
                </a:lnTo>
                <a:lnTo>
                  <a:pt x="280" y="122"/>
                </a:lnTo>
                <a:lnTo>
                  <a:pt x="280" y="120"/>
                </a:lnTo>
                <a:lnTo>
                  <a:pt x="280" y="83"/>
                </a:lnTo>
                <a:lnTo>
                  <a:pt x="281" y="61"/>
                </a:lnTo>
                <a:lnTo>
                  <a:pt x="284" y="49"/>
                </a:lnTo>
                <a:lnTo>
                  <a:pt x="291" y="37"/>
                </a:lnTo>
                <a:lnTo>
                  <a:pt x="301" y="29"/>
                </a:lnTo>
                <a:lnTo>
                  <a:pt x="316" y="19"/>
                </a:lnTo>
                <a:lnTo>
                  <a:pt x="334" y="11"/>
                </a:lnTo>
                <a:lnTo>
                  <a:pt x="353" y="6"/>
                </a:lnTo>
                <a:lnTo>
                  <a:pt x="382" y="1"/>
                </a:lnTo>
                <a:lnTo>
                  <a:pt x="386"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31"/>
          <p:cNvSpPr>
            <a:spLocks noEditPoints="1"/>
          </p:cNvSpPr>
          <p:nvPr/>
        </p:nvSpPr>
        <p:spPr bwMode="auto">
          <a:xfrm>
            <a:off x="7517668" y="2529687"/>
            <a:ext cx="224252" cy="242246"/>
          </a:xfrm>
          <a:custGeom>
            <a:avLst/>
            <a:gdLst>
              <a:gd name="T0" fmla="*/ 54 w 324"/>
              <a:gd name="T1" fmla="*/ 247 h 350"/>
              <a:gd name="T2" fmla="*/ 19 w 324"/>
              <a:gd name="T3" fmla="*/ 288 h 350"/>
              <a:gd name="T4" fmla="*/ 13 w 324"/>
              <a:gd name="T5" fmla="*/ 307 h 350"/>
              <a:gd name="T6" fmla="*/ 23 w 324"/>
              <a:gd name="T7" fmla="*/ 330 h 350"/>
              <a:gd name="T8" fmla="*/ 27 w 324"/>
              <a:gd name="T9" fmla="*/ 331 h 350"/>
              <a:gd name="T10" fmla="*/ 30 w 324"/>
              <a:gd name="T11" fmla="*/ 330 h 350"/>
              <a:gd name="T12" fmla="*/ 33 w 324"/>
              <a:gd name="T13" fmla="*/ 327 h 350"/>
              <a:gd name="T14" fmla="*/ 32 w 324"/>
              <a:gd name="T15" fmla="*/ 322 h 350"/>
              <a:gd name="T16" fmla="*/ 28 w 324"/>
              <a:gd name="T17" fmla="*/ 317 h 350"/>
              <a:gd name="T18" fmla="*/ 25 w 324"/>
              <a:gd name="T19" fmla="*/ 307 h 350"/>
              <a:gd name="T20" fmla="*/ 27 w 324"/>
              <a:gd name="T21" fmla="*/ 300 h 350"/>
              <a:gd name="T22" fmla="*/ 63 w 324"/>
              <a:gd name="T23" fmla="*/ 257 h 350"/>
              <a:gd name="T24" fmla="*/ 64 w 324"/>
              <a:gd name="T25" fmla="*/ 252 h 350"/>
              <a:gd name="T26" fmla="*/ 62 w 324"/>
              <a:gd name="T27" fmla="*/ 248 h 350"/>
              <a:gd name="T28" fmla="*/ 56 w 324"/>
              <a:gd name="T29" fmla="*/ 247 h 350"/>
              <a:gd name="T30" fmla="*/ 77 w 324"/>
              <a:gd name="T31" fmla="*/ 246 h 350"/>
              <a:gd name="T32" fmla="*/ 124 w 324"/>
              <a:gd name="T33" fmla="*/ 278 h 350"/>
              <a:gd name="T34" fmla="*/ 67 w 324"/>
              <a:gd name="T35" fmla="*/ 343 h 350"/>
              <a:gd name="T36" fmla="*/ 46 w 324"/>
              <a:gd name="T37" fmla="*/ 350 h 350"/>
              <a:gd name="T38" fmla="*/ 24 w 324"/>
              <a:gd name="T39" fmla="*/ 347 h 350"/>
              <a:gd name="T40" fmla="*/ 6 w 324"/>
              <a:gd name="T41" fmla="*/ 330 h 350"/>
              <a:gd name="T42" fmla="*/ 0 w 324"/>
              <a:gd name="T43" fmla="*/ 305 h 350"/>
              <a:gd name="T44" fmla="*/ 9 w 324"/>
              <a:gd name="T45" fmla="*/ 280 h 350"/>
              <a:gd name="T46" fmla="*/ 178 w 324"/>
              <a:gd name="T47" fmla="*/ 34 h 350"/>
              <a:gd name="T48" fmla="*/ 135 w 324"/>
              <a:gd name="T49" fmla="*/ 49 h 350"/>
              <a:gd name="T50" fmla="*/ 103 w 324"/>
              <a:gd name="T51" fmla="*/ 79 h 350"/>
              <a:gd name="T52" fmla="*/ 87 w 324"/>
              <a:gd name="T53" fmla="*/ 121 h 350"/>
              <a:gd name="T54" fmla="*/ 91 w 324"/>
              <a:gd name="T55" fmla="*/ 168 h 350"/>
              <a:gd name="T56" fmla="*/ 114 w 324"/>
              <a:gd name="T57" fmla="*/ 206 h 350"/>
              <a:gd name="T58" fmla="*/ 151 w 324"/>
              <a:gd name="T59" fmla="*/ 231 h 350"/>
              <a:gd name="T60" fmla="*/ 197 w 324"/>
              <a:gd name="T61" fmla="*/ 237 h 350"/>
              <a:gd name="T62" fmla="*/ 241 w 324"/>
              <a:gd name="T63" fmla="*/ 223 h 350"/>
              <a:gd name="T64" fmla="*/ 272 w 324"/>
              <a:gd name="T65" fmla="*/ 193 h 350"/>
              <a:gd name="T66" fmla="*/ 289 w 324"/>
              <a:gd name="T67" fmla="*/ 150 h 350"/>
              <a:gd name="T68" fmla="*/ 285 w 324"/>
              <a:gd name="T69" fmla="*/ 104 h 350"/>
              <a:gd name="T70" fmla="*/ 262 w 324"/>
              <a:gd name="T71" fmla="*/ 66 h 350"/>
              <a:gd name="T72" fmla="*/ 224 w 324"/>
              <a:gd name="T73" fmla="*/ 41 h 350"/>
              <a:gd name="T74" fmla="*/ 178 w 324"/>
              <a:gd name="T75" fmla="*/ 34 h 350"/>
              <a:gd name="T76" fmla="*/ 203 w 324"/>
              <a:gd name="T77" fmla="*/ 0 h 350"/>
              <a:gd name="T78" fmla="*/ 254 w 324"/>
              <a:gd name="T79" fmla="*/ 17 h 350"/>
              <a:gd name="T80" fmla="*/ 294 w 324"/>
              <a:gd name="T81" fmla="*/ 50 h 350"/>
              <a:gd name="T82" fmla="*/ 319 w 324"/>
              <a:gd name="T83" fmla="*/ 97 h 350"/>
              <a:gd name="T84" fmla="*/ 323 w 324"/>
              <a:gd name="T85" fmla="*/ 151 h 350"/>
              <a:gd name="T86" fmla="*/ 307 w 324"/>
              <a:gd name="T87" fmla="*/ 201 h 350"/>
              <a:gd name="T88" fmla="*/ 273 w 324"/>
              <a:gd name="T89" fmla="*/ 243 h 350"/>
              <a:gd name="T90" fmla="*/ 226 w 324"/>
              <a:gd name="T91" fmla="*/ 267 h 350"/>
              <a:gd name="T92" fmla="*/ 172 w 324"/>
              <a:gd name="T93" fmla="*/ 272 h 350"/>
              <a:gd name="T94" fmla="*/ 122 w 324"/>
              <a:gd name="T95" fmla="*/ 255 h 350"/>
              <a:gd name="T96" fmla="*/ 81 w 324"/>
              <a:gd name="T97" fmla="*/ 222 h 350"/>
              <a:gd name="T98" fmla="*/ 57 w 324"/>
              <a:gd name="T99" fmla="*/ 175 h 350"/>
              <a:gd name="T100" fmla="*/ 52 w 324"/>
              <a:gd name="T101" fmla="*/ 121 h 350"/>
              <a:gd name="T102" fmla="*/ 68 w 324"/>
              <a:gd name="T103" fmla="*/ 71 h 350"/>
              <a:gd name="T104" fmla="*/ 102 w 324"/>
              <a:gd name="T105" fmla="*/ 29 h 350"/>
              <a:gd name="T106" fmla="*/ 149 w 324"/>
              <a:gd name="T107" fmla="*/ 5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4" h="350">
                <a:moveTo>
                  <a:pt x="56" y="247"/>
                </a:moveTo>
                <a:lnTo>
                  <a:pt x="54" y="247"/>
                </a:lnTo>
                <a:lnTo>
                  <a:pt x="52" y="249"/>
                </a:lnTo>
                <a:lnTo>
                  <a:pt x="19" y="288"/>
                </a:lnTo>
                <a:lnTo>
                  <a:pt x="14" y="298"/>
                </a:lnTo>
                <a:lnTo>
                  <a:pt x="13" y="307"/>
                </a:lnTo>
                <a:lnTo>
                  <a:pt x="15" y="320"/>
                </a:lnTo>
                <a:lnTo>
                  <a:pt x="23" y="330"/>
                </a:lnTo>
                <a:lnTo>
                  <a:pt x="25" y="331"/>
                </a:lnTo>
                <a:lnTo>
                  <a:pt x="27" y="331"/>
                </a:lnTo>
                <a:lnTo>
                  <a:pt x="29" y="331"/>
                </a:lnTo>
                <a:lnTo>
                  <a:pt x="30" y="330"/>
                </a:lnTo>
                <a:lnTo>
                  <a:pt x="32" y="329"/>
                </a:lnTo>
                <a:lnTo>
                  <a:pt x="33" y="327"/>
                </a:lnTo>
                <a:lnTo>
                  <a:pt x="33" y="324"/>
                </a:lnTo>
                <a:lnTo>
                  <a:pt x="32" y="322"/>
                </a:lnTo>
                <a:lnTo>
                  <a:pt x="31" y="320"/>
                </a:lnTo>
                <a:lnTo>
                  <a:pt x="28" y="317"/>
                </a:lnTo>
                <a:lnTo>
                  <a:pt x="26" y="312"/>
                </a:lnTo>
                <a:lnTo>
                  <a:pt x="25" y="307"/>
                </a:lnTo>
                <a:lnTo>
                  <a:pt x="26" y="304"/>
                </a:lnTo>
                <a:lnTo>
                  <a:pt x="27" y="300"/>
                </a:lnTo>
                <a:lnTo>
                  <a:pt x="29" y="297"/>
                </a:lnTo>
                <a:lnTo>
                  <a:pt x="63" y="257"/>
                </a:lnTo>
                <a:lnTo>
                  <a:pt x="64" y="255"/>
                </a:lnTo>
                <a:lnTo>
                  <a:pt x="64" y="252"/>
                </a:lnTo>
                <a:lnTo>
                  <a:pt x="63" y="250"/>
                </a:lnTo>
                <a:lnTo>
                  <a:pt x="62" y="248"/>
                </a:lnTo>
                <a:lnTo>
                  <a:pt x="59" y="247"/>
                </a:lnTo>
                <a:lnTo>
                  <a:pt x="56" y="247"/>
                </a:lnTo>
                <a:close/>
                <a:moveTo>
                  <a:pt x="58" y="223"/>
                </a:moveTo>
                <a:lnTo>
                  <a:pt x="77" y="246"/>
                </a:lnTo>
                <a:lnTo>
                  <a:pt x="99" y="263"/>
                </a:lnTo>
                <a:lnTo>
                  <a:pt x="124" y="278"/>
                </a:lnTo>
                <a:lnTo>
                  <a:pt x="75" y="335"/>
                </a:lnTo>
                <a:lnTo>
                  <a:pt x="67" y="343"/>
                </a:lnTo>
                <a:lnTo>
                  <a:pt x="57" y="348"/>
                </a:lnTo>
                <a:lnTo>
                  <a:pt x="46" y="350"/>
                </a:lnTo>
                <a:lnTo>
                  <a:pt x="34" y="350"/>
                </a:lnTo>
                <a:lnTo>
                  <a:pt x="24" y="347"/>
                </a:lnTo>
                <a:lnTo>
                  <a:pt x="15" y="341"/>
                </a:lnTo>
                <a:lnTo>
                  <a:pt x="6" y="330"/>
                </a:lnTo>
                <a:lnTo>
                  <a:pt x="1" y="318"/>
                </a:lnTo>
                <a:lnTo>
                  <a:pt x="0" y="305"/>
                </a:lnTo>
                <a:lnTo>
                  <a:pt x="3" y="293"/>
                </a:lnTo>
                <a:lnTo>
                  <a:pt x="9" y="280"/>
                </a:lnTo>
                <a:lnTo>
                  <a:pt x="58" y="223"/>
                </a:lnTo>
                <a:close/>
                <a:moveTo>
                  <a:pt x="178" y="34"/>
                </a:moveTo>
                <a:lnTo>
                  <a:pt x="155" y="38"/>
                </a:lnTo>
                <a:lnTo>
                  <a:pt x="135" y="49"/>
                </a:lnTo>
                <a:lnTo>
                  <a:pt x="117" y="62"/>
                </a:lnTo>
                <a:lnTo>
                  <a:pt x="103" y="79"/>
                </a:lnTo>
                <a:lnTo>
                  <a:pt x="93" y="99"/>
                </a:lnTo>
                <a:lnTo>
                  <a:pt x="87" y="121"/>
                </a:lnTo>
                <a:lnTo>
                  <a:pt x="87" y="145"/>
                </a:lnTo>
                <a:lnTo>
                  <a:pt x="91" y="168"/>
                </a:lnTo>
                <a:lnTo>
                  <a:pt x="100" y="188"/>
                </a:lnTo>
                <a:lnTo>
                  <a:pt x="114" y="206"/>
                </a:lnTo>
                <a:lnTo>
                  <a:pt x="131" y="221"/>
                </a:lnTo>
                <a:lnTo>
                  <a:pt x="151" y="231"/>
                </a:lnTo>
                <a:lnTo>
                  <a:pt x="173" y="236"/>
                </a:lnTo>
                <a:lnTo>
                  <a:pt x="197" y="237"/>
                </a:lnTo>
                <a:lnTo>
                  <a:pt x="220" y="232"/>
                </a:lnTo>
                <a:lnTo>
                  <a:pt x="241" y="223"/>
                </a:lnTo>
                <a:lnTo>
                  <a:pt x="258" y="209"/>
                </a:lnTo>
                <a:lnTo>
                  <a:pt x="272" y="193"/>
                </a:lnTo>
                <a:lnTo>
                  <a:pt x="282" y="173"/>
                </a:lnTo>
                <a:lnTo>
                  <a:pt x="289" y="150"/>
                </a:lnTo>
                <a:lnTo>
                  <a:pt x="290" y="127"/>
                </a:lnTo>
                <a:lnTo>
                  <a:pt x="285" y="104"/>
                </a:lnTo>
                <a:lnTo>
                  <a:pt x="275" y="83"/>
                </a:lnTo>
                <a:lnTo>
                  <a:pt x="262" y="66"/>
                </a:lnTo>
                <a:lnTo>
                  <a:pt x="244" y="51"/>
                </a:lnTo>
                <a:lnTo>
                  <a:pt x="224" y="41"/>
                </a:lnTo>
                <a:lnTo>
                  <a:pt x="202" y="35"/>
                </a:lnTo>
                <a:lnTo>
                  <a:pt x="178" y="34"/>
                </a:lnTo>
                <a:close/>
                <a:moveTo>
                  <a:pt x="176" y="0"/>
                </a:moveTo>
                <a:lnTo>
                  <a:pt x="203" y="0"/>
                </a:lnTo>
                <a:lnTo>
                  <a:pt x="229" y="6"/>
                </a:lnTo>
                <a:lnTo>
                  <a:pt x="254" y="17"/>
                </a:lnTo>
                <a:lnTo>
                  <a:pt x="275" y="31"/>
                </a:lnTo>
                <a:lnTo>
                  <a:pt x="294" y="50"/>
                </a:lnTo>
                <a:lnTo>
                  <a:pt x="308" y="72"/>
                </a:lnTo>
                <a:lnTo>
                  <a:pt x="319" y="97"/>
                </a:lnTo>
                <a:lnTo>
                  <a:pt x="324" y="124"/>
                </a:lnTo>
                <a:lnTo>
                  <a:pt x="323" y="151"/>
                </a:lnTo>
                <a:lnTo>
                  <a:pt x="318" y="177"/>
                </a:lnTo>
                <a:lnTo>
                  <a:pt x="307" y="201"/>
                </a:lnTo>
                <a:lnTo>
                  <a:pt x="293" y="224"/>
                </a:lnTo>
                <a:lnTo>
                  <a:pt x="273" y="243"/>
                </a:lnTo>
                <a:lnTo>
                  <a:pt x="251" y="257"/>
                </a:lnTo>
                <a:lnTo>
                  <a:pt x="226" y="267"/>
                </a:lnTo>
                <a:lnTo>
                  <a:pt x="200" y="272"/>
                </a:lnTo>
                <a:lnTo>
                  <a:pt x="172" y="272"/>
                </a:lnTo>
                <a:lnTo>
                  <a:pt x="146" y="266"/>
                </a:lnTo>
                <a:lnTo>
                  <a:pt x="122" y="255"/>
                </a:lnTo>
                <a:lnTo>
                  <a:pt x="100" y="241"/>
                </a:lnTo>
                <a:lnTo>
                  <a:pt x="81" y="222"/>
                </a:lnTo>
                <a:lnTo>
                  <a:pt x="67" y="200"/>
                </a:lnTo>
                <a:lnTo>
                  <a:pt x="57" y="175"/>
                </a:lnTo>
                <a:lnTo>
                  <a:pt x="52" y="148"/>
                </a:lnTo>
                <a:lnTo>
                  <a:pt x="52" y="121"/>
                </a:lnTo>
                <a:lnTo>
                  <a:pt x="57" y="95"/>
                </a:lnTo>
                <a:lnTo>
                  <a:pt x="68" y="71"/>
                </a:lnTo>
                <a:lnTo>
                  <a:pt x="83" y="48"/>
                </a:lnTo>
                <a:lnTo>
                  <a:pt x="102" y="29"/>
                </a:lnTo>
                <a:lnTo>
                  <a:pt x="125" y="14"/>
                </a:lnTo>
                <a:lnTo>
                  <a:pt x="149" y="5"/>
                </a:lnTo>
                <a:lnTo>
                  <a:pt x="176"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32"/>
          <p:cNvSpPr>
            <a:spLocks noEditPoints="1"/>
          </p:cNvSpPr>
          <p:nvPr/>
        </p:nvSpPr>
        <p:spPr bwMode="auto">
          <a:xfrm>
            <a:off x="1324979" y="2561175"/>
            <a:ext cx="379996" cy="210292"/>
          </a:xfrm>
          <a:custGeom>
            <a:avLst/>
            <a:gdLst>
              <a:gd name="T0" fmla="*/ 241 w 398"/>
              <a:gd name="T1" fmla="*/ 70 h 237"/>
              <a:gd name="T2" fmla="*/ 268 w 398"/>
              <a:gd name="T3" fmla="*/ 89 h 237"/>
              <a:gd name="T4" fmla="*/ 287 w 398"/>
              <a:gd name="T5" fmla="*/ 92 h 237"/>
              <a:gd name="T6" fmla="*/ 331 w 398"/>
              <a:gd name="T7" fmla="*/ 96 h 237"/>
              <a:gd name="T8" fmla="*/ 358 w 398"/>
              <a:gd name="T9" fmla="*/ 129 h 237"/>
              <a:gd name="T10" fmla="*/ 360 w 398"/>
              <a:gd name="T11" fmla="*/ 143 h 237"/>
              <a:gd name="T12" fmla="*/ 374 w 398"/>
              <a:gd name="T13" fmla="*/ 155 h 237"/>
              <a:gd name="T14" fmla="*/ 397 w 398"/>
              <a:gd name="T15" fmla="*/ 188 h 237"/>
              <a:gd name="T16" fmla="*/ 386 w 398"/>
              <a:gd name="T17" fmla="*/ 227 h 237"/>
              <a:gd name="T18" fmla="*/ 369 w 398"/>
              <a:gd name="T19" fmla="*/ 237 h 237"/>
              <a:gd name="T20" fmla="*/ 115 w 398"/>
              <a:gd name="T21" fmla="*/ 231 h 237"/>
              <a:gd name="T22" fmla="*/ 92 w 398"/>
              <a:gd name="T23" fmla="*/ 199 h 237"/>
              <a:gd name="T24" fmla="*/ 99 w 398"/>
              <a:gd name="T25" fmla="*/ 156 h 237"/>
              <a:gd name="T26" fmla="*/ 125 w 398"/>
              <a:gd name="T27" fmla="*/ 136 h 237"/>
              <a:gd name="T28" fmla="*/ 142 w 398"/>
              <a:gd name="T29" fmla="*/ 132 h 237"/>
              <a:gd name="T30" fmla="*/ 156 w 398"/>
              <a:gd name="T31" fmla="*/ 97 h 237"/>
              <a:gd name="T32" fmla="*/ 183 w 398"/>
              <a:gd name="T33" fmla="*/ 72 h 237"/>
              <a:gd name="T34" fmla="*/ 224 w 398"/>
              <a:gd name="T35" fmla="*/ 0 h 237"/>
              <a:gd name="T36" fmla="*/ 257 w 398"/>
              <a:gd name="T37" fmla="*/ 10 h 237"/>
              <a:gd name="T38" fmla="*/ 290 w 398"/>
              <a:gd name="T39" fmla="*/ 40 h 237"/>
              <a:gd name="T40" fmla="*/ 302 w 398"/>
              <a:gd name="T41" fmla="*/ 78 h 237"/>
              <a:gd name="T42" fmla="*/ 278 w 398"/>
              <a:gd name="T43" fmla="*/ 84 h 237"/>
              <a:gd name="T44" fmla="*/ 267 w 398"/>
              <a:gd name="T45" fmla="*/ 71 h 237"/>
              <a:gd name="T46" fmla="*/ 236 w 398"/>
              <a:gd name="T47" fmla="*/ 56 h 237"/>
              <a:gd name="T48" fmla="*/ 187 w 398"/>
              <a:gd name="T49" fmla="*/ 59 h 237"/>
              <a:gd name="T50" fmla="*/ 140 w 398"/>
              <a:gd name="T51" fmla="*/ 103 h 237"/>
              <a:gd name="T52" fmla="*/ 127 w 398"/>
              <a:gd name="T53" fmla="*/ 123 h 237"/>
              <a:gd name="T54" fmla="*/ 103 w 398"/>
              <a:gd name="T55" fmla="*/ 134 h 237"/>
              <a:gd name="T56" fmla="*/ 80 w 398"/>
              <a:gd name="T57" fmla="*/ 165 h 237"/>
              <a:gd name="T58" fmla="*/ 81 w 398"/>
              <a:gd name="T59" fmla="*/ 209 h 237"/>
              <a:gd name="T60" fmla="*/ 76 w 398"/>
              <a:gd name="T61" fmla="*/ 220 h 237"/>
              <a:gd name="T62" fmla="*/ 47 w 398"/>
              <a:gd name="T63" fmla="*/ 220 h 237"/>
              <a:gd name="T64" fmla="*/ 37 w 398"/>
              <a:gd name="T65" fmla="*/ 218 h 237"/>
              <a:gd name="T66" fmla="*/ 13 w 398"/>
              <a:gd name="T67" fmla="*/ 203 h 237"/>
              <a:gd name="T68" fmla="*/ 0 w 398"/>
              <a:gd name="T69" fmla="*/ 163 h 237"/>
              <a:gd name="T70" fmla="*/ 11 w 398"/>
              <a:gd name="T71" fmla="*/ 132 h 237"/>
              <a:gd name="T72" fmla="*/ 48 w 398"/>
              <a:gd name="T73" fmla="*/ 112 h 237"/>
              <a:gd name="T74" fmla="*/ 51 w 398"/>
              <a:gd name="T75" fmla="*/ 85 h 237"/>
              <a:gd name="T76" fmla="*/ 75 w 398"/>
              <a:gd name="T77" fmla="*/ 50 h 237"/>
              <a:gd name="T78" fmla="*/ 112 w 398"/>
              <a:gd name="T79" fmla="*/ 38 h 237"/>
              <a:gd name="T80" fmla="*/ 149 w 398"/>
              <a:gd name="T81" fmla="*/ 41 h 237"/>
              <a:gd name="T82" fmla="*/ 166 w 398"/>
              <a:gd name="T83" fmla="*/ 20 h 237"/>
              <a:gd name="T84" fmla="*/ 205 w 398"/>
              <a:gd name="T85" fmla="*/ 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98" h="237">
                <a:moveTo>
                  <a:pt x="211" y="65"/>
                </a:moveTo>
                <a:lnTo>
                  <a:pt x="227" y="66"/>
                </a:lnTo>
                <a:lnTo>
                  <a:pt x="241" y="70"/>
                </a:lnTo>
                <a:lnTo>
                  <a:pt x="253" y="77"/>
                </a:lnTo>
                <a:lnTo>
                  <a:pt x="261" y="83"/>
                </a:lnTo>
                <a:lnTo>
                  <a:pt x="268" y="89"/>
                </a:lnTo>
                <a:lnTo>
                  <a:pt x="272" y="94"/>
                </a:lnTo>
                <a:lnTo>
                  <a:pt x="274" y="96"/>
                </a:lnTo>
                <a:lnTo>
                  <a:pt x="287" y="92"/>
                </a:lnTo>
                <a:lnTo>
                  <a:pt x="302" y="91"/>
                </a:lnTo>
                <a:lnTo>
                  <a:pt x="317" y="92"/>
                </a:lnTo>
                <a:lnTo>
                  <a:pt x="331" y="96"/>
                </a:lnTo>
                <a:lnTo>
                  <a:pt x="343" y="104"/>
                </a:lnTo>
                <a:lnTo>
                  <a:pt x="352" y="114"/>
                </a:lnTo>
                <a:lnTo>
                  <a:pt x="358" y="129"/>
                </a:lnTo>
                <a:lnTo>
                  <a:pt x="359" y="131"/>
                </a:lnTo>
                <a:lnTo>
                  <a:pt x="360" y="137"/>
                </a:lnTo>
                <a:lnTo>
                  <a:pt x="360" y="143"/>
                </a:lnTo>
                <a:lnTo>
                  <a:pt x="361" y="148"/>
                </a:lnTo>
                <a:lnTo>
                  <a:pt x="360" y="150"/>
                </a:lnTo>
                <a:lnTo>
                  <a:pt x="374" y="155"/>
                </a:lnTo>
                <a:lnTo>
                  <a:pt x="384" y="163"/>
                </a:lnTo>
                <a:lnTo>
                  <a:pt x="393" y="174"/>
                </a:lnTo>
                <a:lnTo>
                  <a:pt x="397" y="188"/>
                </a:lnTo>
                <a:lnTo>
                  <a:pt x="398" y="202"/>
                </a:lnTo>
                <a:lnTo>
                  <a:pt x="395" y="215"/>
                </a:lnTo>
                <a:lnTo>
                  <a:pt x="386" y="227"/>
                </a:lnTo>
                <a:lnTo>
                  <a:pt x="381" y="231"/>
                </a:lnTo>
                <a:lnTo>
                  <a:pt x="375" y="235"/>
                </a:lnTo>
                <a:lnTo>
                  <a:pt x="369" y="237"/>
                </a:lnTo>
                <a:lnTo>
                  <a:pt x="136" y="237"/>
                </a:lnTo>
                <a:lnTo>
                  <a:pt x="126" y="235"/>
                </a:lnTo>
                <a:lnTo>
                  <a:pt x="115" y="231"/>
                </a:lnTo>
                <a:lnTo>
                  <a:pt x="107" y="225"/>
                </a:lnTo>
                <a:lnTo>
                  <a:pt x="98" y="213"/>
                </a:lnTo>
                <a:lnTo>
                  <a:pt x="92" y="199"/>
                </a:lnTo>
                <a:lnTo>
                  <a:pt x="90" y="185"/>
                </a:lnTo>
                <a:lnTo>
                  <a:pt x="92" y="169"/>
                </a:lnTo>
                <a:lnTo>
                  <a:pt x="99" y="156"/>
                </a:lnTo>
                <a:lnTo>
                  <a:pt x="108" y="144"/>
                </a:lnTo>
                <a:lnTo>
                  <a:pt x="122" y="136"/>
                </a:lnTo>
                <a:lnTo>
                  <a:pt x="125" y="136"/>
                </a:lnTo>
                <a:lnTo>
                  <a:pt x="130" y="135"/>
                </a:lnTo>
                <a:lnTo>
                  <a:pt x="137" y="133"/>
                </a:lnTo>
                <a:lnTo>
                  <a:pt x="142" y="132"/>
                </a:lnTo>
                <a:lnTo>
                  <a:pt x="145" y="132"/>
                </a:lnTo>
                <a:lnTo>
                  <a:pt x="150" y="112"/>
                </a:lnTo>
                <a:lnTo>
                  <a:pt x="156" y="97"/>
                </a:lnTo>
                <a:lnTo>
                  <a:pt x="164" y="87"/>
                </a:lnTo>
                <a:lnTo>
                  <a:pt x="173" y="79"/>
                </a:lnTo>
                <a:lnTo>
                  <a:pt x="183" y="72"/>
                </a:lnTo>
                <a:lnTo>
                  <a:pt x="193" y="68"/>
                </a:lnTo>
                <a:lnTo>
                  <a:pt x="211" y="65"/>
                </a:lnTo>
                <a:close/>
                <a:moveTo>
                  <a:pt x="224" y="0"/>
                </a:moveTo>
                <a:lnTo>
                  <a:pt x="233" y="3"/>
                </a:lnTo>
                <a:lnTo>
                  <a:pt x="245" y="5"/>
                </a:lnTo>
                <a:lnTo>
                  <a:pt x="257" y="10"/>
                </a:lnTo>
                <a:lnTo>
                  <a:pt x="269" y="17"/>
                </a:lnTo>
                <a:lnTo>
                  <a:pt x="280" y="27"/>
                </a:lnTo>
                <a:lnTo>
                  <a:pt x="290" y="40"/>
                </a:lnTo>
                <a:lnTo>
                  <a:pt x="299" y="57"/>
                </a:lnTo>
                <a:lnTo>
                  <a:pt x="304" y="78"/>
                </a:lnTo>
                <a:lnTo>
                  <a:pt x="302" y="78"/>
                </a:lnTo>
                <a:lnTo>
                  <a:pt x="295" y="78"/>
                </a:lnTo>
                <a:lnTo>
                  <a:pt x="286" y="80"/>
                </a:lnTo>
                <a:lnTo>
                  <a:pt x="278" y="84"/>
                </a:lnTo>
                <a:lnTo>
                  <a:pt x="276" y="82"/>
                </a:lnTo>
                <a:lnTo>
                  <a:pt x="273" y="78"/>
                </a:lnTo>
                <a:lnTo>
                  <a:pt x="267" y="71"/>
                </a:lnTo>
                <a:lnTo>
                  <a:pt x="259" y="66"/>
                </a:lnTo>
                <a:lnTo>
                  <a:pt x="249" y="60"/>
                </a:lnTo>
                <a:lnTo>
                  <a:pt x="236" y="56"/>
                </a:lnTo>
                <a:lnTo>
                  <a:pt x="223" y="54"/>
                </a:lnTo>
                <a:lnTo>
                  <a:pt x="206" y="55"/>
                </a:lnTo>
                <a:lnTo>
                  <a:pt x="187" y="59"/>
                </a:lnTo>
                <a:lnTo>
                  <a:pt x="166" y="67"/>
                </a:lnTo>
                <a:lnTo>
                  <a:pt x="151" y="84"/>
                </a:lnTo>
                <a:lnTo>
                  <a:pt x="140" y="103"/>
                </a:lnTo>
                <a:lnTo>
                  <a:pt x="135" y="121"/>
                </a:lnTo>
                <a:lnTo>
                  <a:pt x="132" y="122"/>
                </a:lnTo>
                <a:lnTo>
                  <a:pt x="127" y="123"/>
                </a:lnTo>
                <a:lnTo>
                  <a:pt x="120" y="125"/>
                </a:lnTo>
                <a:lnTo>
                  <a:pt x="111" y="129"/>
                </a:lnTo>
                <a:lnTo>
                  <a:pt x="103" y="134"/>
                </a:lnTo>
                <a:lnTo>
                  <a:pt x="94" y="141"/>
                </a:lnTo>
                <a:lnTo>
                  <a:pt x="86" y="152"/>
                </a:lnTo>
                <a:lnTo>
                  <a:pt x="80" y="165"/>
                </a:lnTo>
                <a:lnTo>
                  <a:pt x="77" y="183"/>
                </a:lnTo>
                <a:lnTo>
                  <a:pt x="78" y="195"/>
                </a:lnTo>
                <a:lnTo>
                  <a:pt x="81" y="209"/>
                </a:lnTo>
                <a:lnTo>
                  <a:pt x="88" y="220"/>
                </a:lnTo>
                <a:lnTo>
                  <a:pt x="84" y="220"/>
                </a:lnTo>
                <a:lnTo>
                  <a:pt x="76" y="220"/>
                </a:lnTo>
                <a:lnTo>
                  <a:pt x="65" y="220"/>
                </a:lnTo>
                <a:lnTo>
                  <a:pt x="55" y="220"/>
                </a:lnTo>
                <a:lnTo>
                  <a:pt x="47" y="220"/>
                </a:lnTo>
                <a:lnTo>
                  <a:pt x="43" y="220"/>
                </a:lnTo>
                <a:lnTo>
                  <a:pt x="41" y="220"/>
                </a:lnTo>
                <a:lnTo>
                  <a:pt x="37" y="218"/>
                </a:lnTo>
                <a:lnTo>
                  <a:pt x="30" y="215"/>
                </a:lnTo>
                <a:lnTo>
                  <a:pt x="22" y="210"/>
                </a:lnTo>
                <a:lnTo>
                  <a:pt x="13" y="203"/>
                </a:lnTo>
                <a:lnTo>
                  <a:pt x="6" y="193"/>
                </a:lnTo>
                <a:lnTo>
                  <a:pt x="2" y="180"/>
                </a:lnTo>
                <a:lnTo>
                  <a:pt x="0" y="163"/>
                </a:lnTo>
                <a:lnTo>
                  <a:pt x="2" y="152"/>
                </a:lnTo>
                <a:lnTo>
                  <a:pt x="5" y="141"/>
                </a:lnTo>
                <a:lnTo>
                  <a:pt x="11" y="132"/>
                </a:lnTo>
                <a:lnTo>
                  <a:pt x="20" y="124"/>
                </a:lnTo>
                <a:lnTo>
                  <a:pt x="31" y="117"/>
                </a:lnTo>
                <a:lnTo>
                  <a:pt x="48" y="112"/>
                </a:lnTo>
                <a:lnTo>
                  <a:pt x="48" y="104"/>
                </a:lnTo>
                <a:lnTo>
                  <a:pt x="49" y="95"/>
                </a:lnTo>
                <a:lnTo>
                  <a:pt x="51" y="85"/>
                </a:lnTo>
                <a:lnTo>
                  <a:pt x="55" y="73"/>
                </a:lnTo>
                <a:lnTo>
                  <a:pt x="62" y="62"/>
                </a:lnTo>
                <a:lnTo>
                  <a:pt x="75" y="50"/>
                </a:lnTo>
                <a:lnTo>
                  <a:pt x="86" y="44"/>
                </a:lnTo>
                <a:lnTo>
                  <a:pt x="99" y="39"/>
                </a:lnTo>
                <a:lnTo>
                  <a:pt x="112" y="38"/>
                </a:lnTo>
                <a:lnTo>
                  <a:pt x="128" y="40"/>
                </a:lnTo>
                <a:lnTo>
                  <a:pt x="146" y="46"/>
                </a:lnTo>
                <a:lnTo>
                  <a:pt x="149" y="41"/>
                </a:lnTo>
                <a:lnTo>
                  <a:pt x="153" y="35"/>
                </a:lnTo>
                <a:lnTo>
                  <a:pt x="159" y="28"/>
                </a:lnTo>
                <a:lnTo>
                  <a:pt x="166" y="20"/>
                </a:lnTo>
                <a:lnTo>
                  <a:pt x="177" y="13"/>
                </a:lnTo>
                <a:lnTo>
                  <a:pt x="189" y="7"/>
                </a:lnTo>
                <a:lnTo>
                  <a:pt x="205" y="3"/>
                </a:lnTo>
                <a:lnTo>
                  <a:pt x="224"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TextBox 33"/>
          <p:cNvSpPr txBox="1"/>
          <p:nvPr/>
        </p:nvSpPr>
        <p:spPr>
          <a:xfrm>
            <a:off x="976523" y="2851687"/>
            <a:ext cx="1076908" cy="461665"/>
          </a:xfrm>
          <a:prstGeom prst="rect">
            <a:avLst/>
          </a:prstGeom>
          <a:noFill/>
        </p:spPr>
        <p:txBody>
          <a:bodyPr wrap="square" rtlCol="0">
            <a:spAutoFit/>
          </a:bodyPr>
          <a:lstStyle/>
          <a:p>
            <a:pPr algn="ctr"/>
            <a:r>
              <a:rPr lang="en-US" sz="1200" dirty="0">
                <a:solidFill>
                  <a:schemeClr val="tx2">
                    <a:lumMod val="60000"/>
                    <a:lumOff val="40000"/>
                  </a:schemeClr>
                </a:solidFill>
                <a:latin typeface="Roboto" pitchFamily="2" charset="0"/>
                <a:ea typeface="Roboto" pitchFamily="2" charset="0"/>
                <a:cs typeface="Open Sans Condensed" pitchFamily="34" charset="0"/>
              </a:rPr>
              <a:t>Local Entity Issues PAQ</a:t>
            </a:r>
          </a:p>
        </p:txBody>
      </p:sp>
      <p:sp>
        <p:nvSpPr>
          <p:cNvPr id="36" name="TextBox 35"/>
          <p:cNvSpPr txBox="1"/>
          <p:nvPr/>
        </p:nvSpPr>
        <p:spPr>
          <a:xfrm>
            <a:off x="2362200" y="2805966"/>
            <a:ext cx="1334935" cy="523220"/>
          </a:xfrm>
          <a:prstGeom prst="rect">
            <a:avLst/>
          </a:prstGeom>
          <a:noFill/>
        </p:spPr>
        <p:txBody>
          <a:bodyPr wrap="square" rtlCol="0">
            <a:spAutoFit/>
          </a:bodyPr>
          <a:lstStyle/>
          <a:p>
            <a:pPr algn="ctr"/>
            <a:r>
              <a:rPr lang="en-US" sz="1400" dirty="0">
                <a:solidFill>
                  <a:schemeClr val="tx2">
                    <a:lumMod val="60000"/>
                    <a:lumOff val="40000"/>
                  </a:schemeClr>
                </a:solidFill>
                <a:latin typeface="Roboto" pitchFamily="2" charset="0"/>
                <a:ea typeface="Roboto" pitchFamily="2" charset="0"/>
                <a:cs typeface="Open Sans Condensed" pitchFamily="34" charset="0"/>
              </a:rPr>
              <a:t>Vendor Responds</a:t>
            </a:r>
          </a:p>
        </p:txBody>
      </p:sp>
      <p:sp>
        <p:nvSpPr>
          <p:cNvPr id="38" name="TextBox 37"/>
          <p:cNvSpPr txBox="1"/>
          <p:nvPr/>
        </p:nvSpPr>
        <p:spPr>
          <a:xfrm>
            <a:off x="4013609" y="2758435"/>
            <a:ext cx="1076908" cy="461665"/>
          </a:xfrm>
          <a:prstGeom prst="rect">
            <a:avLst/>
          </a:prstGeom>
          <a:noFill/>
        </p:spPr>
        <p:txBody>
          <a:bodyPr wrap="square" rtlCol="0">
            <a:spAutoFit/>
          </a:bodyPr>
          <a:lstStyle/>
          <a:p>
            <a:pPr algn="ctr"/>
            <a:r>
              <a:rPr lang="en-US" sz="1200" dirty="0">
                <a:solidFill>
                  <a:schemeClr val="tx2">
                    <a:lumMod val="60000"/>
                    <a:lumOff val="40000"/>
                  </a:schemeClr>
                </a:solidFill>
                <a:latin typeface="Roboto" pitchFamily="2" charset="0"/>
                <a:ea typeface="Roboto" pitchFamily="2" charset="0"/>
                <a:cs typeface="Open Sans Condensed" pitchFamily="34" charset="0"/>
              </a:rPr>
              <a:t>Local Entity Evaluates</a:t>
            </a:r>
          </a:p>
        </p:txBody>
      </p:sp>
      <p:sp>
        <p:nvSpPr>
          <p:cNvPr id="40" name="TextBox 39"/>
          <p:cNvSpPr txBox="1"/>
          <p:nvPr/>
        </p:nvSpPr>
        <p:spPr>
          <a:xfrm>
            <a:off x="5486401" y="2805967"/>
            <a:ext cx="1301614" cy="523220"/>
          </a:xfrm>
          <a:prstGeom prst="rect">
            <a:avLst/>
          </a:prstGeom>
          <a:noFill/>
        </p:spPr>
        <p:txBody>
          <a:bodyPr wrap="square" rtlCol="0">
            <a:spAutoFit/>
          </a:bodyPr>
          <a:lstStyle/>
          <a:p>
            <a:pPr algn="ctr"/>
            <a:r>
              <a:rPr lang="en-US" sz="1400" dirty="0">
                <a:solidFill>
                  <a:schemeClr val="tx2">
                    <a:lumMod val="60000"/>
                    <a:lumOff val="40000"/>
                  </a:schemeClr>
                </a:solidFill>
                <a:latin typeface="Roboto" pitchFamily="2" charset="0"/>
                <a:ea typeface="Roboto" pitchFamily="2" charset="0"/>
                <a:cs typeface="Open Sans Condensed" pitchFamily="34" charset="0"/>
              </a:rPr>
              <a:t>Award Notification</a:t>
            </a:r>
          </a:p>
        </p:txBody>
      </p:sp>
      <p:sp>
        <p:nvSpPr>
          <p:cNvPr id="42" name="TextBox 41"/>
          <p:cNvSpPr txBox="1"/>
          <p:nvPr/>
        </p:nvSpPr>
        <p:spPr>
          <a:xfrm>
            <a:off x="7091340" y="2851687"/>
            <a:ext cx="1076908" cy="523220"/>
          </a:xfrm>
          <a:prstGeom prst="rect">
            <a:avLst/>
          </a:prstGeom>
          <a:noFill/>
        </p:spPr>
        <p:txBody>
          <a:bodyPr wrap="square" rtlCol="0">
            <a:spAutoFit/>
          </a:bodyPr>
          <a:lstStyle/>
          <a:p>
            <a:pPr algn="ctr"/>
            <a:r>
              <a:rPr lang="en-US" sz="1400" dirty="0">
                <a:solidFill>
                  <a:schemeClr val="tx2">
                    <a:lumMod val="60000"/>
                    <a:lumOff val="40000"/>
                  </a:schemeClr>
                </a:solidFill>
                <a:latin typeface="Roboto" pitchFamily="2" charset="0"/>
                <a:ea typeface="Roboto" pitchFamily="2" charset="0"/>
                <a:cs typeface="Open Sans Condensed" pitchFamily="34" charset="0"/>
              </a:rPr>
              <a:t>Project Starts</a:t>
            </a:r>
          </a:p>
        </p:txBody>
      </p:sp>
      <p:sp>
        <p:nvSpPr>
          <p:cNvPr id="44" name="Freeform 11"/>
          <p:cNvSpPr>
            <a:spLocks/>
          </p:cNvSpPr>
          <p:nvPr/>
        </p:nvSpPr>
        <p:spPr bwMode="auto">
          <a:xfrm>
            <a:off x="606255" y="1200154"/>
            <a:ext cx="876972" cy="875713"/>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11"/>
          <p:cNvSpPr>
            <a:spLocks/>
          </p:cNvSpPr>
          <p:nvPr/>
        </p:nvSpPr>
        <p:spPr bwMode="auto">
          <a:xfrm>
            <a:off x="3697135" y="1200154"/>
            <a:ext cx="876972" cy="875713"/>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Freeform 11"/>
          <p:cNvSpPr>
            <a:spLocks/>
          </p:cNvSpPr>
          <p:nvPr/>
        </p:nvSpPr>
        <p:spPr bwMode="auto">
          <a:xfrm>
            <a:off x="6788015" y="1200154"/>
            <a:ext cx="876972" cy="875713"/>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11"/>
          <p:cNvSpPr>
            <a:spLocks/>
          </p:cNvSpPr>
          <p:nvPr/>
        </p:nvSpPr>
        <p:spPr bwMode="auto">
          <a:xfrm flipV="1">
            <a:off x="2125805" y="3977917"/>
            <a:ext cx="876972" cy="875713"/>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11"/>
          <p:cNvSpPr>
            <a:spLocks/>
          </p:cNvSpPr>
          <p:nvPr/>
        </p:nvSpPr>
        <p:spPr bwMode="auto">
          <a:xfrm flipV="1">
            <a:off x="5295228" y="3977917"/>
            <a:ext cx="876972" cy="875713"/>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TextBox 48"/>
          <p:cNvSpPr txBox="1"/>
          <p:nvPr/>
        </p:nvSpPr>
        <p:spPr>
          <a:xfrm>
            <a:off x="3665922" y="1376396"/>
            <a:ext cx="939398" cy="369332"/>
          </a:xfrm>
          <a:prstGeom prst="rect">
            <a:avLst/>
          </a:prstGeom>
          <a:noFill/>
        </p:spPr>
        <p:txBody>
          <a:bodyPr wrap="square" rtlCol="0">
            <a:spAutoFit/>
          </a:bodyPr>
          <a:lstStyle/>
          <a:p>
            <a:pPr algn="ctr"/>
            <a:r>
              <a:rPr lang="en-US" b="1" dirty="0">
                <a:solidFill>
                  <a:schemeClr val="accent4"/>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Step3</a:t>
            </a:r>
          </a:p>
        </p:txBody>
      </p:sp>
      <p:sp>
        <p:nvSpPr>
          <p:cNvPr id="50" name="TextBox 49"/>
          <p:cNvSpPr txBox="1"/>
          <p:nvPr/>
        </p:nvSpPr>
        <p:spPr>
          <a:xfrm>
            <a:off x="575042" y="1376396"/>
            <a:ext cx="939398" cy="369332"/>
          </a:xfrm>
          <a:prstGeom prst="rect">
            <a:avLst/>
          </a:prstGeom>
          <a:noFill/>
        </p:spPr>
        <p:txBody>
          <a:bodyPr wrap="square" rtlCol="0">
            <a:spAutoFit/>
          </a:bodyPr>
          <a:lstStyle/>
          <a:p>
            <a:pPr algn="ctr"/>
            <a:r>
              <a:rPr lang="en-US" b="1" dirty="0">
                <a:solidFill>
                  <a:schemeClr val="accent2"/>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 1</a:t>
            </a:r>
          </a:p>
        </p:txBody>
      </p:sp>
      <p:sp>
        <p:nvSpPr>
          <p:cNvPr id="51" name="TextBox 50"/>
          <p:cNvSpPr txBox="1"/>
          <p:nvPr/>
        </p:nvSpPr>
        <p:spPr>
          <a:xfrm>
            <a:off x="2094592" y="4154159"/>
            <a:ext cx="939398" cy="369332"/>
          </a:xfrm>
          <a:prstGeom prst="rect">
            <a:avLst/>
          </a:prstGeom>
          <a:noFill/>
        </p:spPr>
        <p:txBody>
          <a:bodyPr wrap="square" rtlCol="0">
            <a:spAutoFit/>
          </a:bodyPr>
          <a:lstStyle/>
          <a:p>
            <a:pPr algn="ctr"/>
            <a:r>
              <a:rPr lang="en-US" b="1" dirty="0">
                <a:solidFill>
                  <a:schemeClr val="accent3"/>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 2</a:t>
            </a:r>
          </a:p>
        </p:txBody>
      </p:sp>
      <p:sp>
        <p:nvSpPr>
          <p:cNvPr id="52" name="TextBox 51"/>
          <p:cNvSpPr txBox="1"/>
          <p:nvPr/>
        </p:nvSpPr>
        <p:spPr>
          <a:xfrm>
            <a:off x="5264652" y="4154159"/>
            <a:ext cx="939398" cy="369332"/>
          </a:xfrm>
          <a:prstGeom prst="rect">
            <a:avLst/>
          </a:prstGeom>
          <a:noFill/>
        </p:spPr>
        <p:txBody>
          <a:bodyPr wrap="square" rtlCol="0">
            <a:spAutoFit/>
          </a:bodyPr>
          <a:lstStyle/>
          <a:p>
            <a:pPr algn="ctr"/>
            <a:r>
              <a:rPr lang="en-US" b="1" dirty="0">
                <a:solidFill>
                  <a:schemeClr val="accent5"/>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 4</a:t>
            </a:r>
          </a:p>
        </p:txBody>
      </p:sp>
      <p:sp>
        <p:nvSpPr>
          <p:cNvPr id="2" name="Slide Number Placeholder 1"/>
          <p:cNvSpPr>
            <a:spLocks noGrp="1"/>
          </p:cNvSpPr>
          <p:nvPr>
            <p:ph type="sldNum" sz="quarter" idx="12"/>
          </p:nvPr>
        </p:nvSpPr>
        <p:spPr/>
        <p:txBody>
          <a:bodyPr/>
          <a:lstStyle/>
          <a:p>
            <a:fld id="{679B1134-045D-4EF1-A302-40BD4895FC64}" type="slidenum">
              <a:rPr lang="en-US" smtClean="0"/>
              <a:t>5</a:t>
            </a:fld>
            <a:endParaRPr lang="en-US" dirty="0"/>
          </a:p>
        </p:txBody>
      </p:sp>
    </p:spTree>
    <p:extLst>
      <p:ext uri="{BB962C8B-B14F-4D97-AF65-F5344CB8AC3E}">
        <p14:creationId xmlns:p14="http://schemas.microsoft.com/office/powerpoint/2010/main" val="99399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 calcmode="lin" valueType="num">
                                      <p:cBhvr>
                                        <p:cTn id="10" dur="500" fill="hold"/>
                                        <p:tgtEl>
                                          <p:spTgt spid="50"/>
                                        </p:tgtEl>
                                        <p:attrNameLst>
                                          <p:attrName>ppt_w</p:attrName>
                                        </p:attrNameLst>
                                      </p:cBhvr>
                                      <p:tavLst>
                                        <p:tav tm="0">
                                          <p:val>
                                            <p:fltVal val="0"/>
                                          </p:val>
                                        </p:tav>
                                        <p:tav tm="100000">
                                          <p:val>
                                            <p:strVal val="#ppt_w"/>
                                          </p:val>
                                        </p:tav>
                                      </p:tavLst>
                                    </p:anim>
                                    <p:anim calcmode="lin" valueType="num">
                                      <p:cBhvr>
                                        <p:cTn id="11" dur="500" fill="hold"/>
                                        <p:tgtEl>
                                          <p:spTgt spid="50"/>
                                        </p:tgtEl>
                                        <p:attrNameLst>
                                          <p:attrName>ppt_h</p:attrName>
                                        </p:attrNameLst>
                                      </p:cBhvr>
                                      <p:tavLst>
                                        <p:tav tm="0">
                                          <p:val>
                                            <p:fltVal val="0"/>
                                          </p:val>
                                        </p:tav>
                                        <p:tav tm="100000">
                                          <p:val>
                                            <p:strVal val="#ppt_h"/>
                                          </p:val>
                                        </p:tav>
                                      </p:tavLst>
                                    </p:anim>
                                    <p:animEffect transition="in" filter="fade">
                                      <p:cBhvr>
                                        <p:cTn id="12" dur="500"/>
                                        <p:tgtEl>
                                          <p:spTgt spid="5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500"/>
                                        <p:tgtEl>
                                          <p:spTgt spid="47"/>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anim calcmode="lin" valueType="num">
                                      <p:cBhvr>
                                        <p:cTn id="31" dur="500" fill="hold"/>
                                        <p:tgtEl>
                                          <p:spTgt spid="51"/>
                                        </p:tgtEl>
                                        <p:attrNameLst>
                                          <p:attrName>ppt_w</p:attrName>
                                        </p:attrNameLst>
                                      </p:cBhvr>
                                      <p:tavLst>
                                        <p:tav tm="0">
                                          <p:val>
                                            <p:fltVal val="0"/>
                                          </p:val>
                                        </p:tav>
                                        <p:tav tm="100000">
                                          <p:val>
                                            <p:strVal val="#ppt_w"/>
                                          </p:val>
                                        </p:tav>
                                      </p:tavLst>
                                    </p:anim>
                                    <p:anim calcmode="lin" valueType="num">
                                      <p:cBhvr>
                                        <p:cTn id="32" dur="500" fill="hold"/>
                                        <p:tgtEl>
                                          <p:spTgt spid="51"/>
                                        </p:tgtEl>
                                        <p:attrNameLst>
                                          <p:attrName>ppt_h</p:attrName>
                                        </p:attrNameLst>
                                      </p:cBhvr>
                                      <p:tavLst>
                                        <p:tav tm="0">
                                          <p:val>
                                            <p:fltVal val="0"/>
                                          </p:val>
                                        </p:tav>
                                        <p:tav tm="100000">
                                          <p:val>
                                            <p:strVal val="#ppt_h"/>
                                          </p:val>
                                        </p:tav>
                                      </p:tavLst>
                                    </p:anim>
                                    <p:animEffect transition="in" filter="fade">
                                      <p:cBhvr>
                                        <p:cTn id="33" dur="500"/>
                                        <p:tgtEl>
                                          <p:spTgt spid="5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p:cTn id="49" dur="500" fill="hold"/>
                                        <p:tgtEl>
                                          <p:spTgt spid="49"/>
                                        </p:tgtEl>
                                        <p:attrNameLst>
                                          <p:attrName>ppt_w</p:attrName>
                                        </p:attrNameLst>
                                      </p:cBhvr>
                                      <p:tavLst>
                                        <p:tav tm="0">
                                          <p:val>
                                            <p:fltVal val="0"/>
                                          </p:val>
                                        </p:tav>
                                        <p:tav tm="100000">
                                          <p:val>
                                            <p:strVal val="#ppt_w"/>
                                          </p:val>
                                        </p:tav>
                                      </p:tavLst>
                                    </p:anim>
                                    <p:anim calcmode="lin" valueType="num">
                                      <p:cBhvr>
                                        <p:cTn id="50" dur="500" fill="hold"/>
                                        <p:tgtEl>
                                          <p:spTgt spid="49"/>
                                        </p:tgtEl>
                                        <p:attrNameLst>
                                          <p:attrName>ppt_h</p:attrName>
                                        </p:attrNameLst>
                                      </p:cBhvr>
                                      <p:tavLst>
                                        <p:tav tm="0">
                                          <p:val>
                                            <p:fltVal val="0"/>
                                          </p:val>
                                        </p:tav>
                                        <p:tav tm="100000">
                                          <p:val>
                                            <p:strVal val="#ppt_h"/>
                                          </p:val>
                                        </p:tav>
                                      </p:tavLst>
                                    </p:anim>
                                    <p:animEffect transition="in" filter="fade">
                                      <p:cBhvr>
                                        <p:cTn id="51" dur="500"/>
                                        <p:tgtEl>
                                          <p:spTgt spid="4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500"/>
                                        <p:tgtEl>
                                          <p:spTgt spid="4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p:cTn id="57" dur="500" fill="hold"/>
                                        <p:tgtEl>
                                          <p:spTgt spid="31"/>
                                        </p:tgtEl>
                                        <p:attrNameLst>
                                          <p:attrName>ppt_w</p:attrName>
                                        </p:attrNameLst>
                                      </p:cBhvr>
                                      <p:tavLst>
                                        <p:tav tm="0">
                                          <p:val>
                                            <p:fltVal val="0"/>
                                          </p:val>
                                        </p:tav>
                                        <p:tav tm="100000">
                                          <p:val>
                                            <p:strVal val="#ppt_w"/>
                                          </p:val>
                                        </p:tav>
                                      </p:tavLst>
                                    </p:anim>
                                    <p:anim calcmode="lin" valueType="num">
                                      <p:cBhvr>
                                        <p:cTn id="58" dur="500" fill="hold"/>
                                        <p:tgtEl>
                                          <p:spTgt spid="31"/>
                                        </p:tgtEl>
                                        <p:attrNameLst>
                                          <p:attrName>ppt_h</p:attrName>
                                        </p:attrNameLst>
                                      </p:cBhvr>
                                      <p:tavLst>
                                        <p:tav tm="0">
                                          <p:val>
                                            <p:fltVal val="0"/>
                                          </p:val>
                                        </p:tav>
                                        <p:tav tm="100000">
                                          <p:val>
                                            <p:strVal val="#ppt_h"/>
                                          </p:val>
                                        </p:tav>
                                      </p:tavLst>
                                    </p:anim>
                                    <p:animEffect transition="in" filter="fade">
                                      <p:cBhvr>
                                        <p:cTn id="59" dur="500"/>
                                        <p:tgtEl>
                                          <p:spTgt spid="3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5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0"/>
                                        </p:tgtEl>
                                        <p:attrNameLst>
                                          <p:attrName>style.visibility</p:attrName>
                                        </p:attrNameLst>
                                      </p:cBhvr>
                                      <p:to>
                                        <p:strVal val="visible"/>
                                      </p:to>
                                    </p:set>
                                    <p:anim calcmode="lin" valueType="num">
                                      <p:cBhvr>
                                        <p:cTn id="70" dur="500" fill="hold"/>
                                        <p:tgtEl>
                                          <p:spTgt spid="30"/>
                                        </p:tgtEl>
                                        <p:attrNameLst>
                                          <p:attrName>ppt_w</p:attrName>
                                        </p:attrNameLst>
                                      </p:cBhvr>
                                      <p:tavLst>
                                        <p:tav tm="0">
                                          <p:val>
                                            <p:fltVal val="0"/>
                                          </p:val>
                                        </p:tav>
                                        <p:tav tm="100000">
                                          <p:val>
                                            <p:strVal val="#ppt_w"/>
                                          </p:val>
                                        </p:tav>
                                      </p:tavLst>
                                    </p:anim>
                                    <p:anim calcmode="lin" valueType="num">
                                      <p:cBhvr>
                                        <p:cTn id="71" dur="500" fill="hold"/>
                                        <p:tgtEl>
                                          <p:spTgt spid="30"/>
                                        </p:tgtEl>
                                        <p:attrNameLst>
                                          <p:attrName>ppt_h</p:attrName>
                                        </p:attrNameLst>
                                      </p:cBhvr>
                                      <p:tavLst>
                                        <p:tav tm="0">
                                          <p:val>
                                            <p:fltVal val="0"/>
                                          </p:val>
                                        </p:tav>
                                        <p:tav tm="100000">
                                          <p:val>
                                            <p:strVal val="#ppt_h"/>
                                          </p:val>
                                        </p:tav>
                                      </p:tavLst>
                                    </p:anim>
                                    <p:animEffect transition="in" filter="fade">
                                      <p:cBhvr>
                                        <p:cTn id="72" dur="500"/>
                                        <p:tgtEl>
                                          <p:spTgt spid="3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500"/>
                                        <p:tgtEl>
                                          <p:spTgt spid="2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500"/>
                                        <p:tgtEl>
                                          <p:spTgt spid="48"/>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52"/>
                                        </p:tgtEl>
                                        <p:attrNameLst>
                                          <p:attrName>style.visibility</p:attrName>
                                        </p:attrNameLst>
                                      </p:cBhvr>
                                      <p:to>
                                        <p:strVal val="visible"/>
                                      </p:to>
                                    </p:set>
                                    <p:anim calcmode="lin" valueType="num">
                                      <p:cBhvr>
                                        <p:cTn id="84" dur="500" fill="hold"/>
                                        <p:tgtEl>
                                          <p:spTgt spid="52"/>
                                        </p:tgtEl>
                                        <p:attrNameLst>
                                          <p:attrName>ppt_w</p:attrName>
                                        </p:attrNameLst>
                                      </p:cBhvr>
                                      <p:tavLst>
                                        <p:tav tm="0">
                                          <p:val>
                                            <p:fltVal val="0"/>
                                          </p:val>
                                        </p:tav>
                                        <p:tav tm="100000">
                                          <p:val>
                                            <p:strVal val="#ppt_w"/>
                                          </p:val>
                                        </p:tav>
                                      </p:tavLst>
                                    </p:anim>
                                    <p:anim calcmode="lin" valueType="num">
                                      <p:cBhvr>
                                        <p:cTn id="85" dur="500" fill="hold"/>
                                        <p:tgtEl>
                                          <p:spTgt spid="52"/>
                                        </p:tgtEl>
                                        <p:attrNameLst>
                                          <p:attrName>ppt_h</p:attrName>
                                        </p:attrNameLst>
                                      </p:cBhvr>
                                      <p:tavLst>
                                        <p:tav tm="0">
                                          <p:val>
                                            <p:fltVal val="0"/>
                                          </p:val>
                                        </p:tav>
                                        <p:tav tm="100000">
                                          <p:val>
                                            <p:strVal val="#ppt_h"/>
                                          </p:val>
                                        </p:tav>
                                      </p:tavLst>
                                    </p:anim>
                                    <p:animEffect transition="in" filter="fade">
                                      <p:cBhvr>
                                        <p:cTn id="86" dur="500"/>
                                        <p:tgtEl>
                                          <p:spTgt spid="52"/>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fade">
                                      <p:cBhvr>
                                        <p:cTn id="96" dur="500"/>
                                        <p:tgtEl>
                                          <p:spTgt spid="46"/>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 calcmode="lin" valueType="num">
                                      <p:cBhvr>
                                        <p:cTn id="99" dur="500" fill="hold"/>
                                        <p:tgtEl>
                                          <p:spTgt spid="32"/>
                                        </p:tgtEl>
                                        <p:attrNameLst>
                                          <p:attrName>ppt_w</p:attrName>
                                        </p:attrNameLst>
                                      </p:cBhvr>
                                      <p:tavLst>
                                        <p:tav tm="0">
                                          <p:val>
                                            <p:fltVal val="0"/>
                                          </p:val>
                                        </p:tav>
                                        <p:tav tm="100000">
                                          <p:val>
                                            <p:strVal val="#ppt_w"/>
                                          </p:val>
                                        </p:tav>
                                      </p:tavLst>
                                    </p:anim>
                                    <p:anim calcmode="lin" valueType="num">
                                      <p:cBhvr>
                                        <p:cTn id="100" dur="500" fill="hold"/>
                                        <p:tgtEl>
                                          <p:spTgt spid="32"/>
                                        </p:tgtEl>
                                        <p:attrNameLst>
                                          <p:attrName>ppt_h</p:attrName>
                                        </p:attrNameLst>
                                      </p:cBhvr>
                                      <p:tavLst>
                                        <p:tav tm="0">
                                          <p:val>
                                            <p:fltVal val="0"/>
                                          </p:val>
                                        </p:tav>
                                        <p:tav tm="100000">
                                          <p:val>
                                            <p:strVal val="#ppt_h"/>
                                          </p:val>
                                        </p:tav>
                                      </p:tavLst>
                                    </p:anim>
                                    <p:animEffect transition="in" filter="fade">
                                      <p:cBhvr>
                                        <p:cTn id="101" dur="500"/>
                                        <p:tgtEl>
                                          <p:spTgt spid="32"/>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fade">
                                      <p:cBhvr>
                                        <p:cTn id="104" dur="500"/>
                                        <p:tgtEl>
                                          <p:spTgt spid="4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Effect transition="in" filter="fade">
                                      <p:cBhvr>
                                        <p:cTn id="10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1" grpId="0" animBg="1"/>
      <p:bldP spid="22" grpId="0" animBg="1"/>
      <p:bldP spid="23" grpId="0" animBg="1"/>
      <p:bldP spid="24" grpId="0" animBg="1"/>
      <p:bldP spid="29" grpId="0" animBg="1"/>
      <p:bldP spid="30" grpId="0" animBg="1"/>
      <p:bldP spid="31" grpId="0" animBg="1"/>
      <p:bldP spid="32" grpId="0" animBg="1"/>
      <p:bldP spid="33" grpId="0" animBg="1"/>
      <p:bldP spid="34" grpId="0"/>
      <p:bldP spid="36" grpId="0"/>
      <p:bldP spid="38" grpId="0"/>
      <p:bldP spid="40" grpId="0"/>
      <p:bldP spid="42" grpId="0"/>
      <p:bldP spid="44" grpId="0" animBg="1"/>
      <p:bldP spid="45" grpId="0" animBg="1"/>
      <p:bldP spid="46" grpId="0" animBg="1"/>
      <p:bldP spid="47" grpId="0" animBg="1"/>
      <p:bldP spid="48" grpId="0" animBg="1"/>
      <p:bldP spid="49" grpId="0"/>
      <p:bldP spid="50" grpId="0"/>
      <p:bldP spid="51" grpId="0"/>
      <p:bldP spid="5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9" name="Title 1"/>
          <p:cNvSpPr>
            <a:spLocks noGrp="1"/>
          </p:cNvSpPr>
          <p:nvPr>
            <p:ph type="title"/>
          </p:nvPr>
        </p:nvSpPr>
        <p:spPr>
          <a:xfrm>
            <a:off x="457200" y="57150"/>
            <a:ext cx="8229600" cy="857250"/>
          </a:xfrm>
        </p:spPr>
        <p:txBody>
          <a:bodyPr>
            <a:normAutofit/>
          </a:bodyPr>
          <a:lstStyle/>
          <a:p>
            <a:r>
              <a:rPr lang="en-US" sz="3200" dirty="0"/>
              <a:t>PAQ Request</a:t>
            </a:r>
          </a:p>
        </p:txBody>
      </p:sp>
      <p:sp>
        <p:nvSpPr>
          <p:cNvPr id="2" name="Slide Number Placeholder 1"/>
          <p:cNvSpPr>
            <a:spLocks noGrp="1"/>
          </p:cNvSpPr>
          <p:nvPr>
            <p:ph type="sldNum" sz="quarter" idx="12"/>
          </p:nvPr>
        </p:nvSpPr>
        <p:spPr/>
        <p:txBody>
          <a:bodyPr/>
          <a:lstStyle/>
          <a:p>
            <a:fld id="{679B1134-045D-4EF1-A302-40BD4895FC64}" type="slidenum">
              <a:rPr lang="en-US" smtClean="0"/>
              <a:t>6</a:t>
            </a:fld>
            <a:endParaRPr lang="en-US"/>
          </a:p>
        </p:txBody>
      </p:sp>
      <p:sp>
        <p:nvSpPr>
          <p:cNvPr id="4" name="Rectangle 3"/>
          <p:cNvSpPr/>
          <p:nvPr/>
        </p:nvSpPr>
        <p:spPr>
          <a:xfrm>
            <a:off x="352425" y="971550"/>
            <a:ext cx="8610600" cy="3785652"/>
          </a:xfrm>
          <a:prstGeom prst="rect">
            <a:avLst/>
          </a:prstGeom>
        </p:spPr>
        <p:txBody>
          <a:bodyPr wrap="square">
            <a:spAutoFit/>
          </a:bodyPr>
          <a:lstStyle/>
          <a:p>
            <a:pPr marL="342900" indent="-342900" algn="just">
              <a:buFont typeface="Wingdings" panose="05000000000000000000" pitchFamily="2" charset="2"/>
              <a:buChar char="§"/>
            </a:pPr>
            <a:r>
              <a:rPr lang="en-US" sz="2000" dirty="0"/>
              <a:t>When a local entity has a need for NG9-1-1 GIS data remediation services, the local entity will issue a NG9-1-1 GIS Data Remediation Services Project Assessment Quotation (PAQ) (Attachment 1) to a minimum of three (3) contractors as a means to:</a:t>
            </a:r>
          </a:p>
          <a:p>
            <a:pPr marL="914400" lvl="1" indent="-457200" algn="just">
              <a:buAutoNum type="arabicParenBoth"/>
            </a:pPr>
            <a:r>
              <a:rPr lang="en-US" sz="2000" dirty="0"/>
              <a:t>competitively bid a specific project, </a:t>
            </a:r>
          </a:p>
          <a:p>
            <a:pPr marL="914400" lvl="1" indent="-457200" algn="just">
              <a:buAutoNum type="arabicParenBoth"/>
            </a:pPr>
            <a:r>
              <a:rPr lang="en-US" sz="2000" dirty="0"/>
              <a:t>identify the specific tasks to be performed, and </a:t>
            </a:r>
          </a:p>
          <a:p>
            <a:pPr marL="914400" lvl="1" indent="-457200" algn="just">
              <a:buAutoNum type="arabicParenBoth"/>
            </a:pPr>
            <a:r>
              <a:rPr lang="en-US" sz="2000" dirty="0"/>
              <a:t>establish the total price to be paid to the awarded contractor upon completion of the specified tasks. </a:t>
            </a:r>
          </a:p>
          <a:p>
            <a:pPr lvl="1" algn="just"/>
            <a:endParaRPr lang="en-US" sz="2000" dirty="0"/>
          </a:p>
          <a:p>
            <a:pPr marL="457200" indent="-457200" algn="just">
              <a:buFont typeface="Wingdings" panose="05000000000000000000" pitchFamily="2" charset="2"/>
              <a:buChar char="§"/>
            </a:pPr>
            <a:r>
              <a:rPr lang="en-US" sz="2000" dirty="0"/>
              <a:t>If  a contractor cannot provide services according to the local entity’s needs, the contractor must immediately notify the local entity. If this is a common occurrence, reach out and let the Board know.</a:t>
            </a:r>
          </a:p>
        </p:txBody>
      </p:sp>
    </p:spTree>
    <p:extLst>
      <p:ext uri="{BB962C8B-B14F-4D97-AF65-F5344CB8AC3E}">
        <p14:creationId xmlns:p14="http://schemas.microsoft.com/office/powerpoint/2010/main" val="249145984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0221-4CA1-7E85-4A8E-AFF68566EDF3}"/>
              </a:ext>
            </a:extLst>
          </p:cNvPr>
          <p:cNvSpPr>
            <a:spLocks noGrp="1"/>
          </p:cNvSpPr>
          <p:nvPr>
            <p:ph type="title"/>
          </p:nvPr>
        </p:nvSpPr>
        <p:spPr/>
        <p:txBody>
          <a:bodyPr>
            <a:normAutofit/>
          </a:bodyPr>
          <a:lstStyle/>
          <a:p>
            <a:r>
              <a:rPr lang="en-US" sz="3200" dirty="0"/>
              <a:t>PAQ Response</a:t>
            </a:r>
          </a:p>
        </p:txBody>
      </p:sp>
      <p:sp>
        <p:nvSpPr>
          <p:cNvPr id="3" name="Content Placeholder 2">
            <a:extLst>
              <a:ext uri="{FF2B5EF4-FFF2-40B4-BE49-F238E27FC236}">
                <a16:creationId xmlns:a16="http://schemas.microsoft.com/office/drawing/2014/main" id="{7C051514-4913-5E15-A965-95904E766D36}"/>
              </a:ext>
            </a:extLst>
          </p:cNvPr>
          <p:cNvSpPr>
            <a:spLocks noGrp="1"/>
          </p:cNvSpPr>
          <p:nvPr>
            <p:ph idx="1"/>
          </p:nvPr>
        </p:nvSpPr>
        <p:spPr/>
        <p:txBody>
          <a:bodyPr>
            <a:normAutofit/>
          </a:bodyPr>
          <a:lstStyle/>
          <a:p>
            <a:pPr>
              <a:buFont typeface="Wingdings" panose="05000000000000000000" pitchFamily="2" charset="2"/>
              <a:buChar char="§"/>
            </a:pPr>
            <a:r>
              <a:rPr lang="en-US" sz="2000" dirty="0">
                <a:effectLst/>
                <a:ea typeface="Times New Roman" panose="02020603050405020304" pitchFamily="18" charset="0"/>
              </a:rPr>
              <a:t>By the date specified by the local entity in the PAQ, the contractor must respond with a PAQ response which provides a detailed description, availability, and firm, fixed total price for the project to fulfill the PAQ request. Including:</a:t>
            </a:r>
          </a:p>
          <a:p>
            <a:pPr lvl="1">
              <a:buFont typeface="Wingdings" panose="05000000000000000000" pitchFamily="2" charset="2"/>
              <a:buChar char="§"/>
            </a:pPr>
            <a:r>
              <a:rPr lang="en-US" sz="2000" dirty="0"/>
              <a:t>Project Overview</a:t>
            </a:r>
          </a:p>
          <a:p>
            <a:pPr lvl="1">
              <a:buFont typeface="Wingdings" panose="05000000000000000000" pitchFamily="2" charset="2"/>
              <a:buChar char="§"/>
            </a:pPr>
            <a:r>
              <a:rPr lang="en-US" sz="2000" dirty="0"/>
              <a:t>Resources</a:t>
            </a:r>
          </a:p>
          <a:p>
            <a:pPr lvl="1">
              <a:buFont typeface="Wingdings" panose="05000000000000000000" pitchFamily="2" charset="2"/>
              <a:buChar char="§"/>
            </a:pPr>
            <a:r>
              <a:rPr lang="en-US" sz="2000" dirty="0"/>
              <a:t>Approach/Methodology</a:t>
            </a:r>
          </a:p>
          <a:p>
            <a:pPr lvl="1">
              <a:buFont typeface="Wingdings" panose="05000000000000000000" pitchFamily="2" charset="2"/>
              <a:buChar char="§"/>
            </a:pPr>
            <a:r>
              <a:rPr lang="en-US" sz="2000" dirty="0"/>
              <a:t>Availability</a:t>
            </a:r>
          </a:p>
          <a:p>
            <a:pPr lvl="1">
              <a:buFont typeface="Wingdings" panose="05000000000000000000" pitchFamily="2" charset="2"/>
              <a:buChar char="§"/>
            </a:pPr>
            <a:r>
              <a:rPr lang="en-US" sz="2000" dirty="0"/>
              <a:t>Cost Response</a:t>
            </a:r>
            <a:endParaRPr lang="en-US" sz="1600" dirty="0"/>
          </a:p>
        </p:txBody>
      </p:sp>
      <p:sp>
        <p:nvSpPr>
          <p:cNvPr id="4" name="Slide Number Placeholder 3">
            <a:extLst>
              <a:ext uri="{FF2B5EF4-FFF2-40B4-BE49-F238E27FC236}">
                <a16:creationId xmlns:a16="http://schemas.microsoft.com/office/drawing/2014/main" id="{C0274867-C047-4A77-CA2F-396034915E8B}"/>
              </a:ext>
            </a:extLst>
          </p:cNvPr>
          <p:cNvSpPr>
            <a:spLocks noGrp="1"/>
          </p:cNvSpPr>
          <p:nvPr>
            <p:ph type="sldNum" sz="quarter" idx="12"/>
          </p:nvPr>
        </p:nvSpPr>
        <p:spPr/>
        <p:txBody>
          <a:bodyPr/>
          <a:lstStyle/>
          <a:p>
            <a:fld id="{679B1134-045D-4EF1-A302-40BD4895FC64}" type="slidenum">
              <a:rPr lang="en-US" smtClean="0"/>
              <a:t>7</a:t>
            </a:fld>
            <a:endParaRPr lang="en-US"/>
          </a:p>
        </p:txBody>
      </p:sp>
    </p:spTree>
    <p:extLst>
      <p:ext uri="{BB962C8B-B14F-4D97-AF65-F5344CB8AC3E}">
        <p14:creationId xmlns:p14="http://schemas.microsoft.com/office/powerpoint/2010/main" val="309214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9" name="Title 1"/>
          <p:cNvSpPr>
            <a:spLocks noGrp="1"/>
          </p:cNvSpPr>
          <p:nvPr>
            <p:ph type="title"/>
          </p:nvPr>
        </p:nvSpPr>
        <p:spPr>
          <a:xfrm>
            <a:off x="457200" y="57150"/>
            <a:ext cx="8229600" cy="857250"/>
          </a:xfrm>
        </p:spPr>
        <p:txBody>
          <a:bodyPr>
            <a:normAutofit/>
          </a:bodyPr>
          <a:lstStyle/>
          <a:p>
            <a:r>
              <a:rPr lang="en-US" sz="3200" dirty="0"/>
              <a:t>PAQ Response Evaluation</a:t>
            </a:r>
          </a:p>
        </p:txBody>
      </p:sp>
      <p:sp>
        <p:nvSpPr>
          <p:cNvPr id="3" name="Slide Number Placeholder 2"/>
          <p:cNvSpPr>
            <a:spLocks noGrp="1"/>
          </p:cNvSpPr>
          <p:nvPr>
            <p:ph type="sldNum" sz="quarter" idx="12"/>
          </p:nvPr>
        </p:nvSpPr>
        <p:spPr/>
        <p:txBody>
          <a:bodyPr/>
          <a:lstStyle/>
          <a:p>
            <a:fld id="{679B1134-045D-4EF1-A302-40BD4895FC64}" type="slidenum">
              <a:rPr lang="en-US" smtClean="0"/>
              <a:t>8</a:t>
            </a:fld>
            <a:endParaRPr lang="en-US"/>
          </a:p>
        </p:txBody>
      </p:sp>
      <p:sp>
        <p:nvSpPr>
          <p:cNvPr id="2" name="Rectangle 1"/>
          <p:cNvSpPr/>
          <p:nvPr/>
        </p:nvSpPr>
        <p:spPr>
          <a:xfrm>
            <a:off x="287312" y="995898"/>
            <a:ext cx="8544594" cy="3785652"/>
          </a:xfrm>
          <a:prstGeom prst="rect">
            <a:avLst/>
          </a:prstGeom>
        </p:spPr>
        <p:txBody>
          <a:bodyPr wrap="square">
            <a:spAutoFit/>
          </a:bodyPr>
          <a:lstStyle/>
          <a:p>
            <a:pPr marL="342900" lvl="1" indent="-342900">
              <a:buFont typeface="Wingdings" panose="05000000000000000000" pitchFamily="2" charset="2"/>
              <a:buChar char="§"/>
            </a:pPr>
            <a:r>
              <a:rPr lang="en-US" sz="2000" dirty="0"/>
              <a:t>Each PAQ is evaluated based on a 200-evaluation point scale. </a:t>
            </a:r>
          </a:p>
          <a:p>
            <a:pPr marL="800100" lvl="1" indent="-342900">
              <a:buFont typeface="Wingdings" panose="05000000000000000000" pitchFamily="2" charset="2"/>
              <a:buChar char="§"/>
            </a:pPr>
            <a:r>
              <a:rPr lang="en-US" sz="2000" dirty="0"/>
              <a:t>PAQ Cost Evaluation represents 40 points</a:t>
            </a:r>
          </a:p>
          <a:p>
            <a:pPr marL="800100" lvl="1" indent="-342900">
              <a:buFont typeface="Wingdings" panose="05000000000000000000" pitchFamily="2" charset="2"/>
              <a:buChar char="§"/>
            </a:pPr>
            <a:r>
              <a:rPr lang="en-US" sz="2000" dirty="0"/>
              <a:t>Subjective Evaluation represents 150 points</a:t>
            </a:r>
          </a:p>
          <a:p>
            <a:pPr marL="800100" lvl="1" indent="-342900">
              <a:buFont typeface="Wingdings" panose="05000000000000000000" pitchFamily="2" charset="2"/>
              <a:buChar char="§"/>
            </a:pPr>
            <a:r>
              <a:rPr lang="en-US" sz="2000" dirty="0"/>
              <a:t>Minority Business Enterprise (MBE)/Women Business Enterprise (WBE) Participation represents 10 points – already determined for each contractor</a:t>
            </a:r>
          </a:p>
          <a:p>
            <a:pPr marL="800100" lvl="1" indent="-342900">
              <a:buFont typeface="Wingdings" panose="05000000000000000000" pitchFamily="2" charset="2"/>
              <a:buChar char="§"/>
            </a:pPr>
            <a:r>
              <a:rPr lang="en-US" sz="2000" dirty="0"/>
              <a:t>Organization for the Blind/Sheltered Workshop (BS) and/or Missouri Service-Disabled Veteran Business Enterprise (SDVE) Bonus Preference represents up to 18 additional points – already determined for each contractor</a:t>
            </a:r>
          </a:p>
          <a:p>
            <a:pPr marL="800100" lvl="1" indent="-342900">
              <a:buFont typeface="Wingdings" panose="05000000000000000000" pitchFamily="2" charset="2"/>
              <a:buChar char="§"/>
            </a:pPr>
            <a:endParaRPr lang="en-US" sz="2000" dirty="0"/>
          </a:p>
          <a:p>
            <a:pPr lvl="0"/>
            <a:r>
              <a:rPr lang="en-US" sz="2000" dirty="0"/>
              <a:t> </a:t>
            </a:r>
            <a:r>
              <a:rPr lang="en-US" sz="2000" b="1" dirty="0"/>
              <a:t>      </a:t>
            </a:r>
            <a:endParaRPr lang="en-US" sz="2000" dirty="0"/>
          </a:p>
        </p:txBody>
      </p:sp>
    </p:spTree>
    <p:extLst>
      <p:ext uri="{BB962C8B-B14F-4D97-AF65-F5344CB8AC3E}">
        <p14:creationId xmlns:p14="http://schemas.microsoft.com/office/powerpoint/2010/main" val="1782057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8755-0D1A-EC1F-B7B0-146E3BDF994F}"/>
              </a:ext>
            </a:extLst>
          </p:cNvPr>
          <p:cNvSpPr>
            <a:spLocks noGrp="1"/>
          </p:cNvSpPr>
          <p:nvPr>
            <p:ph type="title"/>
          </p:nvPr>
        </p:nvSpPr>
        <p:spPr/>
        <p:txBody>
          <a:bodyPr>
            <a:normAutofit/>
          </a:bodyPr>
          <a:lstStyle/>
          <a:p>
            <a:r>
              <a:rPr lang="en-US" sz="3200" dirty="0"/>
              <a:t>PAQ Response Evaluation (contd.)</a:t>
            </a:r>
          </a:p>
        </p:txBody>
      </p:sp>
      <p:sp>
        <p:nvSpPr>
          <p:cNvPr id="3" name="Content Placeholder 2">
            <a:extLst>
              <a:ext uri="{FF2B5EF4-FFF2-40B4-BE49-F238E27FC236}">
                <a16:creationId xmlns:a16="http://schemas.microsoft.com/office/drawing/2014/main" id="{810F4864-425C-4F02-755B-A33BC2F55CAA}"/>
              </a:ext>
            </a:extLst>
          </p:cNvPr>
          <p:cNvSpPr>
            <a:spLocks noGrp="1"/>
          </p:cNvSpPr>
          <p:nvPr>
            <p:ph idx="1"/>
          </p:nvPr>
        </p:nvSpPr>
        <p:spPr/>
        <p:txBody>
          <a:bodyPr>
            <a:normAutofit fontScale="92500" lnSpcReduction="10000"/>
          </a:bodyPr>
          <a:lstStyle/>
          <a:p>
            <a:pPr marL="0" indent="0">
              <a:buNone/>
            </a:pPr>
            <a:r>
              <a:rPr lang="en-US" b="1" dirty="0"/>
              <a:t>Evaluation Criteria</a:t>
            </a:r>
          </a:p>
          <a:p>
            <a:pPr>
              <a:buFont typeface="Wingdings" panose="05000000000000000000" pitchFamily="2" charset="2"/>
              <a:buChar char="§"/>
            </a:pPr>
            <a:r>
              <a:rPr lang="en-US" dirty="0"/>
              <a:t>Cost Points shall be calculated using the following formula: </a:t>
            </a:r>
          </a:p>
          <a:p>
            <a:pPr marL="0" indent="0">
              <a:buNone/>
            </a:pPr>
            <a:endParaRPr lang="en-US" dirty="0"/>
          </a:p>
          <a:p>
            <a:pPr marL="0" indent="0">
              <a:buNone/>
            </a:pPr>
            <a:r>
              <a:rPr lang="en-US" dirty="0"/>
              <a:t>(Lowest Contractor’s Price / Compared Contractor’s Price) x 40 Cost Points = Awarded Cost Evaluation Points</a:t>
            </a:r>
          </a:p>
          <a:p>
            <a:pPr marL="0" indent="0">
              <a:buNone/>
            </a:pPr>
            <a:endParaRPr lang="en-US" dirty="0"/>
          </a:p>
          <a:p>
            <a:pPr>
              <a:buFont typeface="Wingdings" panose="05000000000000000000" pitchFamily="2" charset="2"/>
              <a:buChar char="§"/>
            </a:pPr>
            <a:r>
              <a:rPr lang="en-US" dirty="0"/>
              <a:t>For each PAQ response received, the local entity shall conduct a subjective evaluation through a comparative assessment of the PAQ responses and assign a point value of up to 150 points for the subjective portion of the evaluation.  **Remember to document your evaluation justification in writing.</a:t>
            </a:r>
          </a:p>
          <a:p>
            <a:endParaRPr lang="en-US" dirty="0"/>
          </a:p>
        </p:txBody>
      </p:sp>
      <p:sp>
        <p:nvSpPr>
          <p:cNvPr id="4" name="Slide Number Placeholder 3">
            <a:extLst>
              <a:ext uri="{FF2B5EF4-FFF2-40B4-BE49-F238E27FC236}">
                <a16:creationId xmlns:a16="http://schemas.microsoft.com/office/drawing/2014/main" id="{78BB9F2C-D7BC-19DA-D92E-4C4FF4F6C74F}"/>
              </a:ext>
            </a:extLst>
          </p:cNvPr>
          <p:cNvSpPr>
            <a:spLocks noGrp="1"/>
          </p:cNvSpPr>
          <p:nvPr>
            <p:ph type="sldNum" sz="quarter" idx="12"/>
          </p:nvPr>
        </p:nvSpPr>
        <p:spPr/>
        <p:txBody>
          <a:bodyPr/>
          <a:lstStyle/>
          <a:p>
            <a:fld id="{679B1134-045D-4EF1-A302-40BD4895FC64}" type="slidenum">
              <a:rPr lang="en-US" smtClean="0"/>
              <a:t>9</a:t>
            </a:fld>
            <a:endParaRPr lang="en-US"/>
          </a:p>
        </p:txBody>
      </p:sp>
    </p:spTree>
    <p:extLst>
      <p:ext uri="{BB962C8B-B14F-4D97-AF65-F5344CB8AC3E}">
        <p14:creationId xmlns:p14="http://schemas.microsoft.com/office/powerpoint/2010/main" val="3568309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
</p:tagLst>
</file>

<file path=ppt/tags/tag26.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8.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9.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2.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3.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4.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5.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Firm Format - template_Grey">
  <a:themeElements>
    <a:clrScheme name="McKinsey Blue with Orange">
      <a:dk1>
        <a:srgbClr val="000000"/>
      </a:dk1>
      <a:lt1>
        <a:srgbClr val="FFFFFF"/>
      </a:lt1>
      <a:dk2>
        <a:srgbClr val="002960"/>
      </a:dk2>
      <a:lt2>
        <a:srgbClr val="FFFFFF"/>
      </a:lt2>
      <a:accent1>
        <a:srgbClr val="C5C5C5"/>
      </a:accent1>
      <a:accent2>
        <a:srgbClr val="00ADEF"/>
      </a:accent2>
      <a:accent3>
        <a:srgbClr val="0065BD"/>
      </a:accent3>
      <a:accent4>
        <a:srgbClr val="002960"/>
      </a:accent4>
      <a:accent5>
        <a:srgbClr val="F27F00"/>
      </a:accent5>
      <a:accent6>
        <a:srgbClr val="808080"/>
      </a:accent6>
      <a:hlink>
        <a:srgbClr val="0065BD"/>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cKinsey Blue with Orange">
        <a:dk1>
          <a:srgbClr val="000000"/>
        </a:dk1>
        <a:lt1>
          <a:srgbClr val="FFFFFF"/>
        </a:lt1>
        <a:dk2>
          <a:srgbClr val="002960"/>
        </a:dk2>
        <a:lt2>
          <a:srgbClr val="FFFFFF"/>
        </a:lt2>
        <a:accent1>
          <a:srgbClr val="C5C5C5"/>
        </a:accent1>
        <a:accent2>
          <a:srgbClr val="00ADEF"/>
        </a:accent2>
        <a:accent3>
          <a:srgbClr val="0065BD"/>
        </a:accent3>
        <a:accent4>
          <a:srgbClr val="002960"/>
        </a:accent4>
        <a:accent5>
          <a:srgbClr val="F27F00"/>
        </a:accent5>
        <a:accent6>
          <a:srgbClr val="808080"/>
        </a:accent6>
        <a:hlink>
          <a:srgbClr val="0065BD"/>
        </a:hlink>
        <a:folHlink>
          <a:srgbClr val="002960"/>
        </a:folHlink>
      </a:clrScheme>
      <a:clrMap bg1="lt1" tx1="dk1" bg2="lt2" tx2="dk2" accent1="accent1" accent2="accent2" accent3="accent3" accent4="accent4" accent5="accent5" accent6="accent6" hlink="hlink" folHlink="folHlink"/>
    </a:extraClrScheme>
    <a:extraClrScheme>
      <a:clrScheme name="McKinsey Blue with Pink">
        <a:dk1>
          <a:srgbClr val="000000"/>
        </a:dk1>
        <a:lt1>
          <a:srgbClr val="FFFFFF"/>
        </a:lt1>
        <a:dk2>
          <a:srgbClr val="002960"/>
        </a:dk2>
        <a:lt2>
          <a:srgbClr val="FFFFFF"/>
        </a:lt2>
        <a:accent1>
          <a:srgbClr val="C5C5C5"/>
        </a:accent1>
        <a:accent2>
          <a:srgbClr val="00ADEF"/>
        </a:accent2>
        <a:accent3>
          <a:srgbClr val="006983"/>
        </a:accent3>
        <a:accent4>
          <a:srgbClr val="002960"/>
        </a:accent4>
        <a:accent5>
          <a:srgbClr val="AD005B"/>
        </a:accent5>
        <a:accent6>
          <a:srgbClr val="808080"/>
        </a:accent6>
        <a:hlink>
          <a:srgbClr val="006983"/>
        </a:hlink>
        <a:folHlink>
          <a:srgbClr val="3333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irm Format - template - blue - normal" id="{DFFC87FE-E378-48E5-880C-429190FD33BA}" vid="{BD91DB6D-6D15-4C2C-B694-43200695CBC5}"/>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74ACF4E556ED41B98E8B669B9EBD24" ma:contentTypeVersion="2" ma:contentTypeDescription="Create a new document." ma:contentTypeScope="" ma:versionID="b41f12e4be02454dd66b4d49c3fbb769">
  <xsd:schema xmlns:xsd="http://www.w3.org/2001/XMLSchema" xmlns:xs="http://www.w3.org/2001/XMLSchema" xmlns:p="http://schemas.microsoft.com/office/2006/metadata/properties" xmlns:ns2="c58923f5-c493-4395-adb9-47a05ad05b08" xmlns:ns3="8a71e403-ed40-445b-9dc7-7c1683f16b8b" targetNamespace="http://schemas.microsoft.com/office/2006/metadata/properties" ma:root="true" ma:fieldsID="4b2e1b6535c3ee27548adccf13cad4f9" ns2:_="" ns3:_="">
    <xsd:import namespace="c58923f5-c493-4395-adb9-47a05ad05b08"/>
    <xsd:import namespace="8a71e403-ed40-445b-9dc7-7c1683f16b8b"/>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923f5-c493-4395-adb9-47a05ad05b0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a71e403-ed40-445b-9dc7-7c1683f16b8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c58923f5-c493-4395-adb9-47a05ad05b08">QQ2QY62ZZVFS-29591749-754</_dlc_DocId>
    <_dlc_DocIdUrl xmlns="c58923f5-c493-4395-adb9-47a05ad05b08">
      <Url>https://moitsd.state.mo.us/itsd/PMO/_layouts/15/DocIdRedir.aspx?ID=QQ2QY62ZZVFS-29591749-754</Url>
      <Description>QQ2QY62ZZVFS-29591749-754</Description>
    </_dlc_DocIdUrl>
  </documentManagement>
</p:properties>
</file>

<file path=customXml/itemProps1.xml><?xml version="1.0" encoding="utf-8"?>
<ds:datastoreItem xmlns:ds="http://schemas.openxmlformats.org/officeDocument/2006/customXml" ds:itemID="{FC63943D-1390-49A4-87C7-9CCF941B8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923f5-c493-4395-adb9-47a05ad05b08"/>
    <ds:schemaRef ds:uri="8a71e403-ed40-445b-9dc7-7c1683f16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E84629-6D96-4235-BAD9-80C13DBCC147}">
  <ds:schemaRefs>
    <ds:schemaRef ds:uri="http://schemas.microsoft.com/sharepoint/v3/contenttype/forms"/>
  </ds:schemaRefs>
</ds:datastoreItem>
</file>

<file path=customXml/itemProps3.xml><?xml version="1.0" encoding="utf-8"?>
<ds:datastoreItem xmlns:ds="http://schemas.openxmlformats.org/officeDocument/2006/customXml" ds:itemID="{E9CC9003-CCCF-45DA-A7DF-EE33286EDDC1}">
  <ds:schemaRefs>
    <ds:schemaRef ds:uri="http://schemas.microsoft.com/sharepoint/events"/>
  </ds:schemaRefs>
</ds:datastoreItem>
</file>

<file path=customXml/itemProps4.xml><?xml version="1.0" encoding="utf-8"?>
<ds:datastoreItem xmlns:ds="http://schemas.openxmlformats.org/officeDocument/2006/customXml" ds:itemID="{7F98FFEA-5D04-4440-B2E6-DE33C92F59F3}">
  <ds:schemaRefs>
    <ds:schemaRef ds:uri="http://schemas.microsoft.com/office/2006/documentManagement/types"/>
    <ds:schemaRef ds:uri="c58923f5-c493-4395-adb9-47a05ad05b08"/>
    <ds:schemaRef ds:uri="http://purl.org/dc/elements/1.1/"/>
    <ds:schemaRef ds:uri="8a71e403-ed40-445b-9dc7-7c1683f16b8b"/>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36103</TotalTime>
  <Words>1742</Words>
  <Application>Microsoft Office PowerPoint</Application>
  <PresentationFormat>On-screen Show (16:9)</PresentationFormat>
  <Paragraphs>251</Paragraphs>
  <Slides>19</Slides>
  <Notes>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Calibri Light</vt:lpstr>
      <vt:lpstr>Roboto</vt:lpstr>
      <vt:lpstr>Times New Roman</vt:lpstr>
      <vt:lpstr>Wingdings</vt:lpstr>
      <vt:lpstr>Firm Format - template_Grey</vt:lpstr>
      <vt:lpstr>Office Theme</vt:lpstr>
      <vt:lpstr>think-cell Slide</vt:lpstr>
      <vt:lpstr> Welcome  NextGeneration9-1-1 GIS Data Remediation Services – Qualified Vendor List     </vt:lpstr>
      <vt:lpstr>Allowed/Not Allowed Products and Services Under the Contract</vt:lpstr>
      <vt:lpstr>Contract Term</vt:lpstr>
      <vt:lpstr>General Provisions</vt:lpstr>
      <vt:lpstr>PowerPoint Presentation</vt:lpstr>
      <vt:lpstr>PAQ Request</vt:lpstr>
      <vt:lpstr>PAQ Response</vt:lpstr>
      <vt:lpstr>PAQ Response Evaluation</vt:lpstr>
      <vt:lpstr>PAQ Response Evaluation (contd.)</vt:lpstr>
      <vt:lpstr>PAQ Response Evaluation (contd.)</vt:lpstr>
      <vt:lpstr>PowerPoint Presentation</vt:lpstr>
      <vt:lpstr>Approval and Award of PAQ</vt:lpstr>
      <vt:lpstr>Approval and Award of PAQ (contd.)</vt:lpstr>
      <vt:lpstr>Approval and Award of PAQ (contd.)</vt:lpstr>
      <vt:lpstr>Approval and Award of PAQ (contd.)</vt:lpstr>
      <vt:lpstr>Next Steps</vt:lpstr>
      <vt:lpstr>Payment</vt:lpstr>
      <vt:lpstr>Payment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Moshiur Rahman</dc:creator>
  <cp:lastModifiedBy>Miller, Kelly</cp:lastModifiedBy>
  <cp:revision>2138</cp:revision>
  <cp:lastPrinted>2018-07-12T21:05:39Z</cp:lastPrinted>
  <dcterms:created xsi:type="dcterms:W3CDTF">2015-02-07T22:16:34Z</dcterms:created>
  <dcterms:modified xsi:type="dcterms:W3CDTF">2023-11-21T19:51:12Z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0x0101005274ACF4E556ED41B98E8B669B9EBD24</vt:lpwstr>
  </property>
  <property fmtid="{D5CDD505-2E9C-101B-9397-08002B2CF9AE}" pid="3" name="_dlc_DocIdItemGuid">
    <vt:lpwstr>ab03e22a-9ee4-4f85-a97d-a2954560f3be</vt:lpwstr>
  </property>
  <property fmtid="{D5CDD505-2E9C-101B-9397-08002B2CF9AE}" pid="4" name="MSIP_Label_defa4170-0d19-0005-0004-bc88714345d2_Enabled">
    <vt:lpwstr>true</vt:lpwstr>
  </property>
  <property fmtid="{D5CDD505-2E9C-101B-9397-08002B2CF9AE}" pid="5" name="MSIP_Label_defa4170-0d19-0005-0004-bc88714345d2_SetDate">
    <vt:lpwstr>2023-11-21T16:45:47Z</vt:lpwstr>
  </property>
  <property fmtid="{D5CDD505-2E9C-101B-9397-08002B2CF9AE}" pid="6" name="MSIP_Label_defa4170-0d19-0005-0004-bc88714345d2_Method">
    <vt:lpwstr>Standard</vt:lpwstr>
  </property>
  <property fmtid="{D5CDD505-2E9C-101B-9397-08002B2CF9AE}" pid="7" name="MSIP_Label_defa4170-0d19-0005-0004-bc88714345d2_Name">
    <vt:lpwstr>defa4170-0d19-0005-0004-bc88714345d2</vt:lpwstr>
  </property>
  <property fmtid="{D5CDD505-2E9C-101B-9397-08002B2CF9AE}" pid="8" name="MSIP_Label_defa4170-0d19-0005-0004-bc88714345d2_SiteId">
    <vt:lpwstr>831ecdf9-06f4-49a9-9b3e-32a7eac7ca52</vt:lpwstr>
  </property>
  <property fmtid="{D5CDD505-2E9C-101B-9397-08002B2CF9AE}" pid="9" name="MSIP_Label_defa4170-0d19-0005-0004-bc88714345d2_ActionId">
    <vt:lpwstr>4cc50666-256c-4e31-a050-4ef0db8cc56a</vt:lpwstr>
  </property>
  <property fmtid="{D5CDD505-2E9C-101B-9397-08002B2CF9AE}" pid="10" name="MSIP_Label_defa4170-0d19-0005-0004-bc88714345d2_ContentBits">
    <vt:lpwstr>0</vt:lpwstr>
  </property>
</Properties>
</file>