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sldIdLst>
    <p:sldId id="256" r:id="rId5"/>
    <p:sldId id="347" r:id="rId6"/>
    <p:sldId id="291" r:id="rId7"/>
    <p:sldId id="293" r:id="rId8"/>
    <p:sldId id="352" r:id="rId9"/>
    <p:sldId id="353" r:id="rId10"/>
    <p:sldId id="355" r:id="rId11"/>
    <p:sldId id="356" r:id="rId12"/>
    <p:sldId id="354" r:id="rId13"/>
    <p:sldId id="278" r:id="rId14"/>
  </p:sldIdLst>
  <p:sldSz cx="12192000" cy="6858000"/>
  <p:notesSz cx="6858000" cy="9144000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50" b="0" i="1" u="none" strike="noStrike" cap="none" spc="0" normalizeH="0" baseline="0">
        <a:ln>
          <a:noFill/>
        </a:ln>
        <a:solidFill>
          <a:schemeClr val="accent1">
            <a:hueOff val="300940"/>
            <a:lumOff val="-21749"/>
          </a:schemeClr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50" b="0" i="1" u="none" strike="noStrike" cap="none" spc="0" normalizeH="0" baseline="0">
        <a:ln>
          <a:noFill/>
        </a:ln>
        <a:solidFill>
          <a:schemeClr val="accent1">
            <a:hueOff val="300940"/>
            <a:lumOff val="-21749"/>
          </a:schemeClr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50" b="0" i="1" u="none" strike="noStrike" cap="none" spc="0" normalizeH="0" baseline="0">
        <a:ln>
          <a:noFill/>
        </a:ln>
        <a:solidFill>
          <a:schemeClr val="accent1">
            <a:hueOff val="300940"/>
            <a:lumOff val="-21749"/>
          </a:schemeClr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50" b="0" i="1" u="none" strike="noStrike" cap="none" spc="0" normalizeH="0" baseline="0">
        <a:ln>
          <a:noFill/>
        </a:ln>
        <a:solidFill>
          <a:schemeClr val="accent1">
            <a:hueOff val="300940"/>
            <a:lumOff val="-21749"/>
          </a:schemeClr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50" b="0" i="1" u="none" strike="noStrike" cap="none" spc="0" normalizeH="0" baseline="0">
        <a:ln>
          <a:noFill/>
        </a:ln>
        <a:solidFill>
          <a:schemeClr val="accent1">
            <a:hueOff val="300940"/>
            <a:lumOff val="-21749"/>
          </a:schemeClr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50" b="0" i="1" u="none" strike="noStrike" cap="none" spc="0" normalizeH="0" baseline="0">
        <a:ln>
          <a:noFill/>
        </a:ln>
        <a:solidFill>
          <a:schemeClr val="accent1">
            <a:hueOff val="300940"/>
            <a:lumOff val="-21749"/>
          </a:schemeClr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50" b="0" i="1" u="none" strike="noStrike" cap="none" spc="0" normalizeH="0" baseline="0">
        <a:ln>
          <a:noFill/>
        </a:ln>
        <a:solidFill>
          <a:schemeClr val="accent1">
            <a:hueOff val="300940"/>
            <a:lumOff val="-21749"/>
          </a:schemeClr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50" b="0" i="1" u="none" strike="noStrike" cap="none" spc="0" normalizeH="0" baseline="0">
        <a:ln>
          <a:noFill/>
        </a:ln>
        <a:solidFill>
          <a:schemeClr val="accent1">
            <a:hueOff val="300940"/>
            <a:lumOff val="-21749"/>
          </a:schemeClr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50" b="0" i="1" u="none" strike="noStrike" cap="none" spc="0" normalizeH="0" baseline="0">
        <a:ln>
          <a:noFill/>
        </a:ln>
        <a:solidFill>
          <a:schemeClr val="accent1">
            <a:hueOff val="300940"/>
            <a:lumOff val="-21749"/>
          </a:schemeClr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46A"/>
    <a:srgbClr val="1D3461"/>
    <a:srgbClr val="FFFFFF"/>
    <a:srgbClr val="597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CBCBCB"/>
              </a:solidFill>
              <a:prstDash val="solid"/>
              <a:miter lim="400000"/>
            </a:ln>
          </a:left>
          <a:right>
            <a:ln w="3175" cap="flat">
              <a:solidFill>
                <a:srgbClr val="CBCBCB"/>
              </a:solidFill>
              <a:prstDash val="solid"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3175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CBCBCB"/>
              </a:solidFill>
              <a:prstDash val="solid"/>
              <a:miter lim="400000"/>
            </a:ln>
          </a:left>
          <a:right>
            <a:ln w="3175" cap="flat">
              <a:solidFill>
                <a:srgbClr val="CBCBCB"/>
              </a:solidFill>
              <a:prstDash val="solid"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3175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CBCBCB"/>
              </a:solidFill>
              <a:prstDash val="solid"/>
              <a:miter lim="400000"/>
            </a:ln>
          </a:left>
          <a:right>
            <a:ln w="3175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3175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CBCBCB"/>
              </a:solidFill>
              <a:prstDash val="solid"/>
              <a:miter lim="400000"/>
            </a:ln>
          </a:left>
          <a:right>
            <a:ln w="3175" cap="flat">
              <a:solidFill>
                <a:srgbClr val="CBCBCB"/>
              </a:solidFill>
              <a:prstDash val="solid"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3175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CBCBCB"/>
              </a:solidFill>
              <a:prstDash val="solid"/>
              <a:miter lim="400000"/>
            </a:ln>
          </a:left>
          <a:right>
            <a:ln w="3175" cap="flat">
              <a:solidFill>
                <a:srgbClr val="CBCBCB"/>
              </a:solidFill>
              <a:prstDash val="solid"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CBCBCB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CBCBCB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3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6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9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2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5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8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1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4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Cheryl</a:t>
            </a:r>
          </a:p>
        </p:txBody>
      </p:sp>
    </p:spTree>
    <p:extLst>
      <p:ext uri="{BB962C8B-B14F-4D97-AF65-F5344CB8AC3E}">
        <p14:creationId xmlns:p14="http://schemas.microsoft.com/office/powerpoint/2010/main" val="69726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0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geo-comm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gspadorcio@geo-comm.com" TargetMode="External"/><Relationship Id="rId5" Type="http://schemas.openxmlformats.org/officeDocument/2006/relationships/hyperlink" Target="https://www.geocomm.com/contact/" TargetMode="External"/><Relationship Id="rId4" Type="http://schemas.openxmlformats.org/officeDocument/2006/relationships/hyperlink" Target="https://www.geo-comm.com/contact/" TargetMode="Externa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hyperlink" Target="http://geo-comm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gspadorcio@geo-comm.com" TargetMode="External"/><Relationship Id="rId5" Type="http://schemas.openxmlformats.org/officeDocument/2006/relationships/hyperlink" Target="https://www.geocomm.com/contact/" TargetMode="External"/><Relationship Id="rId4" Type="http://schemas.openxmlformats.org/officeDocument/2006/relationships/hyperlink" Target="https://www.geo-comm.com/contact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eoCommLogo_Cover-01.png" descr="GeoCommLogo_Cover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59" y="825996"/>
            <a:ext cx="2598454" cy="511030"/>
          </a:xfrm>
          <a:prstGeom prst="rect">
            <a:avLst/>
          </a:prstGeom>
          <a:ln w="3175">
            <a:miter lim="400000"/>
          </a:ln>
        </p:spPr>
      </p:pic>
      <p:sp>
        <p:nvSpPr>
          <p:cNvPr id="17" name="iStock_7475103_LARGE_composite.jpg"/>
          <p:cNvSpPr>
            <a:spLocks noGrp="1"/>
          </p:cNvSpPr>
          <p:nvPr>
            <p:ph type="pic" idx="13"/>
          </p:nvPr>
        </p:nvSpPr>
        <p:spPr>
          <a:xfrm>
            <a:off x="-12562" y="1863478"/>
            <a:ext cx="12217074" cy="333256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" name="Rectangle"/>
          <p:cNvSpPr/>
          <p:nvPr/>
        </p:nvSpPr>
        <p:spPr>
          <a:xfrm>
            <a:off x="0" y="1853026"/>
            <a:ext cx="12221945" cy="3332560"/>
          </a:xfrm>
          <a:prstGeom prst="rect">
            <a:avLst/>
          </a:prstGeom>
          <a:gradFill>
            <a:gsLst>
              <a:gs pos="0">
                <a:srgbClr val="2C436F">
                  <a:alpha val="80000"/>
                </a:srgbClr>
              </a:gs>
              <a:gs pos="100000">
                <a:srgbClr val="597FBB">
                  <a:alpha val="80000"/>
                </a:srgbClr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19" name="Prepared by: Name Goes Here"/>
          <p:cNvSpPr txBox="1">
            <a:spLocks noGrp="1"/>
          </p:cNvSpPr>
          <p:nvPr>
            <p:ph type="body" sz="quarter" idx="14"/>
          </p:nvPr>
        </p:nvSpPr>
        <p:spPr>
          <a:xfrm>
            <a:off x="1192212" y="6288928"/>
            <a:ext cx="7353301" cy="3381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950"/>
              </a:lnSpc>
              <a:buSzTx/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attern_Full_Cover-01.png" descr="Pattern_Full_Cover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573" y="314414"/>
            <a:ext cx="4688849" cy="2315481"/>
          </a:xfrm>
          <a:prstGeom prst="rect">
            <a:avLst/>
          </a:prstGeom>
          <a:ln w="3175">
            <a:miter lim="400000"/>
          </a:ln>
        </p:spPr>
      </p:pic>
      <p:sp>
        <p:nvSpPr>
          <p:cNvPr id="21" name="Month xx, 2020"/>
          <p:cNvSpPr>
            <a:spLocks noGrp="1"/>
          </p:cNvSpPr>
          <p:nvPr>
            <p:ph type="body" sz="quarter" idx="15"/>
          </p:nvPr>
        </p:nvSpPr>
        <p:spPr>
          <a:xfrm>
            <a:off x="779438" y="4780555"/>
            <a:ext cx="2548124" cy="586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85" y="0"/>
                </a:moveTo>
                <a:cubicBezTo>
                  <a:pt x="1381" y="0"/>
                  <a:pt x="0" y="4835"/>
                  <a:pt x="0" y="10800"/>
                </a:cubicBezTo>
                <a:cubicBezTo>
                  <a:pt x="0" y="16765"/>
                  <a:pt x="1381" y="21600"/>
                  <a:pt x="3085" y="21600"/>
                </a:cubicBezTo>
                <a:lnTo>
                  <a:pt x="6144" y="21600"/>
                </a:lnTo>
                <a:lnTo>
                  <a:pt x="9255" y="21600"/>
                </a:lnTo>
                <a:lnTo>
                  <a:pt x="9286" y="21600"/>
                </a:lnTo>
                <a:lnTo>
                  <a:pt x="12314" y="21600"/>
                </a:lnTo>
                <a:lnTo>
                  <a:pt x="12345" y="21600"/>
                </a:lnTo>
                <a:lnTo>
                  <a:pt x="15456" y="21600"/>
                </a:lnTo>
                <a:lnTo>
                  <a:pt x="18515" y="21600"/>
                </a:lnTo>
                <a:cubicBezTo>
                  <a:pt x="20219" y="21600"/>
                  <a:pt x="21600" y="16765"/>
                  <a:pt x="21600" y="10800"/>
                </a:cubicBezTo>
                <a:cubicBezTo>
                  <a:pt x="21600" y="4835"/>
                  <a:pt x="20219" y="0"/>
                  <a:pt x="18515" y="0"/>
                </a:cubicBezTo>
                <a:lnTo>
                  <a:pt x="15456" y="0"/>
                </a:lnTo>
                <a:lnTo>
                  <a:pt x="12345" y="0"/>
                </a:lnTo>
                <a:lnTo>
                  <a:pt x="12314" y="0"/>
                </a:lnTo>
                <a:lnTo>
                  <a:pt x="9286" y="0"/>
                </a:lnTo>
                <a:lnTo>
                  <a:pt x="9255" y="0"/>
                </a:lnTo>
                <a:lnTo>
                  <a:pt x="6144" y="0"/>
                </a:lnTo>
                <a:lnTo>
                  <a:pt x="3085" y="0"/>
                </a:lnTo>
                <a:close/>
              </a:path>
            </a:pathLst>
          </a:custGeom>
          <a:solidFill>
            <a:srgbClr val="E4E5E6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700"/>
              </a:spcBef>
              <a:buSzTx/>
              <a:buNone/>
              <a:defRPr sz="1600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attern_Full_Cover-01.png" descr="Pattern_Full_Cover-01.png"/>
          <p:cNvPicPr>
            <a:picLocks noChangeAspect="1"/>
          </p:cNvPicPr>
          <p:nvPr/>
        </p:nvPicPr>
        <p:blipFill>
          <a:blip r:embed="rId3"/>
          <a:srcRect t="6002" r="30928"/>
          <a:stretch>
            <a:fillRect/>
          </a:stretch>
        </p:blipFill>
        <p:spPr>
          <a:xfrm>
            <a:off x="9364431" y="4408716"/>
            <a:ext cx="2839559" cy="1908302"/>
          </a:xfrm>
          <a:prstGeom prst="rect">
            <a:avLst/>
          </a:prstGeom>
          <a:ln w="3175">
            <a:miter lim="400000"/>
          </a:ln>
        </p:spPr>
      </p:pic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192212" y="5520975"/>
            <a:ext cx="7353301" cy="7174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ts val="3250"/>
              </a:lnSpc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7970" y="5734050"/>
            <a:ext cx="248466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attern_Bottom-01.png" descr="Pattern_Bottom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4" y="5640434"/>
            <a:ext cx="7828839" cy="1236133"/>
          </a:xfrm>
          <a:prstGeom prst="rect">
            <a:avLst/>
          </a:prstGeom>
          <a:ln w="3175">
            <a:miter lim="400000"/>
          </a:ln>
        </p:spPr>
      </p:pic>
      <p:sp>
        <p:nvSpPr>
          <p:cNvPr id="66" name="Rectangle"/>
          <p:cNvSpPr/>
          <p:nvPr/>
        </p:nvSpPr>
        <p:spPr>
          <a:xfrm>
            <a:off x="0" y="-12478"/>
            <a:ext cx="12192001" cy="226216"/>
          </a:xfrm>
          <a:prstGeom prst="rect">
            <a:avLst/>
          </a:prstGeom>
          <a:gradFill>
            <a:gsLst>
              <a:gs pos="0">
                <a:srgbClr val="2C436F"/>
              </a:gs>
              <a:gs pos="100000">
                <a:srgbClr val="597FBB"/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67" name="– Attribute if needed"/>
          <p:cNvSpPr>
            <a:spLocks noGrp="1"/>
          </p:cNvSpPr>
          <p:nvPr>
            <p:ph type="body" sz="quarter" idx="13"/>
          </p:nvPr>
        </p:nvSpPr>
        <p:spPr>
          <a:xfrm>
            <a:off x="896794" y="4271460"/>
            <a:ext cx="3474347" cy="58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9" y="0"/>
                </a:moveTo>
                <a:cubicBezTo>
                  <a:pt x="823" y="0"/>
                  <a:pt x="0" y="4835"/>
                  <a:pt x="0" y="10800"/>
                </a:cubicBezTo>
                <a:cubicBezTo>
                  <a:pt x="0" y="16765"/>
                  <a:pt x="823" y="21600"/>
                  <a:pt x="1839" y="21600"/>
                </a:cubicBezTo>
                <a:lnTo>
                  <a:pt x="3663" y="21600"/>
                </a:lnTo>
                <a:lnTo>
                  <a:pt x="5517" y="21600"/>
                </a:lnTo>
                <a:lnTo>
                  <a:pt x="5536" y="21600"/>
                </a:lnTo>
                <a:lnTo>
                  <a:pt x="7341" y="21600"/>
                </a:lnTo>
                <a:lnTo>
                  <a:pt x="7359" y="21600"/>
                </a:lnTo>
                <a:lnTo>
                  <a:pt x="9214" y="21600"/>
                </a:lnTo>
                <a:lnTo>
                  <a:pt x="10563" y="21600"/>
                </a:lnTo>
                <a:lnTo>
                  <a:pt x="11037" y="21600"/>
                </a:lnTo>
                <a:lnTo>
                  <a:pt x="12386" y="21600"/>
                </a:lnTo>
                <a:lnTo>
                  <a:pt x="14241" y="21600"/>
                </a:lnTo>
                <a:lnTo>
                  <a:pt x="14259" y="21600"/>
                </a:lnTo>
                <a:lnTo>
                  <a:pt x="16064" y="21600"/>
                </a:lnTo>
                <a:lnTo>
                  <a:pt x="16083" y="21600"/>
                </a:lnTo>
                <a:lnTo>
                  <a:pt x="17937" y="21600"/>
                </a:lnTo>
                <a:lnTo>
                  <a:pt x="19761" y="21600"/>
                </a:lnTo>
                <a:cubicBezTo>
                  <a:pt x="20777" y="21600"/>
                  <a:pt x="21600" y="16765"/>
                  <a:pt x="21600" y="10800"/>
                </a:cubicBezTo>
                <a:cubicBezTo>
                  <a:pt x="21600" y="4835"/>
                  <a:pt x="20777" y="0"/>
                  <a:pt x="19761" y="0"/>
                </a:cubicBezTo>
                <a:lnTo>
                  <a:pt x="17937" y="0"/>
                </a:lnTo>
                <a:lnTo>
                  <a:pt x="16083" y="0"/>
                </a:lnTo>
                <a:lnTo>
                  <a:pt x="16064" y="0"/>
                </a:lnTo>
                <a:lnTo>
                  <a:pt x="14259" y="0"/>
                </a:lnTo>
                <a:lnTo>
                  <a:pt x="14241" y="0"/>
                </a:lnTo>
                <a:lnTo>
                  <a:pt x="12386" y="0"/>
                </a:lnTo>
                <a:lnTo>
                  <a:pt x="11037" y="0"/>
                </a:lnTo>
                <a:lnTo>
                  <a:pt x="10563" y="0"/>
                </a:lnTo>
                <a:lnTo>
                  <a:pt x="9214" y="0"/>
                </a:lnTo>
                <a:lnTo>
                  <a:pt x="7359" y="0"/>
                </a:lnTo>
                <a:lnTo>
                  <a:pt x="7341" y="0"/>
                </a:lnTo>
                <a:lnTo>
                  <a:pt x="5536" y="0"/>
                </a:lnTo>
                <a:lnTo>
                  <a:pt x="5517" y="0"/>
                </a:lnTo>
                <a:lnTo>
                  <a:pt x="3663" y="0"/>
                </a:lnTo>
                <a:lnTo>
                  <a:pt x="1839" y="0"/>
                </a:lnTo>
                <a:close/>
              </a:path>
            </a:pathLst>
          </a:custGeom>
          <a:solidFill>
            <a:srgbClr val="E4E5E6"/>
          </a:solidFill>
        </p:spPr>
        <p:txBody>
          <a:bodyPr anchor="ctr"/>
          <a:lstStyle/>
          <a:p>
            <a:pPr marL="0" lvl="0" indent="114300">
              <a:lnSpc>
                <a:spcPct val="100000"/>
              </a:lnSpc>
              <a:buSzTx/>
              <a:buNone/>
              <a:defRPr sz="2800" cap="all"/>
            </a:pPr>
            <a:r>
              <a:rPr lang="en-US"/>
              <a:t>Click to edit Master text styles</a:t>
            </a:r>
          </a:p>
        </p:txBody>
      </p:sp>
      <p:sp>
        <p:nvSpPr>
          <p:cNvPr id="68" name="“Pull out quote or example of text that is in between or called out as emphasized to make a point.”"/>
          <p:cNvSpPr txBox="1">
            <a:spLocks noGrp="1"/>
          </p:cNvSpPr>
          <p:nvPr>
            <p:ph type="body" sz="quarter" idx="14"/>
          </p:nvPr>
        </p:nvSpPr>
        <p:spPr>
          <a:xfrm>
            <a:off x="884094" y="1988640"/>
            <a:ext cx="5472319" cy="1308947"/>
          </a:xfrm>
          <a:prstGeom prst="rect">
            <a:avLst/>
          </a:prstGeom>
        </p:spPr>
        <p:txBody>
          <a:bodyPr lIns="35718" tIns="35718" rIns="35718" bIns="35718">
            <a:spAutoFit/>
          </a:bodyPr>
          <a:lstStyle>
            <a:lvl1pPr marL="0" indent="0" defTabSz="457200">
              <a:lnSpc>
                <a:spcPts val="3250"/>
              </a:lnSpc>
              <a:buSzTx/>
              <a:buNone/>
              <a:defRPr sz="2500">
                <a:solidFill>
                  <a:schemeClr val="accent1">
                    <a:hueOff val="300940"/>
                    <a:lumOff val="-21749"/>
                  </a:schemeClr>
                </a:solidFill>
              </a:defRPr>
            </a:lvl1pPr>
          </a:lstStyle>
          <a:p>
            <a:pPr lvl="0" defTabSz="914400"/>
            <a:r>
              <a:rPr lang="en-US"/>
              <a:t>Click to edit Master text styles</a:t>
            </a:r>
          </a:p>
        </p:txBody>
      </p:sp>
      <p:sp>
        <p:nvSpPr>
          <p:cNvPr id="69" name="Title Here Styling Example"/>
          <p:cNvSpPr txBox="1">
            <a:spLocks noGrp="1"/>
          </p:cNvSpPr>
          <p:nvPr>
            <p:ph type="body" sz="quarter" idx="15"/>
          </p:nvPr>
        </p:nvSpPr>
        <p:spPr>
          <a:xfrm>
            <a:off x="780577" y="540939"/>
            <a:ext cx="7583373" cy="46762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3000"/>
              </a:lnSpc>
              <a:buSzTx/>
              <a:buNone/>
              <a:defRPr sz="3500" b="1">
                <a:solidFill>
                  <a:srgbClr val="1D346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4" name="Geocomm_logo_footer-01.png" descr="Geocomm_logo_footer-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Picture 3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4D765A85-7C4D-49DA-B18C-9A12621C81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38" y="1221015"/>
            <a:ext cx="4580619" cy="4576804"/>
          </a:xfrm>
          <a:prstGeom prst="rect">
            <a:avLst/>
          </a:prstGeom>
        </p:spPr>
      </p:pic>
      <p:graphicFrame>
        <p:nvGraphicFramePr>
          <p:cNvPr id="11" name="Table">
            <a:extLst>
              <a:ext uri="{FF2B5EF4-FFF2-40B4-BE49-F238E27FC236}">
                <a16:creationId xmlns:a16="http://schemas.microsoft.com/office/drawing/2014/main" id="{90FBBC89-ABE1-419D-A6D2-DDA83ED299C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81346341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chemeClr val="accent1">
                              <a:hueOff val="300940"/>
                              <a:lumOff val="-21749"/>
                            </a:schemeClr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chemeClr val="accent1">
                            <a:hueOff val="300940"/>
                            <a:lumOff val="-21749"/>
                          </a:schemeClr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56871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Quote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attern_Bottom-01.png" descr="Pattern_Bottom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4" y="5640434"/>
            <a:ext cx="7828839" cy="1236133"/>
          </a:xfrm>
          <a:prstGeom prst="rect">
            <a:avLst/>
          </a:prstGeom>
          <a:ln w="3175">
            <a:miter lim="400000"/>
          </a:ln>
        </p:spPr>
      </p:pic>
      <p:sp>
        <p:nvSpPr>
          <p:cNvPr id="66" name="Rectangle"/>
          <p:cNvSpPr/>
          <p:nvPr/>
        </p:nvSpPr>
        <p:spPr>
          <a:xfrm>
            <a:off x="0" y="-12478"/>
            <a:ext cx="12192001" cy="226216"/>
          </a:xfrm>
          <a:prstGeom prst="rect">
            <a:avLst/>
          </a:prstGeom>
          <a:gradFill>
            <a:gsLst>
              <a:gs pos="0">
                <a:srgbClr val="2C436F"/>
              </a:gs>
              <a:gs pos="100000">
                <a:srgbClr val="597FBB"/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67" name="– Attribute if needed"/>
          <p:cNvSpPr>
            <a:spLocks noGrp="1"/>
          </p:cNvSpPr>
          <p:nvPr>
            <p:ph type="body" sz="quarter" idx="13"/>
          </p:nvPr>
        </p:nvSpPr>
        <p:spPr>
          <a:xfrm>
            <a:off x="896794" y="4271460"/>
            <a:ext cx="3474347" cy="58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9" y="0"/>
                </a:moveTo>
                <a:cubicBezTo>
                  <a:pt x="823" y="0"/>
                  <a:pt x="0" y="4835"/>
                  <a:pt x="0" y="10800"/>
                </a:cubicBezTo>
                <a:cubicBezTo>
                  <a:pt x="0" y="16765"/>
                  <a:pt x="823" y="21600"/>
                  <a:pt x="1839" y="21600"/>
                </a:cubicBezTo>
                <a:lnTo>
                  <a:pt x="3663" y="21600"/>
                </a:lnTo>
                <a:lnTo>
                  <a:pt x="5517" y="21600"/>
                </a:lnTo>
                <a:lnTo>
                  <a:pt x="5536" y="21600"/>
                </a:lnTo>
                <a:lnTo>
                  <a:pt x="7341" y="21600"/>
                </a:lnTo>
                <a:lnTo>
                  <a:pt x="7359" y="21600"/>
                </a:lnTo>
                <a:lnTo>
                  <a:pt x="9214" y="21600"/>
                </a:lnTo>
                <a:lnTo>
                  <a:pt x="10563" y="21600"/>
                </a:lnTo>
                <a:lnTo>
                  <a:pt x="11037" y="21600"/>
                </a:lnTo>
                <a:lnTo>
                  <a:pt x="12386" y="21600"/>
                </a:lnTo>
                <a:lnTo>
                  <a:pt x="14241" y="21600"/>
                </a:lnTo>
                <a:lnTo>
                  <a:pt x="14259" y="21600"/>
                </a:lnTo>
                <a:lnTo>
                  <a:pt x="16064" y="21600"/>
                </a:lnTo>
                <a:lnTo>
                  <a:pt x="16083" y="21600"/>
                </a:lnTo>
                <a:lnTo>
                  <a:pt x="17937" y="21600"/>
                </a:lnTo>
                <a:lnTo>
                  <a:pt x="19761" y="21600"/>
                </a:lnTo>
                <a:cubicBezTo>
                  <a:pt x="20777" y="21600"/>
                  <a:pt x="21600" y="16765"/>
                  <a:pt x="21600" y="10800"/>
                </a:cubicBezTo>
                <a:cubicBezTo>
                  <a:pt x="21600" y="4835"/>
                  <a:pt x="20777" y="0"/>
                  <a:pt x="19761" y="0"/>
                </a:cubicBezTo>
                <a:lnTo>
                  <a:pt x="17937" y="0"/>
                </a:lnTo>
                <a:lnTo>
                  <a:pt x="16083" y="0"/>
                </a:lnTo>
                <a:lnTo>
                  <a:pt x="16064" y="0"/>
                </a:lnTo>
                <a:lnTo>
                  <a:pt x="14259" y="0"/>
                </a:lnTo>
                <a:lnTo>
                  <a:pt x="14241" y="0"/>
                </a:lnTo>
                <a:lnTo>
                  <a:pt x="12386" y="0"/>
                </a:lnTo>
                <a:lnTo>
                  <a:pt x="11037" y="0"/>
                </a:lnTo>
                <a:lnTo>
                  <a:pt x="10563" y="0"/>
                </a:lnTo>
                <a:lnTo>
                  <a:pt x="9214" y="0"/>
                </a:lnTo>
                <a:lnTo>
                  <a:pt x="7359" y="0"/>
                </a:lnTo>
                <a:lnTo>
                  <a:pt x="7341" y="0"/>
                </a:lnTo>
                <a:lnTo>
                  <a:pt x="5536" y="0"/>
                </a:lnTo>
                <a:lnTo>
                  <a:pt x="5517" y="0"/>
                </a:lnTo>
                <a:lnTo>
                  <a:pt x="3663" y="0"/>
                </a:lnTo>
                <a:lnTo>
                  <a:pt x="1839" y="0"/>
                </a:lnTo>
                <a:close/>
              </a:path>
            </a:pathLst>
          </a:custGeom>
          <a:solidFill>
            <a:srgbClr val="E4E5E6"/>
          </a:solidFill>
        </p:spPr>
        <p:txBody>
          <a:bodyPr anchor="ctr"/>
          <a:lstStyle/>
          <a:p>
            <a:pPr marL="0" lvl="0" indent="114300">
              <a:lnSpc>
                <a:spcPct val="100000"/>
              </a:lnSpc>
              <a:buSzTx/>
              <a:buNone/>
              <a:defRPr sz="2800" cap="all"/>
            </a:pPr>
            <a:r>
              <a:rPr lang="en-US"/>
              <a:t>Click to edit Master text styles</a:t>
            </a:r>
          </a:p>
        </p:txBody>
      </p:sp>
      <p:sp>
        <p:nvSpPr>
          <p:cNvPr id="68" name="“Pull out quote or example of text that is in between or called out as emphasized to make a point.”"/>
          <p:cNvSpPr txBox="1">
            <a:spLocks noGrp="1"/>
          </p:cNvSpPr>
          <p:nvPr>
            <p:ph type="body" sz="quarter" idx="14"/>
          </p:nvPr>
        </p:nvSpPr>
        <p:spPr>
          <a:xfrm>
            <a:off x="884094" y="1988640"/>
            <a:ext cx="5472319" cy="1308947"/>
          </a:xfrm>
          <a:prstGeom prst="rect">
            <a:avLst/>
          </a:prstGeom>
        </p:spPr>
        <p:txBody>
          <a:bodyPr lIns="35718" tIns="35718" rIns="35718" bIns="35718">
            <a:spAutoFit/>
          </a:bodyPr>
          <a:lstStyle>
            <a:lvl1pPr marL="0" indent="0" defTabSz="457200">
              <a:lnSpc>
                <a:spcPts val="3250"/>
              </a:lnSpc>
              <a:buSzTx/>
              <a:buNone/>
              <a:defRPr sz="2500">
                <a:solidFill>
                  <a:schemeClr val="accent1">
                    <a:hueOff val="300940"/>
                    <a:lumOff val="-21749"/>
                  </a:schemeClr>
                </a:solidFill>
              </a:defRPr>
            </a:lvl1pPr>
          </a:lstStyle>
          <a:p>
            <a:pPr lvl="0" defTabSz="914400"/>
            <a:r>
              <a:rPr lang="en-US"/>
              <a:t>Click to edit Master text styles</a:t>
            </a:r>
          </a:p>
        </p:txBody>
      </p:sp>
      <p:sp>
        <p:nvSpPr>
          <p:cNvPr id="69" name="Title Here Styling Example"/>
          <p:cNvSpPr txBox="1">
            <a:spLocks noGrp="1"/>
          </p:cNvSpPr>
          <p:nvPr>
            <p:ph type="body" sz="quarter" idx="15"/>
          </p:nvPr>
        </p:nvSpPr>
        <p:spPr>
          <a:xfrm>
            <a:off x="780577" y="540939"/>
            <a:ext cx="7583373" cy="46762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3000"/>
              </a:lnSpc>
              <a:buSzTx/>
              <a:buNone/>
              <a:defRPr sz="3500" b="1">
                <a:solidFill>
                  <a:srgbClr val="1D346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4" name="Geocomm_logo_footer-01.png" descr="Geocomm_logo_footer-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E7E7C920-DAAC-49EF-B3E3-DA7B1030AD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614" y="1063862"/>
            <a:ext cx="4580386" cy="4576572"/>
          </a:xfrm>
          <a:prstGeom prst="rect">
            <a:avLst/>
          </a:prstGeom>
        </p:spPr>
      </p:pic>
      <p:graphicFrame>
        <p:nvGraphicFramePr>
          <p:cNvPr id="11" name="Table">
            <a:extLst>
              <a:ext uri="{FF2B5EF4-FFF2-40B4-BE49-F238E27FC236}">
                <a16:creationId xmlns:a16="http://schemas.microsoft.com/office/drawing/2014/main" id="{2256BCC7-3A60-4A99-90F9-3CE37B9C1B2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2380913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chemeClr val="accent1">
                              <a:hueOff val="300940"/>
                              <a:lumOff val="-21749"/>
                            </a:schemeClr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chemeClr val="accent1">
                            <a:hueOff val="300940"/>
                            <a:lumOff val="-21749"/>
                          </a:schemeClr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28326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ectangle"/>
          <p:cNvSpPr/>
          <p:nvPr/>
        </p:nvSpPr>
        <p:spPr>
          <a:xfrm>
            <a:off x="-44986" y="-12478"/>
            <a:ext cx="12281973" cy="226216"/>
          </a:xfrm>
          <a:prstGeom prst="rect">
            <a:avLst/>
          </a:prstGeom>
          <a:gradFill>
            <a:gsLst>
              <a:gs pos="0">
                <a:srgbClr val="2C436F"/>
              </a:gs>
              <a:gs pos="100000">
                <a:srgbClr val="597FBB"/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pic>
        <p:nvPicPr>
          <p:cNvPr id="310" name="Pattern_Bottom-01.png" descr="Pattern_Bottom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4" y="5640434"/>
            <a:ext cx="7828839" cy="1236133"/>
          </a:xfrm>
          <a:prstGeom prst="rect">
            <a:avLst/>
          </a:prstGeom>
          <a:ln w="3175">
            <a:miter lim="400000"/>
          </a:ln>
        </p:spPr>
      </p:pic>
      <p:pic>
        <p:nvPicPr>
          <p:cNvPr id="311" name="Geocomm_logo_footer-01.png" descr="Geocomm_logo_footer-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Title Here Styling Example">
            <a:extLst>
              <a:ext uri="{FF2B5EF4-FFF2-40B4-BE49-F238E27FC236}">
                <a16:creationId xmlns:a16="http://schemas.microsoft.com/office/drawing/2014/main" id="{D6CBCDCC-4812-4846-AFD8-06554DA1177E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780576" y="498717"/>
            <a:ext cx="7583373" cy="46762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3000"/>
              </a:lnSpc>
              <a:buSzTx/>
              <a:buNone/>
              <a:defRPr sz="3500" b="1">
                <a:solidFill>
                  <a:srgbClr val="1D346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7BD33E0E-94E5-4C5B-8FA5-D022605CA762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780576" y="1219852"/>
            <a:ext cx="7844771" cy="42008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graphicFrame>
        <p:nvGraphicFramePr>
          <p:cNvPr id="9" name="Table">
            <a:extLst>
              <a:ext uri="{FF2B5EF4-FFF2-40B4-BE49-F238E27FC236}">
                <a16:creationId xmlns:a16="http://schemas.microsoft.com/office/drawing/2014/main" id="{BD7405D2-F793-42A2-83BF-32A9000DAB0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85237373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chemeClr val="accent1">
                              <a:hueOff val="300940"/>
                              <a:lumOff val="-21749"/>
                            </a:schemeClr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chemeClr val="accent1">
                            <a:hueOff val="300940"/>
                            <a:lumOff val="-21749"/>
                          </a:schemeClr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60808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neil-thomas-rPze45EKUgw-unsplash.jpg"/>
          <p:cNvSpPr>
            <a:spLocks noGrp="1"/>
          </p:cNvSpPr>
          <p:nvPr>
            <p:ph type="pic" sz="half" idx="13"/>
          </p:nvPr>
        </p:nvSpPr>
        <p:spPr>
          <a:xfrm>
            <a:off x="5663252" y="1267347"/>
            <a:ext cx="6264197" cy="4174903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05" name="This is text example this is text example this is text example this is text example this is text example this is text example text."/>
          <p:cNvSpPr txBox="1">
            <a:spLocks noGrp="1"/>
          </p:cNvSpPr>
          <p:nvPr>
            <p:ph type="body" sz="quarter" idx="14"/>
          </p:nvPr>
        </p:nvSpPr>
        <p:spPr>
          <a:xfrm>
            <a:off x="5651549" y="5543780"/>
            <a:ext cx="3736182" cy="3989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8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6" name="This is a header example"/>
          <p:cNvSpPr txBox="1">
            <a:spLocks noGrp="1"/>
          </p:cNvSpPr>
          <p:nvPr>
            <p:ph type="body" sz="quarter" idx="15"/>
          </p:nvPr>
        </p:nvSpPr>
        <p:spPr>
          <a:xfrm>
            <a:off x="814472" y="1187316"/>
            <a:ext cx="4438845" cy="5477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2500">
                <a:solidFill>
                  <a:schemeClr val="accent1">
                    <a:hueOff val="300940"/>
                    <a:lumOff val="-21749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0668" y="1578048"/>
            <a:ext cx="4784685" cy="42008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08" name="Rectangle"/>
          <p:cNvSpPr/>
          <p:nvPr/>
        </p:nvSpPr>
        <p:spPr>
          <a:xfrm>
            <a:off x="-44986" y="-12478"/>
            <a:ext cx="12281973" cy="226216"/>
          </a:xfrm>
          <a:prstGeom prst="rect">
            <a:avLst/>
          </a:prstGeom>
          <a:gradFill>
            <a:gsLst>
              <a:gs pos="0">
                <a:srgbClr val="2C436F"/>
              </a:gs>
              <a:gs pos="100000">
                <a:srgbClr val="597FBB"/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pic>
        <p:nvPicPr>
          <p:cNvPr id="310" name="Pattern_Bottom-01.png" descr="Pattern_Bottom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4" y="5640434"/>
            <a:ext cx="7828839" cy="1236133"/>
          </a:xfrm>
          <a:prstGeom prst="rect">
            <a:avLst/>
          </a:prstGeom>
          <a:ln w="3175">
            <a:miter lim="400000"/>
          </a:ln>
        </p:spPr>
      </p:pic>
      <p:pic>
        <p:nvPicPr>
          <p:cNvPr id="311" name="Geocomm_logo_footer-01.png" descr="Geocomm_logo_footer-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Title Here Styling Example">
            <a:extLst>
              <a:ext uri="{FF2B5EF4-FFF2-40B4-BE49-F238E27FC236}">
                <a16:creationId xmlns:a16="http://schemas.microsoft.com/office/drawing/2014/main" id="{D6CBCDCC-4812-4846-AFD8-06554DA1177E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780576" y="498717"/>
            <a:ext cx="7583373" cy="46762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3000"/>
              </a:lnSpc>
              <a:buSzTx/>
              <a:buNone/>
              <a:defRPr sz="3500" b="1">
                <a:solidFill>
                  <a:srgbClr val="1D346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Table">
            <a:extLst>
              <a:ext uri="{FF2B5EF4-FFF2-40B4-BE49-F238E27FC236}">
                <a16:creationId xmlns:a16="http://schemas.microsoft.com/office/drawing/2014/main" id="{0FC9850A-4749-4A36-A8AE-7927E3A4634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54382896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chemeClr val="accent1">
                              <a:hueOff val="300940"/>
                              <a:lumOff val="-21749"/>
                            </a:schemeClr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chemeClr val="accent1">
                            <a:hueOff val="300940"/>
                            <a:lumOff val="-21749"/>
                          </a:schemeClr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35027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neil-thomas-rPze45EKUgw-unsplash.jpg"/>
          <p:cNvSpPr>
            <a:spLocks noGrp="1"/>
          </p:cNvSpPr>
          <p:nvPr>
            <p:ph type="pic" sz="half" idx="13"/>
          </p:nvPr>
        </p:nvSpPr>
        <p:spPr>
          <a:xfrm>
            <a:off x="780577" y="1341548"/>
            <a:ext cx="3607648" cy="4174903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06" name="This is a header exampl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4463108" y="1365284"/>
            <a:ext cx="4438845" cy="547795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accent1">
                    <a:hueOff val="300940"/>
                    <a:lumOff val="-21749"/>
                  </a:schemeClr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endParaRPr lang="en-US" dirty="0"/>
          </a:p>
        </p:txBody>
      </p:sp>
      <p:sp>
        <p:nvSpPr>
          <p:cNvPr id="308" name="Rectangle"/>
          <p:cNvSpPr/>
          <p:nvPr/>
        </p:nvSpPr>
        <p:spPr>
          <a:xfrm>
            <a:off x="-44986" y="-12478"/>
            <a:ext cx="12281973" cy="226216"/>
          </a:xfrm>
          <a:prstGeom prst="rect">
            <a:avLst/>
          </a:prstGeom>
          <a:gradFill>
            <a:gsLst>
              <a:gs pos="0">
                <a:srgbClr val="2C436F"/>
              </a:gs>
              <a:gs pos="100000">
                <a:srgbClr val="597FBB"/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pic>
        <p:nvPicPr>
          <p:cNvPr id="310" name="Pattern_Bottom-01.png" descr="Pattern_Bottom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4" y="5640434"/>
            <a:ext cx="7828839" cy="1236133"/>
          </a:xfrm>
          <a:prstGeom prst="rect">
            <a:avLst/>
          </a:prstGeom>
          <a:ln w="3175">
            <a:miter lim="400000"/>
          </a:ln>
        </p:spPr>
      </p:pic>
      <p:pic>
        <p:nvPicPr>
          <p:cNvPr id="311" name="Geocomm_logo_footer-01.png" descr="Geocomm_logo_footer-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Title Here Styling Example">
            <a:extLst>
              <a:ext uri="{FF2B5EF4-FFF2-40B4-BE49-F238E27FC236}">
                <a16:creationId xmlns:a16="http://schemas.microsoft.com/office/drawing/2014/main" id="{D6CBCDCC-4812-4846-AFD8-06554DA1177E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780576" y="498717"/>
            <a:ext cx="7583373" cy="46762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3000"/>
              </a:lnSpc>
              <a:buSzTx/>
              <a:buNone/>
              <a:defRPr sz="3500" b="1">
                <a:solidFill>
                  <a:srgbClr val="1D346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his is a header example">
            <a:extLst>
              <a:ext uri="{FF2B5EF4-FFF2-40B4-BE49-F238E27FC236}">
                <a16:creationId xmlns:a16="http://schemas.microsoft.com/office/drawing/2014/main" id="{BC361CB5-B933-4E6E-ADF4-F9E4CD3A7E93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4463107" y="1843994"/>
            <a:ext cx="4438845" cy="547795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solidFill>
                  <a:schemeClr val="accent1">
                    <a:hueOff val="300940"/>
                    <a:lumOff val="-21749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graphicFrame>
        <p:nvGraphicFramePr>
          <p:cNvPr id="11" name="Table">
            <a:extLst>
              <a:ext uri="{FF2B5EF4-FFF2-40B4-BE49-F238E27FC236}">
                <a16:creationId xmlns:a16="http://schemas.microsoft.com/office/drawing/2014/main" id="{548D2EC5-FB64-4C42-8398-324EA355361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94629738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chemeClr val="accent1">
                              <a:hueOff val="300940"/>
                              <a:lumOff val="-21749"/>
                            </a:schemeClr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chemeClr val="accent1">
                            <a:hueOff val="300940"/>
                            <a:lumOff val="-21749"/>
                          </a:schemeClr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538052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Questions + Discussion"/>
          <p:cNvSpPr txBox="1">
            <a:spLocks noGrp="1"/>
          </p:cNvSpPr>
          <p:nvPr>
            <p:ph type="body" sz="quarter" idx="13"/>
          </p:nvPr>
        </p:nvSpPr>
        <p:spPr>
          <a:xfrm>
            <a:off x="813787" y="540939"/>
            <a:ext cx="6705805" cy="4676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SzTx/>
              <a:buNone/>
              <a:defRPr sz="3500" b="1">
                <a:solidFill>
                  <a:srgbClr val="1D346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8" name="Rectangle"/>
          <p:cNvSpPr/>
          <p:nvPr/>
        </p:nvSpPr>
        <p:spPr>
          <a:xfrm>
            <a:off x="0" y="-12478"/>
            <a:ext cx="12192001" cy="226216"/>
          </a:xfrm>
          <a:prstGeom prst="rect">
            <a:avLst/>
          </a:prstGeom>
          <a:gradFill>
            <a:gsLst>
              <a:gs pos="0">
                <a:srgbClr val="2C436F"/>
              </a:gs>
              <a:gs pos="100000">
                <a:srgbClr val="597FBB"/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349" name="Image"/>
          <p:cNvSpPr>
            <a:spLocks noGrp="1"/>
          </p:cNvSpPr>
          <p:nvPr>
            <p:ph type="pic" idx="14"/>
          </p:nvPr>
        </p:nvSpPr>
        <p:spPr>
          <a:xfrm>
            <a:off x="0" y="1262743"/>
            <a:ext cx="12192000" cy="3380516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  <p:pic>
        <p:nvPicPr>
          <p:cNvPr id="350" name="Pattern_Full_Cover-01.png" descr="Pattern_Full_Cover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403" y="348871"/>
            <a:ext cx="4111063" cy="2030155"/>
          </a:xfrm>
          <a:prstGeom prst="rect">
            <a:avLst/>
          </a:prstGeom>
          <a:ln w="3175">
            <a:miter lim="400000"/>
          </a:ln>
        </p:spPr>
      </p:pic>
      <p:pic>
        <p:nvPicPr>
          <p:cNvPr id="351" name="Pattern_Full_Cover-01.png" descr="Pattern_Full_Cover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31" y="3956663"/>
            <a:ext cx="4111063" cy="2030155"/>
          </a:xfrm>
          <a:prstGeom prst="rect">
            <a:avLst/>
          </a:prstGeom>
          <a:ln w="3175">
            <a:miter lim="400000"/>
          </a:ln>
        </p:spPr>
      </p:pic>
      <p:sp>
        <p:nvSpPr>
          <p:cNvPr id="352" name="For more information contact:"/>
          <p:cNvSpPr txBox="1">
            <a:spLocks noGrp="1"/>
          </p:cNvSpPr>
          <p:nvPr>
            <p:ph type="body" sz="quarter" idx="15"/>
          </p:nvPr>
        </p:nvSpPr>
        <p:spPr>
          <a:xfrm>
            <a:off x="871394" y="5118024"/>
            <a:ext cx="5845079" cy="399544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buSzTx/>
              <a:buNone/>
              <a:defRPr sz="1600" b="1" cap="all"/>
            </a:lvl1pPr>
          </a:lstStyle>
          <a:p>
            <a:pPr lvl="0" defTabSz="914400"/>
            <a:r>
              <a:rPr lang="en-US"/>
              <a:t>Click to edit Master text styles</a:t>
            </a:r>
          </a:p>
        </p:txBody>
      </p:sp>
      <p:pic>
        <p:nvPicPr>
          <p:cNvPr id="355" name="Geocomm_logo_footer-01.png" descr="Geocomm_logo_footer-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357" name="Contact us Online"/>
          <p:cNvSpPr/>
          <p:nvPr/>
        </p:nvSpPr>
        <p:spPr>
          <a:xfrm>
            <a:off x="9704388" y="498650"/>
            <a:ext cx="1926267" cy="509918"/>
          </a:xfrm>
          <a:prstGeom prst="roundRect">
            <a:avLst>
              <a:gd name="adj" fmla="val 27668"/>
            </a:avLst>
          </a:prstGeom>
          <a:solidFill>
            <a:srgbClr val="607DB5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t"/>
          <a:lstStyle>
            <a:lvl1pPr algn="ctr">
              <a:lnSpc>
                <a:spcPts val="4200"/>
              </a:lnSpc>
              <a:defRPr sz="2800" i="0" u="sng">
                <a:solidFill>
                  <a:srgbClr val="FFFFFF"/>
                </a:solidFill>
                <a:hlinkClick r:id="rId4"/>
              </a:defRPr>
            </a:lvl1pPr>
          </a:lstStyle>
          <a:p>
            <a:pPr algn="ctr">
              <a:defRPr u="none"/>
            </a:pPr>
            <a:r>
              <a:rPr sz="1400" u="sng" dirty="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us Online</a:t>
            </a:r>
            <a:endParaRPr sz="1400" u="sng" dirty="0">
              <a:solidFill>
                <a:srgbClr val="FFFF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" name="For more information contact:">
            <a:extLst>
              <a:ext uri="{FF2B5EF4-FFF2-40B4-BE49-F238E27FC236}">
                <a16:creationId xmlns:a16="http://schemas.microsoft.com/office/drawing/2014/main" id="{DA95DAE1-0DDF-1E4B-9C9A-6F28640FE3B7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871393" y="5546841"/>
            <a:ext cx="5845079" cy="399544"/>
          </a:xfrm>
          <a:prstGeom prst="rect">
            <a:avLst/>
          </a:prstGeom>
        </p:spPr>
        <p:txBody>
          <a:bodyPr/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cap="all"/>
            </a:lvl1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hueOff val="300940"/>
                    <a:lumOff val="-21749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Greg Spadorcio 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hueOff val="300940"/>
                    <a:lumOff val="-21749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  <a:hlinkClick r:id="rId6"/>
              </a:rPr>
              <a:t>gspadorcio@geo-comm.com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accent1">
                  <a:hueOff val="300940"/>
                  <a:lumOff val="-21749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hueOff val="300940"/>
                    <a:lumOff val="-21749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(888) 436-2666 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hueOff val="300940"/>
                    <a:lumOff val="-21749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  <a:hlinkClick r:id="rId7"/>
              </a:rPr>
              <a:t>geocomm.com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accent1">
                  <a:hueOff val="300940"/>
                  <a:lumOff val="-21749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13" name="Table">
            <a:extLst>
              <a:ext uri="{FF2B5EF4-FFF2-40B4-BE49-F238E27FC236}">
                <a16:creationId xmlns:a16="http://schemas.microsoft.com/office/drawing/2014/main" id="{9F209266-5627-4DCE-B0EB-FEB31DF6D7B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55341055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chemeClr val="accent1">
                              <a:hueOff val="300940"/>
                              <a:lumOff val="-21749"/>
                            </a:schemeClr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chemeClr val="accent1">
                            <a:hueOff val="300940"/>
                            <a:lumOff val="-21749"/>
                          </a:schemeClr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Questions + Discussion"/>
          <p:cNvSpPr txBox="1">
            <a:spLocks noGrp="1"/>
          </p:cNvSpPr>
          <p:nvPr>
            <p:ph type="body" sz="quarter" idx="13"/>
          </p:nvPr>
        </p:nvSpPr>
        <p:spPr>
          <a:xfrm>
            <a:off x="813787" y="540939"/>
            <a:ext cx="6705805" cy="4676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SzTx/>
              <a:buNone/>
              <a:defRPr sz="3500" b="1">
                <a:solidFill>
                  <a:srgbClr val="1D346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8" name="Rectangle"/>
          <p:cNvSpPr/>
          <p:nvPr/>
        </p:nvSpPr>
        <p:spPr>
          <a:xfrm>
            <a:off x="0" y="-12478"/>
            <a:ext cx="12192001" cy="226216"/>
          </a:xfrm>
          <a:prstGeom prst="rect">
            <a:avLst/>
          </a:prstGeom>
          <a:gradFill>
            <a:gsLst>
              <a:gs pos="0">
                <a:srgbClr val="2C436F"/>
              </a:gs>
              <a:gs pos="100000">
                <a:srgbClr val="597FBB"/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pic>
        <p:nvPicPr>
          <p:cNvPr id="350" name="Pattern_Full_Cover-01.png" descr="Pattern_Full_Cover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403" y="348871"/>
            <a:ext cx="4111063" cy="2030155"/>
          </a:xfrm>
          <a:prstGeom prst="rect">
            <a:avLst/>
          </a:prstGeom>
          <a:ln w="3175">
            <a:miter lim="400000"/>
          </a:ln>
        </p:spPr>
      </p:pic>
      <p:pic>
        <p:nvPicPr>
          <p:cNvPr id="351" name="Pattern_Full_Cover-01.png" descr="Pattern_Full_Cover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31" y="3956663"/>
            <a:ext cx="4111063" cy="2030155"/>
          </a:xfrm>
          <a:prstGeom prst="rect">
            <a:avLst/>
          </a:prstGeom>
          <a:ln w="3175">
            <a:miter lim="400000"/>
          </a:ln>
        </p:spPr>
      </p:pic>
      <p:sp>
        <p:nvSpPr>
          <p:cNvPr id="352" name="For more information contact:"/>
          <p:cNvSpPr txBox="1">
            <a:spLocks noGrp="1"/>
          </p:cNvSpPr>
          <p:nvPr>
            <p:ph type="body" sz="quarter" idx="15"/>
          </p:nvPr>
        </p:nvSpPr>
        <p:spPr>
          <a:xfrm>
            <a:off x="871394" y="5118024"/>
            <a:ext cx="5845079" cy="399544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buSzTx/>
              <a:buNone/>
              <a:defRPr sz="1600" b="1" cap="all"/>
            </a:lvl1pPr>
          </a:lstStyle>
          <a:p>
            <a:pPr lvl="0" defTabSz="914400"/>
            <a:r>
              <a:rPr lang="en-US"/>
              <a:t>Click to edit Master text styles</a:t>
            </a:r>
          </a:p>
        </p:txBody>
      </p:sp>
      <p:pic>
        <p:nvPicPr>
          <p:cNvPr id="355" name="Geocomm_logo_footer-01.png" descr="Geocomm_logo_footer-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357" name="Contact us Online"/>
          <p:cNvSpPr/>
          <p:nvPr/>
        </p:nvSpPr>
        <p:spPr>
          <a:xfrm>
            <a:off x="9704388" y="498650"/>
            <a:ext cx="1926267" cy="509918"/>
          </a:xfrm>
          <a:prstGeom prst="roundRect">
            <a:avLst>
              <a:gd name="adj" fmla="val 27668"/>
            </a:avLst>
          </a:prstGeom>
          <a:solidFill>
            <a:srgbClr val="607DB5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t"/>
          <a:lstStyle>
            <a:lvl1pPr algn="ctr">
              <a:lnSpc>
                <a:spcPts val="4200"/>
              </a:lnSpc>
              <a:defRPr sz="2800" i="0" u="sng">
                <a:solidFill>
                  <a:srgbClr val="FFFFFF"/>
                </a:solidFill>
                <a:hlinkClick r:id="rId4"/>
              </a:defRPr>
            </a:lvl1pPr>
          </a:lstStyle>
          <a:p>
            <a:pPr algn="ctr">
              <a:defRPr u="none"/>
            </a:pPr>
            <a:r>
              <a:rPr sz="1400" u="sng" dirty="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us Online</a:t>
            </a:r>
            <a:endParaRPr sz="1400" u="sng" dirty="0">
              <a:solidFill>
                <a:srgbClr val="FFFF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" name="For more information contact:">
            <a:extLst>
              <a:ext uri="{FF2B5EF4-FFF2-40B4-BE49-F238E27FC236}">
                <a16:creationId xmlns:a16="http://schemas.microsoft.com/office/drawing/2014/main" id="{DA95DAE1-0DDF-1E4B-9C9A-6F28640FE3B7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871393" y="5546841"/>
            <a:ext cx="5845079" cy="399544"/>
          </a:xfrm>
          <a:prstGeom prst="rect">
            <a:avLst/>
          </a:prstGeom>
        </p:spPr>
        <p:txBody>
          <a:bodyPr/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cap="all"/>
            </a:lvl1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hueOff val="300940"/>
                    <a:lumOff val="-21749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Greg Spadorcio 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hueOff val="300940"/>
                    <a:lumOff val="-21749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  <a:hlinkClick r:id="rId6"/>
              </a:rPr>
              <a:t>gspadorcio@geo-comm.com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accent1">
                  <a:hueOff val="300940"/>
                  <a:lumOff val="-21749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hueOff val="300940"/>
                    <a:lumOff val="-21749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(888) 436-2666 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hueOff val="300940"/>
                    <a:lumOff val="-21749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  <a:hlinkClick r:id="rId7"/>
              </a:rPr>
              <a:t>geocomm.com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accent1">
                  <a:hueOff val="300940"/>
                  <a:lumOff val="-21749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13" name="Table">
            <a:extLst>
              <a:ext uri="{FF2B5EF4-FFF2-40B4-BE49-F238E27FC236}">
                <a16:creationId xmlns:a16="http://schemas.microsoft.com/office/drawing/2014/main" id="{9F209266-5627-4DCE-B0EB-FEB31DF6D7B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23369455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chemeClr val="accent1">
                              <a:hueOff val="300940"/>
                              <a:lumOff val="-21749"/>
                            </a:schemeClr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chemeClr val="accent1">
                            <a:hueOff val="300940"/>
                            <a:lumOff val="-21749"/>
                          </a:schemeClr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6AA66D2-4FD4-4277-B7A8-D1FCA4D81699}"/>
              </a:ext>
            </a:extLst>
          </p:cNvPr>
          <p:cNvGrpSpPr/>
          <p:nvPr userDrawn="1"/>
        </p:nvGrpSpPr>
        <p:grpSpPr>
          <a:xfrm>
            <a:off x="-19894" y="1208689"/>
            <a:ext cx="12211894" cy="3671953"/>
            <a:chOff x="-19894" y="1208689"/>
            <a:chExt cx="12211894" cy="3671953"/>
          </a:xfrm>
        </p:grpSpPr>
        <p:pic>
          <p:nvPicPr>
            <p:cNvPr id="15" name="Image">
              <a:extLst>
                <a:ext uri="{FF2B5EF4-FFF2-40B4-BE49-F238E27FC236}">
                  <a16:creationId xmlns:a16="http://schemas.microsoft.com/office/drawing/2014/main" id="{ED701ADB-F2B1-4247-A483-3FB0670D76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0" y="1208689"/>
              <a:ext cx="12192000" cy="3671953"/>
            </a:xfrm>
            <a:prstGeom prst="rect">
              <a:avLst/>
            </a:prstGeom>
            <a:noFill/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</p:pic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76C1031C-85C2-4C94-B95C-97E32EABDCF6}"/>
                </a:ext>
              </a:extLst>
            </p:cNvPr>
            <p:cNvSpPr/>
            <p:nvPr userDrawn="1"/>
          </p:nvSpPr>
          <p:spPr>
            <a:xfrm>
              <a:off x="-19894" y="1208689"/>
              <a:ext cx="12192000" cy="3671953"/>
            </a:xfrm>
            <a:prstGeom prst="rect">
              <a:avLst/>
            </a:prstGeom>
            <a:gradFill>
              <a:gsLst>
                <a:gs pos="0">
                  <a:srgbClr val="2C436F">
                    <a:alpha val="30000"/>
                  </a:srgbClr>
                </a:gs>
                <a:gs pos="100000">
                  <a:srgbClr val="597FBB">
                    <a:alpha val="80000"/>
                  </a:srgbClr>
                </a:gs>
              </a:gsLst>
              <a:lin ang="15827"/>
            </a:gradFill>
            <a:ln w="3175">
              <a:miter lim="400000"/>
            </a:ln>
          </p:spPr>
          <p:txBody>
            <a:bodyPr lIns="19050" tIns="19050" rIns="19050" bIns="19050" anchor="ctr"/>
            <a:lstStyle/>
            <a:p>
              <a:pPr algn="ctr">
                <a:defRPr sz="3000" i="0">
                  <a:solidFill>
                    <a:srgbClr val="1C325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24816337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ARIABLES"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ONTROL"/>
          <p:cNvGraphicFramePr/>
          <p:nvPr/>
        </p:nvGraphicFramePr>
        <p:xfrm>
          <a:off x="2692699" y="2313761"/>
          <a:ext cx="6806602" cy="351334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490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6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202">
                <a:tc gridSpan="2"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3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CONTROL</a:t>
                      </a:r>
                    </a:p>
                  </a:txBody>
                  <a:tcPr marL="19050" marR="19050" marT="19050" marB="19050" anchor="ctr" horzOverflow="overflow">
                    <a:lnL/>
                    <a:lnR/>
                    <a:lnT/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8946">
                <a:tc>
                  <a:txBody>
                    <a:bodyPr/>
                    <a:lstStyle/>
                    <a:p>
                      <a:pPr algn="l">
                        <a:lnSpc>
                          <a:spcPts val="3900"/>
                        </a:lnSpc>
                        <a:defRPr sz="1800"/>
                      </a:pPr>
                      <a:r>
                        <a:rPr sz="1500"/>
                        <a:t>Is this confidential? Leave text at right.  
Is this NOT confidential? Please replace right text with website or date. Text needs to be included, if you delete it and leave nothing, a “0” appears.
So, for example, style it appropriately using the “caption” style, and write Month XX, 2020</a:t>
                      </a:r>
                    </a:p>
                  </a:txBody>
                  <a:tcPr marL="25400" marR="25400" marT="25400" marB="2540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700" i="1">
                          <a:solidFill>
                            <a:schemeClr val="accent1">
                              <a:hueOff val="300940"/>
                              <a:lumOff val="-21749"/>
                            </a:schemeClr>
                          </a:solidFill>
                        </a:rPr>
                        <a:t>Confidential Business Information</a:t>
                      </a:r>
                    </a:p>
                  </a:txBody>
                  <a:tcPr marL="25400" marR="25400" marT="25400" marB="254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his slide controls whether or not the “confidential business information” disclaimer appears. Please read text below and follow instructions."/>
          <p:cNvSpPr txBox="1"/>
          <p:nvPr/>
        </p:nvSpPr>
        <p:spPr>
          <a:xfrm>
            <a:off x="2152271" y="-297024"/>
            <a:ext cx="8291879" cy="24038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lnSpc>
                <a:spcPts val="6500"/>
              </a:lnSpc>
              <a:defRPr sz="5000" i="0"/>
            </a:lvl1pPr>
          </a:lstStyle>
          <a:p>
            <a:pPr defTabSz="457200"/>
            <a:r>
              <a:rPr sz="2500"/>
              <a:t>This slide controls whether or not the “confidential business information” disclaimer appears. Please read text below and follow instructions.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7970" y="5734050"/>
            <a:ext cx="248466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ad, blue, car, crosswalk&#10;&#10;Description automatically generated">
            <a:extLst>
              <a:ext uri="{FF2B5EF4-FFF2-40B4-BE49-F238E27FC236}">
                <a16:creationId xmlns:a16="http://schemas.microsoft.com/office/drawing/2014/main" id="{1E5D7D6A-979D-49A9-827A-D3FE4BBA7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7"/>
          <a:stretch/>
        </p:blipFill>
        <p:spPr>
          <a:xfrm>
            <a:off x="-40541" y="0"/>
            <a:ext cx="12273082" cy="6882957"/>
          </a:xfrm>
          <a:prstGeom prst="rect">
            <a:avLst/>
          </a:prstGeom>
        </p:spPr>
      </p:pic>
      <p:sp>
        <p:nvSpPr>
          <p:cNvPr id="41" name="Rectangle"/>
          <p:cNvSpPr/>
          <p:nvPr userDrawn="1"/>
        </p:nvSpPr>
        <p:spPr>
          <a:xfrm>
            <a:off x="-40541" y="0"/>
            <a:ext cx="12273082" cy="6882957"/>
          </a:xfrm>
          <a:prstGeom prst="rect">
            <a:avLst/>
          </a:prstGeom>
          <a:gradFill>
            <a:gsLst>
              <a:gs pos="0">
                <a:srgbClr val="2C436F">
                  <a:alpha val="80000"/>
                </a:srgbClr>
              </a:gs>
              <a:gs pos="100000">
                <a:srgbClr val="597FBB">
                  <a:alpha val="80000"/>
                </a:srgbClr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849511" y="2405658"/>
            <a:ext cx="8192608" cy="379373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ts val="325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01"/>
          <p:cNvSpPr>
            <a:spLocks noGrp="1"/>
          </p:cNvSpPr>
          <p:nvPr>
            <p:ph type="body" sz="quarter" idx="14" hasCustomPrompt="1"/>
          </p:nvPr>
        </p:nvSpPr>
        <p:spPr>
          <a:xfrm>
            <a:off x="-718457" y="690758"/>
            <a:ext cx="1804531" cy="58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85" y="0"/>
                </a:moveTo>
                <a:cubicBezTo>
                  <a:pt x="1381" y="0"/>
                  <a:pt x="0" y="4835"/>
                  <a:pt x="0" y="10800"/>
                </a:cubicBezTo>
                <a:cubicBezTo>
                  <a:pt x="0" y="16765"/>
                  <a:pt x="1381" y="21600"/>
                  <a:pt x="3085" y="21600"/>
                </a:cubicBezTo>
                <a:lnTo>
                  <a:pt x="6144" y="21600"/>
                </a:lnTo>
                <a:lnTo>
                  <a:pt x="9255" y="21600"/>
                </a:lnTo>
                <a:lnTo>
                  <a:pt x="9286" y="21600"/>
                </a:lnTo>
                <a:lnTo>
                  <a:pt x="12314" y="21600"/>
                </a:lnTo>
                <a:lnTo>
                  <a:pt x="12345" y="21600"/>
                </a:lnTo>
                <a:lnTo>
                  <a:pt x="15456" y="21600"/>
                </a:lnTo>
                <a:lnTo>
                  <a:pt x="18515" y="21600"/>
                </a:lnTo>
                <a:cubicBezTo>
                  <a:pt x="20219" y="21600"/>
                  <a:pt x="21600" y="16765"/>
                  <a:pt x="21600" y="10800"/>
                </a:cubicBezTo>
                <a:cubicBezTo>
                  <a:pt x="21600" y="4835"/>
                  <a:pt x="20219" y="0"/>
                  <a:pt x="18515" y="0"/>
                </a:cubicBezTo>
                <a:lnTo>
                  <a:pt x="15456" y="0"/>
                </a:lnTo>
                <a:lnTo>
                  <a:pt x="12345" y="0"/>
                </a:lnTo>
                <a:lnTo>
                  <a:pt x="12314" y="0"/>
                </a:lnTo>
                <a:lnTo>
                  <a:pt x="9286" y="0"/>
                </a:lnTo>
                <a:lnTo>
                  <a:pt x="9255" y="0"/>
                </a:lnTo>
                <a:lnTo>
                  <a:pt x="6144" y="0"/>
                </a:lnTo>
                <a:lnTo>
                  <a:pt x="3085" y="0"/>
                </a:lnTo>
                <a:close/>
              </a:path>
            </a:pathLst>
          </a:custGeom>
          <a:solidFill>
            <a:srgbClr val="E4E5E6"/>
          </a:solidFill>
        </p:spPr>
        <p:txBody>
          <a:bodyPr lIns="0" rIns="457200" anchor="ctr"/>
          <a:lstStyle>
            <a:lvl1pPr marL="0" indent="0" algn="r">
              <a:lnSpc>
                <a:spcPts val="2800"/>
              </a:lnSpc>
              <a:buSzTx/>
              <a:buNone/>
              <a:defRPr sz="2800" b="1">
                <a:solidFill>
                  <a:schemeClr val="accent1">
                    <a:hueOff val="300940"/>
                    <a:lumOff val="-21749"/>
                  </a:schemeClr>
                </a:solidFill>
              </a:defRPr>
            </a:lvl1pPr>
          </a:lstStyle>
          <a:p>
            <a:r>
              <a:t>01</a:t>
            </a:r>
          </a:p>
        </p:txBody>
      </p:sp>
      <p:pic>
        <p:nvPicPr>
          <p:cNvPr id="44" name="Geocomm_logo_reverse_footer-01.png" descr="Geocomm_logo_reverse_footer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9" name="Table">
            <a:extLst>
              <a:ext uri="{FF2B5EF4-FFF2-40B4-BE49-F238E27FC236}">
                <a16:creationId xmlns:a16="http://schemas.microsoft.com/office/drawing/2014/main" id="{218BAC56-A670-41E5-9032-EA2E982E530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14137683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rgbClr val="FFFFFF"/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97967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sitting, child&#10;&#10;Description automatically generated">
            <a:extLst>
              <a:ext uri="{FF2B5EF4-FFF2-40B4-BE49-F238E27FC236}">
                <a16:creationId xmlns:a16="http://schemas.microsoft.com/office/drawing/2014/main" id="{EBA2CCC0-CE91-43C9-AE93-8C79F9131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8583"/>
          <a:stretch/>
        </p:blipFill>
        <p:spPr>
          <a:xfrm>
            <a:off x="-38133" y="-1"/>
            <a:ext cx="12230133" cy="8162005"/>
          </a:xfrm>
          <a:prstGeom prst="rect">
            <a:avLst/>
          </a:prstGeom>
        </p:spPr>
      </p:pic>
      <p:sp>
        <p:nvSpPr>
          <p:cNvPr id="41" name="Rectangle"/>
          <p:cNvSpPr/>
          <p:nvPr userDrawn="1"/>
        </p:nvSpPr>
        <p:spPr>
          <a:xfrm>
            <a:off x="-40541" y="0"/>
            <a:ext cx="12273082" cy="6882957"/>
          </a:xfrm>
          <a:prstGeom prst="rect">
            <a:avLst/>
          </a:prstGeom>
          <a:gradFill>
            <a:gsLst>
              <a:gs pos="0">
                <a:srgbClr val="2C436F">
                  <a:alpha val="80000"/>
                </a:srgbClr>
              </a:gs>
              <a:gs pos="100000">
                <a:srgbClr val="597FBB">
                  <a:alpha val="80000"/>
                </a:srgbClr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849511" y="2405658"/>
            <a:ext cx="8192608" cy="379373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ts val="325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01"/>
          <p:cNvSpPr>
            <a:spLocks noGrp="1"/>
          </p:cNvSpPr>
          <p:nvPr>
            <p:ph type="body" sz="quarter" idx="14" hasCustomPrompt="1"/>
          </p:nvPr>
        </p:nvSpPr>
        <p:spPr>
          <a:xfrm>
            <a:off x="-718457" y="690758"/>
            <a:ext cx="1804531" cy="58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85" y="0"/>
                </a:moveTo>
                <a:cubicBezTo>
                  <a:pt x="1381" y="0"/>
                  <a:pt x="0" y="4835"/>
                  <a:pt x="0" y="10800"/>
                </a:cubicBezTo>
                <a:cubicBezTo>
                  <a:pt x="0" y="16765"/>
                  <a:pt x="1381" y="21600"/>
                  <a:pt x="3085" y="21600"/>
                </a:cubicBezTo>
                <a:lnTo>
                  <a:pt x="6144" y="21600"/>
                </a:lnTo>
                <a:lnTo>
                  <a:pt x="9255" y="21600"/>
                </a:lnTo>
                <a:lnTo>
                  <a:pt x="9286" y="21600"/>
                </a:lnTo>
                <a:lnTo>
                  <a:pt x="12314" y="21600"/>
                </a:lnTo>
                <a:lnTo>
                  <a:pt x="12345" y="21600"/>
                </a:lnTo>
                <a:lnTo>
                  <a:pt x="15456" y="21600"/>
                </a:lnTo>
                <a:lnTo>
                  <a:pt x="18515" y="21600"/>
                </a:lnTo>
                <a:cubicBezTo>
                  <a:pt x="20219" y="21600"/>
                  <a:pt x="21600" y="16765"/>
                  <a:pt x="21600" y="10800"/>
                </a:cubicBezTo>
                <a:cubicBezTo>
                  <a:pt x="21600" y="4835"/>
                  <a:pt x="20219" y="0"/>
                  <a:pt x="18515" y="0"/>
                </a:cubicBezTo>
                <a:lnTo>
                  <a:pt x="15456" y="0"/>
                </a:lnTo>
                <a:lnTo>
                  <a:pt x="12345" y="0"/>
                </a:lnTo>
                <a:lnTo>
                  <a:pt x="12314" y="0"/>
                </a:lnTo>
                <a:lnTo>
                  <a:pt x="9286" y="0"/>
                </a:lnTo>
                <a:lnTo>
                  <a:pt x="9255" y="0"/>
                </a:lnTo>
                <a:lnTo>
                  <a:pt x="6144" y="0"/>
                </a:lnTo>
                <a:lnTo>
                  <a:pt x="3085" y="0"/>
                </a:lnTo>
                <a:close/>
              </a:path>
            </a:pathLst>
          </a:custGeom>
          <a:solidFill>
            <a:srgbClr val="E4E5E6"/>
          </a:solidFill>
        </p:spPr>
        <p:txBody>
          <a:bodyPr lIns="0" rIns="457200" anchor="ctr"/>
          <a:lstStyle>
            <a:lvl1pPr marL="0" indent="0" algn="r">
              <a:lnSpc>
                <a:spcPts val="2800"/>
              </a:lnSpc>
              <a:buSzTx/>
              <a:buNone/>
              <a:defRPr sz="2800" b="1">
                <a:solidFill>
                  <a:schemeClr val="accent1">
                    <a:hueOff val="300940"/>
                    <a:lumOff val="-21749"/>
                  </a:schemeClr>
                </a:solidFill>
              </a:defRPr>
            </a:lvl1pPr>
          </a:lstStyle>
          <a:p>
            <a:r>
              <a:t>01</a:t>
            </a:r>
          </a:p>
        </p:txBody>
      </p:sp>
      <p:pic>
        <p:nvPicPr>
          <p:cNvPr id="44" name="Geocomm_logo_reverse_footer-01.png" descr="Geocomm_logo_reverse_footer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9" name="Table">
            <a:extLst>
              <a:ext uri="{FF2B5EF4-FFF2-40B4-BE49-F238E27FC236}">
                <a16:creationId xmlns:a16="http://schemas.microsoft.com/office/drawing/2014/main" id="{AF90207E-559A-41CE-8820-6CC39670EB5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60702392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rgbClr val="FFFFFF"/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91736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truck&#10;&#10;Description automatically generated">
            <a:extLst>
              <a:ext uri="{FF2B5EF4-FFF2-40B4-BE49-F238E27FC236}">
                <a16:creationId xmlns:a16="http://schemas.microsoft.com/office/drawing/2014/main" id="{86163E30-340D-4E35-923B-A0800BF7DC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 r="30652" b="8401"/>
          <a:stretch/>
        </p:blipFill>
        <p:spPr>
          <a:xfrm>
            <a:off x="0" y="-257494"/>
            <a:ext cx="12273082" cy="7115494"/>
          </a:xfrm>
          <a:prstGeom prst="rect">
            <a:avLst/>
          </a:prstGeom>
        </p:spPr>
      </p:pic>
      <p:sp>
        <p:nvSpPr>
          <p:cNvPr id="41" name="Rectangle"/>
          <p:cNvSpPr/>
          <p:nvPr/>
        </p:nvSpPr>
        <p:spPr>
          <a:xfrm>
            <a:off x="0" y="-257494"/>
            <a:ext cx="12273082" cy="7115494"/>
          </a:xfrm>
          <a:prstGeom prst="rect">
            <a:avLst/>
          </a:prstGeom>
          <a:gradFill>
            <a:gsLst>
              <a:gs pos="0">
                <a:srgbClr val="2C436F">
                  <a:alpha val="80000"/>
                </a:srgbClr>
              </a:gs>
              <a:gs pos="100000">
                <a:srgbClr val="597FBB">
                  <a:alpha val="80000"/>
                </a:srgbClr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849511" y="2405658"/>
            <a:ext cx="8192608" cy="379373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ts val="325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01"/>
          <p:cNvSpPr>
            <a:spLocks noGrp="1"/>
          </p:cNvSpPr>
          <p:nvPr>
            <p:ph type="body" sz="quarter" idx="14" hasCustomPrompt="1"/>
          </p:nvPr>
        </p:nvSpPr>
        <p:spPr>
          <a:xfrm>
            <a:off x="-718457" y="690758"/>
            <a:ext cx="1804531" cy="58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85" y="0"/>
                </a:moveTo>
                <a:cubicBezTo>
                  <a:pt x="1381" y="0"/>
                  <a:pt x="0" y="4835"/>
                  <a:pt x="0" y="10800"/>
                </a:cubicBezTo>
                <a:cubicBezTo>
                  <a:pt x="0" y="16765"/>
                  <a:pt x="1381" y="21600"/>
                  <a:pt x="3085" y="21600"/>
                </a:cubicBezTo>
                <a:lnTo>
                  <a:pt x="6144" y="21600"/>
                </a:lnTo>
                <a:lnTo>
                  <a:pt x="9255" y="21600"/>
                </a:lnTo>
                <a:lnTo>
                  <a:pt x="9286" y="21600"/>
                </a:lnTo>
                <a:lnTo>
                  <a:pt x="12314" y="21600"/>
                </a:lnTo>
                <a:lnTo>
                  <a:pt x="12345" y="21600"/>
                </a:lnTo>
                <a:lnTo>
                  <a:pt x="15456" y="21600"/>
                </a:lnTo>
                <a:lnTo>
                  <a:pt x="18515" y="21600"/>
                </a:lnTo>
                <a:cubicBezTo>
                  <a:pt x="20219" y="21600"/>
                  <a:pt x="21600" y="16765"/>
                  <a:pt x="21600" y="10800"/>
                </a:cubicBezTo>
                <a:cubicBezTo>
                  <a:pt x="21600" y="4835"/>
                  <a:pt x="20219" y="0"/>
                  <a:pt x="18515" y="0"/>
                </a:cubicBezTo>
                <a:lnTo>
                  <a:pt x="15456" y="0"/>
                </a:lnTo>
                <a:lnTo>
                  <a:pt x="12345" y="0"/>
                </a:lnTo>
                <a:lnTo>
                  <a:pt x="12314" y="0"/>
                </a:lnTo>
                <a:lnTo>
                  <a:pt x="9286" y="0"/>
                </a:lnTo>
                <a:lnTo>
                  <a:pt x="9255" y="0"/>
                </a:lnTo>
                <a:lnTo>
                  <a:pt x="6144" y="0"/>
                </a:lnTo>
                <a:lnTo>
                  <a:pt x="3085" y="0"/>
                </a:lnTo>
                <a:close/>
              </a:path>
            </a:pathLst>
          </a:custGeom>
          <a:solidFill>
            <a:srgbClr val="E4E5E6"/>
          </a:solidFill>
        </p:spPr>
        <p:txBody>
          <a:bodyPr lIns="0" rIns="457200" anchor="ctr"/>
          <a:lstStyle>
            <a:lvl1pPr marL="0" indent="0" algn="r">
              <a:lnSpc>
                <a:spcPts val="2800"/>
              </a:lnSpc>
              <a:buSzTx/>
              <a:buNone/>
              <a:defRPr sz="2800" b="1">
                <a:solidFill>
                  <a:schemeClr val="accent1">
                    <a:hueOff val="300940"/>
                    <a:lumOff val="-21749"/>
                  </a:schemeClr>
                </a:solidFill>
              </a:defRPr>
            </a:lvl1pPr>
          </a:lstStyle>
          <a:p>
            <a:r>
              <a:t>01</a:t>
            </a:r>
          </a:p>
        </p:txBody>
      </p:sp>
      <p:pic>
        <p:nvPicPr>
          <p:cNvPr id="44" name="Geocomm_logo_reverse_footer-01.png" descr="Geocomm_logo_reverse_footer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9" name="Table">
            <a:extLst>
              <a:ext uri="{FF2B5EF4-FFF2-40B4-BE49-F238E27FC236}">
                <a16:creationId xmlns:a16="http://schemas.microsoft.com/office/drawing/2014/main" id="{9C286335-A6CC-4C5B-B6CC-C05AFD4E61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85740244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rgbClr val="FFFFFF"/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7546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678CD4D7-1198-46B8-9975-FC295E2B4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" b="13840"/>
          <a:stretch/>
        </p:blipFill>
        <p:spPr>
          <a:xfrm>
            <a:off x="-37506" y="-24956"/>
            <a:ext cx="12229506" cy="6882956"/>
          </a:xfrm>
          <a:prstGeom prst="rect">
            <a:avLst/>
          </a:prstGeom>
        </p:spPr>
      </p:pic>
      <p:sp>
        <p:nvSpPr>
          <p:cNvPr id="54" name="Rectangle"/>
          <p:cNvSpPr/>
          <p:nvPr userDrawn="1"/>
        </p:nvSpPr>
        <p:spPr>
          <a:xfrm>
            <a:off x="-37506" y="-24956"/>
            <a:ext cx="12229506" cy="6882956"/>
          </a:xfrm>
          <a:prstGeom prst="rect">
            <a:avLst/>
          </a:prstGeom>
          <a:solidFill>
            <a:srgbClr val="09234F">
              <a:alpha val="80000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55" name="“Pull out quote or example of text that is in between or called out as emphasized to make a point.”"/>
          <p:cNvSpPr txBox="1">
            <a:spLocks noGrp="1"/>
          </p:cNvSpPr>
          <p:nvPr>
            <p:ph type="body" sz="quarter" idx="14"/>
          </p:nvPr>
        </p:nvSpPr>
        <p:spPr>
          <a:xfrm>
            <a:off x="831036" y="1577224"/>
            <a:ext cx="5236766" cy="131375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defTabSz="457200">
              <a:lnSpc>
                <a:spcPts val="3250"/>
              </a:lnSpc>
              <a:buSzTx/>
              <a:buNone/>
              <a:defRPr sz="2500">
                <a:solidFill>
                  <a:srgbClr val="FFFFFF"/>
                </a:solidFill>
              </a:defRPr>
            </a:lvl1pPr>
          </a:lstStyle>
          <a:p>
            <a:pPr lvl="0" defTabSz="914400"/>
            <a:r>
              <a:rPr lang="en-US"/>
              <a:t>Click to edit Master text styles</a:t>
            </a:r>
          </a:p>
        </p:txBody>
      </p:sp>
      <p:sp>
        <p:nvSpPr>
          <p:cNvPr id="56" name="– Attribute if needed"/>
          <p:cNvSpPr txBox="1">
            <a:spLocks noGrp="1"/>
          </p:cNvSpPr>
          <p:nvPr>
            <p:ph type="body" sz="quarter" idx="15"/>
          </p:nvPr>
        </p:nvSpPr>
        <p:spPr>
          <a:xfrm>
            <a:off x="897745" y="4306179"/>
            <a:ext cx="4499630" cy="50783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2pPr>
              <a:defRPr>
                <a:solidFill>
                  <a:srgbClr val="FFFFFF"/>
                </a:solidFill>
              </a:defRPr>
            </a:lvl2pPr>
          </a:lstStyle>
          <a:p>
            <a:pPr marL="0" lvl="0" indent="114300">
              <a:lnSpc>
                <a:spcPct val="100000"/>
              </a:lnSpc>
              <a:buSzTx/>
              <a:buNone/>
              <a:defRPr sz="2800" cap="all">
                <a:solidFill>
                  <a:srgbClr val="FFFFFF"/>
                </a:solidFill>
              </a:defRPr>
            </a:pPr>
            <a:r>
              <a:rPr lang="en-US"/>
              <a:t>Click to edit Master text styles</a:t>
            </a:r>
          </a:p>
        </p:txBody>
      </p:sp>
      <p:pic>
        <p:nvPicPr>
          <p:cNvPr id="57" name="Geocomm_logo_reverse_footer-01.png" descr="Geocomm_logo_reverse_footer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2146" y="6379242"/>
            <a:ext cx="248466" cy="24622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9" name="Table">
            <a:extLst>
              <a:ext uri="{FF2B5EF4-FFF2-40B4-BE49-F238E27FC236}">
                <a16:creationId xmlns:a16="http://schemas.microsoft.com/office/drawing/2014/main" id="{A68EF1A4-2A49-4912-B76F-0F9317EED37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03966475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rgbClr val="FFFFFF"/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1374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8541CF05-AA15-48E1-9D0D-77348A084D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7" r="4390"/>
          <a:stretch/>
        </p:blipFill>
        <p:spPr>
          <a:xfrm>
            <a:off x="-37506" y="-24956"/>
            <a:ext cx="12229506" cy="6854598"/>
          </a:xfrm>
          <a:prstGeom prst="rect">
            <a:avLst/>
          </a:prstGeom>
        </p:spPr>
      </p:pic>
      <p:sp>
        <p:nvSpPr>
          <p:cNvPr id="54" name="Rectangle"/>
          <p:cNvSpPr/>
          <p:nvPr userDrawn="1"/>
        </p:nvSpPr>
        <p:spPr>
          <a:xfrm>
            <a:off x="-37506" y="-24956"/>
            <a:ext cx="12229506" cy="6882956"/>
          </a:xfrm>
          <a:prstGeom prst="rect">
            <a:avLst/>
          </a:prstGeom>
          <a:solidFill>
            <a:srgbClr val="09234F">
              <a:alpha val="80000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55" name="“Pull out quote or example of text that is in between or called out as emphasized to make a point.”"/>
          <p:cNvSpPr txBox="1">
            <a:spLocks noGrp="1"/>
          </p:cNvSpPr>
          <p:nvPr>
            <p:ph type="body" sz="quarter" idx="14"/>
          </p:nvPr>
        </p:nvSpPr>
        <p:spPr>
          <a:xfrm>
            <a:off x="831036" y="1577224"/>
            <a:ext cx="5236766" cy="131375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defTabSz="457200">
              <a:lnSpc>
                <a:spcPts val="3250"/>
              </a:lnSpc>
              <a:buSzTx/>
              <a:buNone/>
              <a:defRPr sz="2500">
                <a:solidFill>
                  <a:srgbClr val="FFFFFF"/>
                </a:solidFill>
              </a:defRPr>
            </a:lvl1pPr>
          </a:lstStyle>
          <a:p>
            <a:pPr lvl="0" defTabSz="914400"/>
            <a:r>
              <a:rPr lang="en-US"/>
              <a:t>Click to edit Master text styles</a:t>
            </a:r>
          </a:p>
        </p:txBody>
      </p:sp>
      <p:sp>
        <p:nvSpPr>
          <p:cNvPr id="56" name="– Attribute if needed"/>
          <p:cNvSpPr txBox="1">
            <a:spLocks noGrp="1"/>
          </p:cNvSpPr>
          <p:nvPr>
            <p:ph type="body" sz="quarter" idx="15"/>
          </p:nvPr>
        </p:nvSpPr>
        <p:spPr>
          <a:xfrm>
            <a:off x="897745" y="4306179"/>
            <a:ext cx="4499630" cy="50783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2pPr>
              <a:defRPr>
                <a:solidFill>
                  <a:srgbClr val="FFFFFF"/>
                </a:solidFill>
              </a:defRPr>
            </a:lvl2pPr>
          </a:lstStyle>
          <a:p>
            <a:pPr marL="0" lvl="0" indent="114300">
              <a:lnSpc>
                <a:spcPct val="100000"/>
              </a:lnSpc>
              <a:buSzTx/>
              <a:buNone/>
              <a:defRPr sz="2800" cap="all">
                <a:solidFill>
                  <a:srgbClr val="FFFFFF"/>
                </a:solidFill>
              </a:defRPr>
            </a:pPr>
            <a:r>
              <a:rPr lang="en-US"/>
              <a:t>Click to edit Master text styles</a:t>
            </a:r>
          </a:p>
        </p:txBody>
      </p:sp>
      <p:pic>
        <p:nvPicPr>
          <p:cNvPr id="57" name="Geocomm_logo_reverse_footer-01.png" descr="Geocomm_logo_reverse_footer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2146" y="6379242"/>
            <a:ext cx="248466" cy="24622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9" name="Table">
            <a:extLst>
              <a:ext uri="{FF2B5EF4-FFF2-40B4-BE49-F238E27FC236}">
                <a16:creationId xmlns:a16="http://schemas.microsoft.com/office/drawing/2014/main" id="{8D887CB1-F4C8-4FFA-B978-72E3EB3FC0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8078373"/>
              </p:ext>
            </p:extLst>
          </p:nvPr>
        </p:nvGraphicFramePr>
        <p:xfrm>
          <a:off x="831036" y="6379242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rgbClr val="FFFFFF"/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rgbClr val="FFFFFF"/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57776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attern_Bottom-01.png" descr="Pattern_Bottom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4" y="5640434"/>
            <a:ext cx="7828839" cy="1236133"/>
          </a:xfrm>
          <a:prstGeom prst="rect">
            <a:avLst/>
          </a:prstGeom>
          <a:ln w="3175">
            <a:miter lim="400000"/>
          </a:ln>
        </p:spPr>
      </p:pic>
      <p:sp>
        <p:nvSpPr>
          <p:cNvPr id="66" name="Rectangle"/>
          <p:cNvSpPr/>
          <p:nvPr/>
        </p:nvSpPr>
        <p:spPr>
          <a:xfrm>
            <a:off x="0" y="-12478"/>
            <a:ext cx="12192001" cy="226216"/>
          </a:xfrm>
          <a:prstGeom prst="rect">
            <a:avLst/>
          </a:prstGeom>
          <a:gradFill>
            <a:gsLst>
              <a:gs pos="0">
                <a:srgbClr val="2C436F"/>
              </a:gs>
              <a:gs pos="100000">
                <a:srgbClr val="597FBB"/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67" name="– Attribute if needed"/>
          <p:cNvSpPr>
            <a:spLocks noGrp="1"/>
          </p:cNvSpPr>
          <p:nvPr>
            <p:ph type="body" sz="quarter" idx="13"/>
          </p:nvPr>
        </p:nvSpPr>
        <p:spPr>
          <a:xfrm>
            <a:off x="896794" y="4271460"/>
            <a:ext cx="3474347" cy="58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9" y="0"/>
                </a:moveTo>
                <a:cubicBezTo>
                  <a:pt x="823" y="0"/>
                  <a:pt x="0" y="4835"/>
                  <a:pt x="0" y="10800"/>
                </a:cubicBezTo>
                <a:cubicBezTo>
                  <a:pt x="0" y="16765"/>
                  <a:pt x="823" y="21600"/>
                  <a:pt x="1839" y="21600"/>
                </a:cubicBezTo>
                <a:lnTo>
                  <a:pt x="3663" y="21600"/>
                </a:lnTo>
                <a:lnTo>
                  <a:pt x="5517" y="21600"/>
                </a:lnTo>
                <a:lnTo>
                  <a:pt x="5536" y="21600"/>
                </a:lnTo>
                <a:lnTo>
                  <a:pt x="7341" y="21600"/>
                </a:lnTo>
                <a:lnTo>
                  <a:pt x="7359" y="21600"/>
                </a:lnTo>
                <a:lnTo>
                  <a:pt x="9214" y="21600"/>
                </a:lnTo>
                <a:lnTo>
                  <a:pt x="10563" y="21600"/>
                </a:lnTo>
                <a:lnTo>
                  <a:pt x="11037" y="21600"/>
                </a:lnTo>
                <a:lnTo>
                  <a:pt x="12386" y="21600"/>
                </a:lnTo>
                <a:lnTo>
                  <a:pt x="14241" y="21600"/>
                </a:lnTo>
                <a:lnTo>
                  <a:pt x="14259" y="21600"/>
                </a:lnTo>
                <a:lnTo>
                  <a:pt x="16064" y="21600"/>
                </a:lnTo>
                <a:lnTo>
                  <a:pt x="16083" y="21600"/>
                </a:lnTo>
                <a:lnTo>
                  <a:pt x="17937" y="21600"/>
                </a:lnTo>
                <a:lnTo>
                  <a:pt x="19761" y="21600"/>
                </a:lnTo>
                <a:cubicBezTo>
                  <a:pt x="20777" y="21600"/>
                  <a:pt x="21600" y="16765"/>
                  <a:pt x="21600" y="10800"/>
                </a:cubicBezTo>
                <a:cubicBezTo>
                  <a:pt x="21600" y="4835"/>
                  <a:pt x="20777" y="0"/>
                  <a:pt x="19761" y="0"/>
                </a:cubicBezTo>
                <a:lnTo>
                  <a:pt x="17937" y="0"/>
                </a:lnTo>
                <a:lnTo>
                  <a:pt x="16083" y="0"/>
                </a:lnTo>
                <a:lnTo>
                  <a:pt x="16064" y="0"/>
                </a:lnTo>
                <a:lnTo>
                  <a:pt x="14259" y="0"/>
                </a:lnTo>
                <a:lnTo>
                  <a:pt x="14241" y="0"/>
                </a:lnTo>
                <a:lnTo>
                  <a:pt x="12386" y="0"/>
                </a:lnTo>
                <a:lnTo>
                  <a:pt x="11037" y="0"/>
                </a:lnTo>
                <a:lnTo>
                  <a:pt x="10563" y="0"/>
                </a:lnTo>
                <a:lnTo>
                  <a:pt x="9214" y="0"/>
                </a:lnTo>
                <a:lnTo>
                  <a:pt x="7359" y="0"/>
                </a:lnTo>
                <a:lnTo>
                  <a:pt x="7341" y="0"/>
                </a:lnTo>
                <a:lnTo>
                  <a:pt x="5536" y="0"/>
                </a:lnTo>
                <a:lnTo>
                  <a:pt x="5517" y="0"/>
                </a:lnTo>
                <a:lnTo>
                  <a:pt x="3663" y="0"/>
                </a:lnTo>
                <a:lnTo>
                  <a:pt x="1839" y="0"/>
                </a:lnTo>
                <a:close/>
              </a:path>
            </a:pathLst>
          </a:custGeom>
          <a:solidFill>
            <a:srgbClr val="E4E5E6"/>
          </a:solidFill>
        </p:spPr>
        <p:txBody>
          <a:bodyPr anchor="ctr"/>
          <a:lstStyle/>
          <a:p>
            <a:pPr marL="0" lvl="0" indent="114300">
              <a:lnSpc>
                <a:spcPct val="100000"/>
              </a:lnSpc>
              <a:buSzTx/>
              <a:buNone/>
              <a:defRPr sz="2800" cap="all"/>
            </a:pPr>
            <a:r>
              <a:rPr lang="en-US"/>
              <a:t>Click to edit Master text styles</a:t>
            </a:r>
          </a:p>
        </p:txBody>
      </p:sp>
      <p:sp>
        <p:nvSpPr>
          <p:cNvPr id="68" name="“Pull out quote or example of text that is in between or called out as emphasized to make a point.”"/>
          <p:cNvSpPr txBox="1">
            <a:spLocks noGrp="1"/>
          </p:cNvSpPr>
          <p:nvPr>
            <p:ph type="body" sz="quarter" idx="14"/>
          </p:nvPr>
        </p:nvSpPr>
        <p:spPr>
          <a:xfrm>
            <a:off x="884094" y="1988640"/>
            <a:ext cx="5472319" cy="1308947"/>
          </a:xfrm>
          <a:prstGeom prst="rect">
            <a:avLst/>
          </a:prstGeom>
        </p:spPr>
        <p:txBody>
          <a:bodyPr lIns="35718" tIns="35718" rIns="35718" bIns="35718">
            <a:spAutoFit/>
          </a:bodyPr>
          <a:lstStyle>
            <a:lvl1pPr marL="0" indent="0" defTabSz="457200">
              <a:lnSpc>
                <a:spcPts val="3250"/>
              </a:lnSpc>
              <a:buSzTx/>
              <a:buNone/>
              <a:defRPr sz="2500">
                <a:solidFill>
                  <a:schemeClr val="accent1">
                    <a:hueOff val="300940"/>
                    <a:lumOff val="-21749"/>
                  </a:schemeClr>
                </a:solidFill>
              </a:defRPr>
            </a:lvl1pPr>
          </a:lstStyle>
          <a:p>
            <a:pPr lvl="0" defTabSz="914400"/>
            <a:r>
              <a:rPr lang="en-US"/>
              <a:t>Click to edit Master text styles</a:t>
            </a:r>
          </a:p>
        </p:txBody>
      </p:sp>
      <p:sp>
        <p:nvSpPr>
          <p:cNvPr id="69" name="Title Here Styling Example"/>
          <p:cNvSpPr txBox="1">
            <a:spLocks noGrp="1"/>
          </p:cNvSpPr>
          <p:nvPr>
            <p:ph type="body" sz="quarter" idx="15"/>
          </p:nvPr>
        </p:nvSpPr>
        <p:spPr>
          <a:xfrm>
            <a:off x="780577" y="540939"/>
            <a:ext cx="7583373" cy="46762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3000"/>
              </a:lnSpc>
              <a:buSzTx/>
              <a:buNone/>
              <a:defRPr sz="3500" b="1">
                <a:solidFill>
                  <a:srgbClr val="1D346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4" name="Geocomm_logo_footer-01.png" descr="Geocomm_logo_footer-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 descr="A picture containing indoor, looking, sitting, front&#10;&#10;Description automatically generated">
            <a:extLst>
              <a:ext uri="{FF2B5EF4-FFF2-40B4-BE49-F238E27FC236}">
                <a16:creationId xmlns:a16="http://schemas.microsoft.com/office/drawing/2014/main" id="{5457E79B-B892-4420-A4C7-4F222F278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44" y="1279990"/>
            <a:ext cx="4580386" cy="4576572"/>
          </a:xfrm>
          <a:prstGeom prst="rect">
            <a:avLst/>
          </a:prstGeom>
        </p:spPr>
      </p:pic>
      <p:graphicFrame>
        <p:nvGraphicFramePr>
          <p:cNvPr id="11" name="Table">
            <a:extLst>
              <a:ext uri="{FF2B5EF4-FFF2-40B4-BE49-F238E27FC236}">
                <a16:creationId xmlns:a16="http://schemas.microsoft.com/office/drawing/2014/main" id="{48AFEFFD-A264-43F6-B38E-18936A6FFF7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46929211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chemeClr val="accent1">
                              <a:hueOff val="300940"/>
                              <a:lumOff val="-21749"/>
                            </a:schemeClr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chemeClr val="accent1">
                            <a:hueOff val="300940"/>
                            <a:lumOff val="-21749"/>
                          </a:schemeClr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70912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attern_Bottom-01.png" descr="Pattern_Bottom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4" y="5640434"/>
            <a:ext cx="7828839" cy="1236133"/>
          </a:xfrm>
          <a:prstGeom prst="rect">
            <a:avLst/>
          </a:prstGeom>
          <a:ln w="3175">
            <a:miter lim="400000"/>
          </a:ln>
        </p:spPr>
      </p:pic>
      <p:sp>
        <p:nvSpPr>
          <p:cNvPr id="66" name="Rectangle"/>
          <p:cNvSpPr/>
          <p:nvPr/>
        </p:nvSpPr>
        <p:spPr>
          <a:xfrm>
            <a:off x="0" y="-12478"/>
            <a:ext cx="12192001" cy="226216"/>
          </a:xfrm>
          <a:prstGeom prst="rect">
            <a:avLst/>
          </a:prstGeom>
          <a:gradFill>
            <a:gsLst>
              <a:gs pos="0">
                <a:srgbClr val="2C436F"/>
              </a:gs>
              <a:gs pos="100000">
                <a:srgbClr val="597FBB"/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67" name="– Attribute if needed"/>
          <p:cNvSpPr>
            <a:spLocks noGrp="1"/>
          </p:cNvSpPr>
          <p:nvPr>
            <p:ph type="body" sz="quarter" idx="13"/>
          </p:nvPr>
        </p:nvSpPr>
        <p:spPr>
          <a:xfrm>
            <a:off x="896794" y="4271460"/>
            <a:ext cx="3474347" cy="58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9" y="0"/>
                </a:moveTo>
                <a:cubicBezTo>
                  <a:pt x="823" y="0"/>
                  <a:pt x="0" y="4835"/>
                  <a:pt x="0" y="10800"/>
                </a:cubicBezTo>
                <a:cubicBezTo>
                  <a:pt x="0" y="16765"/>
                  <a:pt x="823" y="21600"/>
                  <a:pt x="1839" y="21600"/>
                </a:cubicBezTo>
                <a:lnTo>
                  <a:pt x="3663" y="21600"/>
                </a:lnTo>
                <a:lnTo>
                  <a:pt x="5517" y="21600"/>
                </a:lnTo>
                <a:lnTo>
                  <a:pt x="5536" y="21600"/>
                </a:lnTo>
                <a:lnTo>
                  <a:pt x="7341" y="21600"/>
                </a:lnTo>
                <a:lnTo>
                  <a:pt x="7359" y="21600"/>
                </a:lnTo>
                <a:lnTo>
                  <a:pt x="9214" y="21600"/>
                </a:lnTo>
                <a:lnTo>
                  <a:pt x="10563" y="21600"/>
                </a:lnTo>
                <a:lnTo>
                  <a:pt x="11037" y="21600"/>
                </a:lnTo>
                <a:lnTo>
                  <a:pt x="12386" y="21600"/>
                </a:lnTo>
                <a:lnTo>
                  <a:pt x="14241" y="21600"/>
                </a:lnTo>
                <a:lnTo>
                  <a:pt x="14259" y="21600"/>
                </a:lnTo>
                <a:lnTo>
                  <a:pt x="16064" y="21600"/>
                </a:lnTo>
                <a:lnTo>
                  <a:pt x="16083" y="21600"/>
                </a:lnTo>
                <a:lnTo>
                  <a:pt x="17937" y="21600"/>
                </a:lnTo>
                <a:lnTo>
                  <a:pt x="19761" y="21600"/>
                </a:lnTo>
                <a:cubicBezTo>
                  <a:pt x="20777" y="21600"/>
                  <a:pt x="21600" y="16765"/>
                  <a:pt x="21600" y="10800"/>
                </a:cubicBezTo>
                <a:cubicBezTo>
                  <a:pt x="21600" y="4835"/>
                  <a:pt x="20777" y="0"/>
                  <a:pt x="19761" y="0"/>
                </a:cubicBezTo>
                <a:lnTo>
                  <a:pt x="17937" y="0"/>
                </a:lnTo>
                <a:lnTo>
                  <a:pt x="16083" y="0"/>
                </a:lnTo>
                <a:lnTo>
                  <a:pt x="16064" y="0"/>
                </a:lnTo>
                <a:lnTo>
                  <a:pt x="14259" y="0"/>
                </a:lnTo>
                <a:lnTo>
                  <a:pt x="14241" y="0"/>
                </a:lnTo>
                <a:lnTo>
                  <a:pt x="12386" y="0"/>
                </a:lnTo>
                <a:lnTo>
                  <a:pt x="11037" y="0"/>
                </a:lnTo>
                <a:lnTo>
                  <a:pt x="10563" y="0"/>
                </a:lnTo>
                <a:lnTo>
                  <a:pt x="9214" y="0"/>
                </a:lnTo>
                <a:lnTo>
                  <a:pt x="7359" y="0"/>
                </a:lnTo>
                <a:lnTo>
                  <a:pt x="7341" y="0"/>
                </a:lnTo>
                <a:lnTo>
                  <a:pt x="5536" y="0"/>
                </a:lnTo>
                <a:lnTo>
                  <a:pt x="5517" y="0"/>
                </a:lnTo>
                <a:lnTo>
                  <a:pt x="3663" y="0"/>
                </a:lnTo>
                <a:lnTo>
                  <a:pt x="1839" y="0"/>
                </a:lnTo>
                <a:close/>
              </a:path>
            </a:pathLst>
          </a:custGeom>
          <a:solidFill>
            <a:srgbClr val="E4E5E6"/>
          </a:solidFill>
        </p:spPr>
        <p:txBody>
          <a:bodyPr anchor="ctr"/>
          <a:lstStyle/>
          <a:p>
            <a:pPr marL="0" lvl="0" indent="114300">
              <a:lnSpc>
                <a:spcPct val="100000"/>
              </a:lnSpc>
              <a:buSzTx/>
              <a:buNone/>
              <a:defRPr sz="2800" cap="all"/>
            </a:pPr>
            <a:r>
              <a:rPr lang="en-US"/>
              <a:t>Click to edit Master text styles</a:t>
            </a:r>
          </a:p>
        </p:txBody>
      </p:sp>
      <p:sp>
        <p:nvSpPr>
          <p:cNvPr id="68" name="“Pull out quote or example of text that is in between or called out as emphasized to make a point.”"/>
          <p:cNvSpPr txBox="1">
            <a:spLocks noGrp="1"/>
          </p:cNvSpPr>
          <p:nvPr>
            <p:ph type="body" sz="quarter" idx="14"/>
          </p:nvPr>
        </p:nvSpPr>
        <p:spPr>
          <a:xfrm>
            <a:off x="884094" y="1988640"/>
            <a:ext cx="5472319" cy="1308947"/>
          </a:xfrm>
          <a:prstGeom prst="rect">
            <a:avLst/>
          </a:prstGeom>
        </p:spPr>
        <p:txBody>
          <a:bodyPr lIns="35718" tIns="35718" rIns="35718" bIns="35718">
            <a:spAutoFit/>
          </a:bodyPr>
          <a:lstStyle>
            <a:lvl1pPr marL="0" indent="0" defTabSz="457200">
              <a:lnSpc>
                <a:spcPts val="3250"/>
              </a:lnSpc>
              <a:buSzTx/>
              <a:buNone/>
              <a:defRPr sz="2500">
                <a:solidFill>
                  <a:schemeClr val="accent1">
                    <a:hueOff val="300940"/>
                    <a:lumOff val="-21749"/>
                  </a:schemeClr>
                </a:solidFill>
              </a:defRPr>
            </a:lvl1pPr>
          </a:lstStyle>
          <a:p>
            <a:pPr lvl="0" defTabSz="914400"/>
            <a:r>
              <a:rPr lang="en-US"/>
              <a:t>Click to edit Master text styles</a:t>
            </a:r>
          </a:p>
        </p:txBody>
      </p:sp>
      <p:sp>
        <p:nvSpPr>
          <p:cNvPr id="69" name="Title Here Styling Example"/>
          <p:cNvSpPr txBox="1">
            <a:spLocks noGrp="1"/>
          </p:cNvSpPr>
          <p:nvPr>
            <p:ph type="body" sz="quarter" idx="15"/>
          </p:nvPr>
        </p:nvSpPr>
        <p:spPr>
          <a:xfrm>
            <a:off x="780577" y="540939"/>
            <a:ext cx="7583373" cy="46762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3000"/>
              </a:lnSpc>
              <a:buSzTx/>
              <a:buNone/>
              <a:defRPr sz="3500" b="1">
                <a:solidFill>
                  <a:srgbClr val="1D346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4" name="Geocomm_logo_footer-01.png" descr="Geocomm_logo_footer-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 descr="A picture containing person, holding, man, orange&#10;&#10;Description automatically generated">
            <a:extLst>
              <a:ext uri="{FF2B5EF4-FFF2-40B4-BE49-F238E27FC236}">
                <a16:creationId xmlns:a16="http://schemas.microsoft.com/office/drawing/2014/main" id="{EF27A70D-FF0C-4C4A-86C5-94BF40644A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569" y="1168418"/>
            <a:ext cx="4580386" cy="4576572"/>
          </a:xfrm>
          <a:prstGeom prst="rect">
            <a:avLst/>
          </a:prstGeom>
        </p:spPr>
      </p:pic>
      <p:graphicFrame>
        <p:nvGraphicFramePr>
          <p:cNvPr id="11" name="Table">
            <a:extLst>
              <a:ext uri="{FF2B5EF4-FFF2-40B4-BE49-F238E27FC236}">
                <a16:creationId xmlns:a16="http://schemas.microsoft.com/office/drawing/2014/main" id="{BE81DB99-F5C4-46BF-8020-21489416EA8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85282194"/>
              </p:ext>
            </p:extLst>
          </p:nvPr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700" i="0" dirty="0">
                          <a:solidFill>
                            <a:schemeClr val="accent1">
                              <a:hueOff val="300940"/>
                              <a:lumOff val="-21749"/>
                            </a:schemeClr>
                          </a:solidFill>
                        </a:rPr>
                        <a:t>www.geocomm.com</a:t>
                      </a:r>
                      <a:endParaRPr sz="700" i="0" dirty="0">
                        <a:solidFill>
                          <a:schemeClr val="accent1">
                            <a:hueOff val="300940"/>
                            <a:lumOff val="-21749"/>
                          </a:schemeClr>
                        </a:solidFill>
                      </a:endParaRP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49310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840378" y="1456134"/>
            <a:ext cx="7844771" cy="42008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Rectangle"/>
          <p:cNvSpPr/>
          <p:nvPr/>
        </p:nvSpPr>
        <p:spPr>
          <a:xfrm>
            <a:off x="-44986" y="-12478"/>
            <a:ext cx="12281973" cy="226216"/>
          </a:xfrm>
          <a:prstGeom prst="rect">
            <a:avLst/>
          </a:prstGeom>
          <a:gradFill>
            <a:gsLst>
              <a:gs pos="0">
                <a:srgbClr val="2C436F"/>
              </a:gs>
              <a:gs pos="100000">
                <a:srgbClr val="597FBB"/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4" name="Title Here Styling Example"/>
          <p:cNvSpPr txBox="1"/>
          <p:nvPr/>
        </p:nvSpPr>
        <p:spPr>
          <a:xfrm>
            <a:off x="780577" y="540939"/>
            <a:ext cx="9799176" cy="7176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>
              <a:lnSpc>
                <a:spcPts val="6000"/>
              </a:lnSpc>
              <a:defRPr sz="7000" b="1" i="0"/>
            </a:lvl1pPr>
          </a:lstStyle>
          <a:p>
            <a:r>
              <a:rPr sz="3500"/>
              <a:t>Title Here Styling Example</a:t>
            </a:r>
          </a:p>
        </p:txBody>
      </p:sp>
      <p:pic>
        <p:nvPicPr>
          <p:cNvPr id="5" name="Pattern_Bottom-01.png" descr="Pattern_Bottom-01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7844" y="5640434"/>
            <a:ext cx="7828839" cy="1236133"/>
          </a:xfrm>
          <a:prstGeom prst="rect">
            <a:avLst/>
          </a:prstGeom>
          <a:ln w="3175">
            <a:miter lim="400000"/>
          </a:ln>
        </p:spPr>
      </p:pic>
      <p:pic>
        <p:nvPicPr>
          <p:cNvPr id="6" name="Geocomm_logo_footer-01.png" descr="Geocomm_logo_footer-01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374329" y="6413138"/>
            <a:ext cx="1184606" cy="226108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7" name="Table"/>
          <p:cNvGraphicFramePr/>
          <p:nvPr/>
        </p:nvGraphicFramePr>
        <p:xfrm>
          <a:off x="847725" y="6421150"/>
          <a:ext cx="1518884" cy="209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1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99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700" i="1">
                          <a:solidFill>
                            <a:schemeClr val="accent1">
                              <a:hueOff val="300940"/>
                              <a:lumOff val="-21749"/>
                            </a:schemeClr>
                          </a:solidFill>
                        </a:rPr>
                        <a:t>Confidential Business Information</a:t>
                      </a:r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2279" y="6426833"/>
            <a:ext cx="248466" cy="246221"/>
          </a:xfrm>
          <a:prstGeom prst="rect">
            <a:avLst/>
          </a:prstGeom>
          <a:ln w="3175">
            <a:miter lim="400000"/>
          </a:ln>
        </p:spPr>
        <p:txBody>
          <a:bodyPr wrap="none" lIns="38100" tIns="38100" rIns="38100" bIns="38100">
            <a:spAutoFit/>
          </a:bodyPr>
          <a:lstStyle>
            <a:lvl1pPr algn="ctr">
              <a:defRPr sz="1100" i="0">
                <a:solidFill>
                  <a:schemeClr val="accent5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72" r:id="rId13"/>
    <p:sldLayoutId id="2147483683" r:id="rId14"/>
    <p:sldLayoutId id="2147483670" r:id="rId15"/>
    <p:sldLayoutId id="2147483684" r:id="rId16"/>
  </p:sldLayoutIdLst>
  <p:transition spd="med"/>
  <p:hf hdr="0" ftr="0" dt="0"/>
  <p:txStyles>
    <p:titleStyle>
      <a:lvl1pPr marL="0" marR="0" indent="0" algn="l" defTabSz="412750" rtl="0" eaLnBrk="1" latinLnBrk="0" hangingPunct="1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1">
              <a:hueOff val="300940"/>
              <a:lumOff val="-21749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412750" rtl="0" eaLnBrk="1" latinLnBrk="0" hangingPunct="1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1">
              <a:hueOff val="300940"/>
              <a:lumOff val="-21749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412750" rtl="0" eaLnBrk="1" latinLnBrk="0" hangingPunct="1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1">
              <a:hueOff val="300940"/>
              <a:lumOff val="-21749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412750" rtl="0" eaLnBrk="1" latinLnBrk="0" hangingPunct="1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1">
              <a:hueOff val="300940"/>
              <a:lumOff val="-21749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412750" rtl="0" eaLnBrk="1" latinLnBrk="0" hangingPunct="1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1">
              <a:hueOff val="300940"/>
              <a:lumOff val="-21749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412750" rtl="0" eaLnBrk="1" latinLnBrk="0" hangingPunct="1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1">
              <a:hueOff val="300940"/>
              <a:lumOff val="-21749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412750" rtl="0" eaLnBrk="1" latinLnBrk="0" hangingPunct="1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1">
              <a:hueOff val="300940"/>
              <a:lumOff val="-21749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412750" rtl="0" eaLnBrk="1" latinLnBrk="0" hangingPunct="1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1">
              <a:hueOff val="300940"/>
              <a:lumOff val="-21749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412750" rtl="0" eaLnBrk="1" latinLnBrk="0" hangingPunct="1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1">
              <a:hueOff val="300940"/>
              <a:lumOff val="-21749"/>
            </a:schemeClr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05154" marR="0" indent="-205154" algn="l" defTabSz="412750" rtl="0" eaLnBrk="1" latinLnBrk="0" hangingPunct="1">
        <a:lnSpc>
          <a:spcPts val="25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7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509954" marR="0" indent="-205154" algn="l" defTabSz="412750" rtl="0" eaLnBrk="1" latinLnBrk="0" hangingPunct="1">
        <a:lnSpc>
          <a:spcPts val="25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7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814754" marR="0" indent="-205154" algn="l" defTabSz="412750" rtl="0" eaLnBrk="1" latinLnBrk="0" hangingPunct="1">
        <a:lnSpc>
          <a:spcPts val="25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7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119554" marR="0" indent="-205154" algn="l" defTabSz="412750" rtl="0" eaLnBrk="1" latinLnBrk="0" hangingPunct="1">
        <a:lnSpc>
          <a:spcPts val="25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7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1424354" marR="0" indent="-205154" algn="l" defTabSz="412750" rtl="0" eaLnBrk="1" latinLnBrk="0" hangingPunct="1">
        <a:lnSpc>
          <a:spcPts val="25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7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1729154" marR="0" indent="-205154" algn="l" defTabSz="412750" rtl="0" eaLnBrk="1" latinLnBrk="0" hangingPunct="1">
        <a:lnSpc>
          <a:spcPts val="25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7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2033954" marR="0" indent="-205154" algn="l" defTabSz="412750" rtl="0" eaLnBrk="1" latinLnBrk="0" hangingPunct="1">
        <a:lnSpc>
          <a:spcPts val="25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7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2338754" marR="0" indent="-205154" algn="l" defTabSz="412750" rtl="0" eaLnBrk="1" latinLnBrk="0" hangingPunct="1">
        <a:lnSpc>
          <a:spcPts val="25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7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2643554" marR="0" indent="-205154" algn="l" defTabSz="412750" rtl="0" eaLnBrk="1" latinLnBrk="0" hangingPunct="1">
        <a:lnSpc>
          <a:spcPts val="25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7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143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3429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5715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8001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geocomm.com/" TargetMode="External"/><Relationship Id="rId4" Type="http://schemas.openxmlformats.org/officeDocument/2006/relationships/hyperlink" Target="mailto:jfrye@geo-comm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age" descr="Image"/>
          <p:cNvPicPr>
            <a:picLocks noGrp="1"/>
          </p:cNvPicPr>
          <p:nvPr>
            <p:ph type="pic" idx="13"/>
          </p:nvPr>
        </p:nvPicPr>
        <p:blipFill>
          <a:blip r:embed="rId2"/>
          <a:srcRect t="16808" b="24625"/>
          <a:stretch>
            <a:fillRect/>
          </a:stretch>
        </p:blipFill>
        <p:spPr>
          <a:xfrm>
            <a:off x="-12562" y="1863478"/>
            <a:ext cx="12217074" cy="3332558"/>
          </a:xfrm>
          <a:prstGeom prst="rect">
            <a:avLst/>
          </a:prstGeom>
        </p:spPr>
      </p:pic>
      <p:sp>
        <p:nvSpPr>
          <p:cNvPr id="369" name="Rectangle"/>
          <p:cNvSpPr/>
          <p:nvPr/>
        </p:nvSpPr>
        <p:spPr>
          <a:xfrm>
            <a:off x="0" y="1888706"/>
            <a:ext cx="12221945" cy="3332560"/>
          </a:xfrm>
          <a:prstGeom prst="rect">
            <a:avLst/>
          </a:prstGeom>
          <a:gradFill>
            <a:gsLst>
              <a:gs pos="0">
                <a:srgbClr val="2C436F">
                  <a:alpha val="80000"/>
                </a:srgbClr>
              </a:gs>
              <a:gs pos="100000">
                <a:srgbClr val="597FBB">
                  <a:alpha val="80000"/>
                </a:srgbClr>
              </a:gs>
            </a:gsLst>
            <a:lin ang="15827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 i="0">
                <a:solidFill>
                  <a:srgbClr val="1C325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370" name="Prepared by: Name Goes Here"/>
          <p:cNvSpPr txBox="1">
            <a:spLocks noGrp="1"/>
          </p:cNvSpPr>
          <p:nvPr>
            <p:ph type="body" sz="quarter" idx="14"/>
          </p:nvPr>
        </p:nvSpPr>
        <p:spPr>
          <a:xfrm>
            <a:off x="499754" y="6288927"/>
            <a:ext cx="8644246" cy="338191"/>
          </a:xfrm>
          <a:prstGeom prst="rect">
            <a:avLst/>
          </a:prstGeom>
        </p:spPr>
        <p:txBody>
          <a:bodyPr/>
          <a:lstStyle/>
          <a:p>
            <a:r>
              <a:rPr dirty="0"/>
              <a:t>Prepared by: </a:t>
            </a:r>
            <a:r>
              <a:rPr lang="en-US" dirty="0"/>
              <a:t>Jessica Frye, GIS Project</a:t>
            </a:r>
            <a:endParaRPr dirty="0"/>
          </a:p>
        </p:txBody>
      </p:sp>
      <p:sp>
        <p:nvSpPr>
          <p:cNvPr id="374" name="Double-click to edit"/>
          <p:cNvSpPr txBox="1">
            <a:spLocks noGrp="1"/>
          </p:cNvSpPr>
          <p:nvPr>
            <p:ph type="title"/>
          </p:nvPr>
        </p:nvSpPr>
        <p:spPr>
          <a:xfrm>
            <a:off x="195309" y="5520975"/>
            <a:ext cx="11825056" cy="71749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2800" dirty="0">
                <a:latin typeface="+mj-lt"/>
              </a:rPr>
              <a:t>Missouri 911 Service Board NG911 GIS Consulting Services Project</a:t>
            </a:r>
            <a:br>
              <a:rPr lang="en-US" sz="2800" dirty="0">
                <a:latin typeface="+mj-lt"/>
              </a:rPr>
            </a:br>
            <a:r>
              <a:rPr lang="en-US" sz="1800" dirty="0"/>
              <a:t>Final Report Recommendations</a:t>
            </a:r>
            <a:br>
              <a:rPr lang="en-US" sz="1800" dirty="0"/>
            </a:br>
            <a:endParaRPr lang="en-US" sz="2800" b="1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740F1-88F2-4375-AD6C-53027F966F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January 18, 2022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F0491-B8F2-47DC-B913-64D0512BD2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83604" y="6504008"/>
            <a:ext cx="248466" cy="246221"/>
          </a:xfrm>
        </p:spPr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Questions + Discussion"/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1D346A"/>
                </a:solidFill>
              </a:rPr>
              <a:t>Questions + Discussion</a:t>
            </a:r>
          </a:p>
        </p:txBody>
      </p:sp>
      <p:pic>
        <p:nvPicPr>
          <p:cNvPr id="599" name="Image" descr="Image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167" t="31342" r="167" b="27909"/>
          <a:stretch>
            <a:fillRect/>
          </a:stretch>
        </p:blipFill>
        <p:spPr>
          <a:xfrm>
            <a:off x="-20787" y="1267683"/>
            <a:ext cx="12233573" cy="3316225"/>
          </a:xfrm>
          <a:prstGeom prst="rect">
            <a:avLst/>
          </a:prstGeom>
        </p:spPr>
      </p:pic>
      <p:sp>
        <p:nvSpPr>
          <p:cNvPr id="600" name="For more information contact:"/>
          <p:cNvSpPr txBox="1"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contact:</a:t>
            </a:r>
          </a:p>
        </p:txBody>
      </p:sp>
      <p:sp>
        <p:nvSpPr>
          <p:cNvPr id="6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493" y="6426833"/>
            <a:ext cx="234038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7ACC8-4509-DD4F-BAA1-374A3BD8A086}"/>
              </a:ext>
            </a:extLst>
          </p:cNvPr>
          <p:cNvSpPr txBox="1"/>
          <p:nvPr/>
        </p:nvSpPr>
        <p:spPr>
          <a:xfrm>
            <a:off x="871393" y="5561949"/>
            <a:ext cx="4294967" cy="53091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r>
              <a:rPr lang="en-US" sz="1600" i="0" dirty="0"/>
              <a:t>Jessica Frye </a:t>
            </a:r>
            <a:r>
              <a:rPr lang="en-US" sz="1600" i="0" dirty="0">
                <a:hlinkClick r:id="rId4"/>
              </a:rPr>
              <a:t>jfrye@geo-comm.com</a:t>
            </a:r>
            <a:r>
              <a:rPr lang="en-US" sz="1600" i="0" dirty="0"/>
              <a:t> </a:t>
            </a:r>
          </a:p>
          <a:p>
            <a:r>
              <a:rPr lang="en-US" sz="1600" i="0" dirty="0"/>
              <a:t>(320) 281-2554  </a:t>
            </a:r>
            <a:r>
              <a:rPr lang="en-US" sz="1600" i="0" dirty="0">
                <a:hlinkClick r:id="rId5"/>
              </a:rPr>
              <a:t>geocomm.com </a:t>
            </a:r>
            <a:endParaRPr lang="en-US" sz="1600" i="0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3F7760-214C-44F3-A51D-7F3F5CBDEB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Project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7A012-9B55-4D70-A52A-FC064C1C0D1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80575" y="1219852"/>
            <a:ext cx="10533969" cy="420086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US" sz="2400" dirty="0"/>
              <a:t>Assist MO 911 SB in establishing the Missouri NG9 1 1 GIS Standard and Best Practices Document based on the National Emergency Number Association (NENA) NG9 1 1 Data Model;</a:t>
            </a:r>
          </a:p>
          <a:p>
            <a:pPr lvl="0">
              <a:lnSpc>
                <a:spcPct val="100000"/>
              </a:lnSpc>
            </a:pPr>
            <a:r>
              <a:rPr lang="en-US" sz="2400" dirty="0"/>
              <a:t>Develop and host virtual and one recorded educational session based on the Missouri NG9 1 1 GIS Standard and Best Practices;</a:t>
            </a:r>
          </a:p>
          <a:p>
            <a:pPr lvl="0">
              <a:lnSpc>
                <a:spcPct val="100000"/>
              </a:lnSpc>
            </a:pPr>
            <a:r>
              <a:rPr lang="en-US" sz="2400" dirty="0"/>
              <a:t>Perform an assessment of each local jurisdiction’s 9-1-1 GIS data to determine the level of current compliance with the Missouri NG9-1-1 GIS Standard; and</a:t>
            </a:r>
          </a:p>
          <a:p>
            <a:pPr lvl="0">
              <a:lnSpc>
                <a:spcPct val="100000"/>
              </a:lnSpc>
            </a:pPr>
            <a:r>
              <a:rPr lang="en-US" sz="2400" dirty="0"/>
              <a:t>Prepare a final report to include the details of the project.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D5B9-5D4F-4E6C-AB3B-16C514F94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34373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34373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83627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3F7760-214C-44F3-A51D-7F3F5CBDEB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0576" y="498717"/>
            <a:ext cx="9570787" cy="467629"/>
          </a:xfrm>
        </p:spPr>
        <p:txBody>
          <a:bodyPr/>
          <a:lstStyle/>
          <a:p>
            <a:r>
              <a:rPr lang="en-US" dirty="0"/>
              <a:t>Current Statewide GIS Accuracy Estimate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7A012-9B55-4D70-A52A-FC064C1C0D1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80576" y="1219851"/>
            <a:ext cx="10968079" cy="46216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83.12% | All identified errors (non-critical and critical)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Including errors for all 9-1-1 GIS data layers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86.98% | Identified critical errors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Only errors identified in the layers required for NG9-1-1 call routing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D5B9-5D4F-4E6C-AB3B-16C514F94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56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3F7760-214C-44F3-A51D-7F3F5CBDEB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0576" y="498718"/>
            <a:ext cx="10751517" cy="467629"/>
          </a:xfrm>
        </p:spPr>
        <p:txBody>
          <a:bodyPr/>
          <a:lstStyle/>
          <a:p>
            <a:r>
              <a:rPr lang="en-US" dirty="0"/>
              <a:t>Critical Next Steps and Recommendations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7A012-9B55-4D70-A52A-FC064C1C0D1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80576" y="1219851"/>
            <a:ext cx="10875805" cy="49945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Continual Coordination between 9‑1‑1 and GIS Personnel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NG9-1-1 GIS Legislation, Governance and Procedures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Procure NG9‑1‑1 GIS Data Management Services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Standardization of Non-Standard USPS Post Types &amp; Street Names in the Legacy Databases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Implementation of a GIS Derived MSAG</a:t>
            </a:r>
          </a:p>
          <a:p>
            <a:pPr>
              <a:lnSpc>
                <a:spcPct val="100000"/>
              </a:lnSpc>
            </a:pP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D5B9-5D4F-4E6C-AB3B-16C514F94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212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3F7760-214C-44F3-A51D-7F3F5CBDEB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0576" y="498717"/>
            <a:ext cx="10395424" cy="467629"/>
          </a:xfrm>
        </p:spPr>
        <p:txBody>
          <a:bodyPr/>
          <a:lstStyle/>
          <a:p>
            <a:r>
              <a:rPr lang="en-US" dirty="0"/>
              <a:t>Resources Received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D5B9-5D4F-4E6C-AB3B-16C514F94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33990DB-638F-45EF-AFE1-40C35D18E2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010865"/>
              </p:ext>
            </p:extLst>
          </p:nvPr>
        </p:nvGraphicFramePr>
        <p:xfrm>
          <a:off x="838200" y="1062182"/>
          <a:ext cx="10882745" cy="5166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7436">
                  <a:extLst>
                    <a:ext uri="{9D8B030D-6E8A-4147-A177-3AD203B41FA5}">
                      <a16:colId xmlns:a16="http://schemas.microsoft.com/office/drawing/2014/main" val="3238415833"/>
                    </a:ext>
                  </a:extLst>
                </a:gridCol>
                <a:gridCol w="2817091">
                  <a:extLst>
                    <a:ext uri="{9D8B030D-6E8A-4147-A177-3AD203B41FA5}">
                      <a16:colId xmlns:a16="http://schemas.microsoft.com/office/drawing/2014/main" val="3729982896"/>
                    </a:ext>
                  </a:extLst>
                </a:gridCol>
                <a:gridCol w="3408218">
                  <a:extLst>
                    <a:ext uri="{9D8B030D-6E8A-4147-A177-3AD203B41FA5}">
                      <a16:colId xmlns:a16="http://schemas.microsoft.com/office/drawing/2014/main" val="3909766257"/>
                    </a:ext>
                  </a:extLst>
                </a:gridCol>
              </a:tblGrid>
              <a:tr h="601253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Resources</a:t>
                      </a:r>
                      <a:endParaRPr lang="en-US" sz="2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Counties Submitting</a:t>
                      </a:r>
                      <a:endParaRPr lang="en-US" sz="2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Counties NOT Submitting</a:t>
                      </a:r>
                      <a:endParaRPr lang="en-US" sz="2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6733267"/>
                  </a:ext>
                </a:extLst>
              </a:tr>
              <a:tr h="40852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Provisioning Boundary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87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8679023"/>
                  </a:ext>
                </a:extLst>
              </a:tr>
              <a:tr h="40852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PSAP Boundary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87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483800"/>
                  </a:ext>
                </a:extLst>
              </a:tr>
              <a:tr h="44428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Emergency Service Boundaries – EMS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83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6201314"/>
                  </a:ext>
                </a:extLst>
              </a:tr>
              <a:tr h="40852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Emergency Service Boundaries – Fire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5569733"/>
                  </a:ext>
                </a:extLst>
              </a:tr>
              <a:tr h="44428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Emergency Service Boundaries – Law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16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5647669"/>
                  </a:ext>
                </a:extLst>
              </a:tr>
              <a:tr h="40852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Road Centerlines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0740454"/>
                  </a:ext>
                </a:extLst>
              </a:tr>
              <a:tr h="40852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Site Structure Address Points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5989551"/>
                  </a:ext>
                </a:extLst>
              </a:tr>
              <a:tr h="40852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Incorporated Municipalities*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81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0426251"/>
                  </a:ext>
                </a:extLst>
              </a:tr>
              <a:tr h="40852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County*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89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6143115"/>
                  </a:ext>
                </a:extLst>
              </a:tr>
              <a:tr h="40852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ALI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75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300582"/>
                  </a:ext>
                </a:extLst>
              </a:tr>
              <a:tr h="40852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MSAG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980485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5E2BAC-2BBC-4C9C-87FF-1975A3B26DC2}"/>
              </a:ext>
            </a:extLst>
          </p:cNvPr>
          <p:cNvSpPr txBox="1"/>
          <p:nvPr/>
        </p:nvSpPr>
        <p:spPr>
          <a:xfrm>
            <a:off x="838200" y="6228695"/>
            <a:ext cx="2637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*Layer strongly recommended; not required</a:t>
            </a:r>
          </a:p>
        </p:txBody>
      </p:sp>
    </p:spTree>
    <p:extLst>
      <p:ext uri="{BB962C8B-B14F-4D97-AF65-F5344CB8AC3E}">
        <p14:creationId xmlns:p14="http://schemas.microsoft.com/office/powerpoint/2010/main" val="42945487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3F7760-214C-44F3-A51D-7F3F5CBDEB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0576" y="498717"/>
            <a:ext cx="10395424" cy="467629"/>
          </a:xfrm>
        </p:spPr>
        <p:txBody>
          <a:bodyPr/>
          <a:lstStyle/>
          <a:p>
            <a:r>
              <a:rPr lang="en-US" dirty="0"/>
              <a:t>Resources Received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D5B9-5D4F-4E6C-AB3B-16C514F94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A2A7F-3515-4744-99BC-40BF68D1B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63" y="1058788"/>
            <a:ext cx="7265474" cy="56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477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3F7760-214C-44F3-A51D-7F3F5CBDEB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0576" y="498717"/>
            <a:ext cx="10395424" cy="467629"/>
          </a:xfrm>
        </p:spPr>
        <p:txBody>
          <a:bodyPr/>
          <a:lstStyle/>
          <a:p>
            <a:r>
              <a:rPr lang="en-US" dirty="0"/>
              <a:t>Current Local GIS Data Accuracy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D5B9-5D4F-4E6C-AB3B-16C514F94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864F4-A0A0-4F7D-BCCD-9B14C9914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905" y="1235838"/>
            <a:ext cx="7036190" cy="543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321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3F7760-214C-44F3-A51D-7F3F5CBDEB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0576" y="498717"/>
            <a:ext cx="10395424" cy="852349"/>
          </a:xfrm>
        </p:spPr>
        <p:txBody>
          <a:bodyPr/>
          <a:lstStyle/>
          <a:p>
            <a:r>
              <a:rPr lang="en-US" dirty="0"/>
              <a:t>Predicted Local GIS Data Accuracy | All critical errors resolved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D5B9-5D4F-4E6C-AB3B-16C514F94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F8D4A-99F3-481D-B219-43A2A50E8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54" y="1515735"/>
            <a:ext cx="6674491" cy="5157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CE4225-6571-40D1-8A7A-94AAA628D2F0}"/>
              </a:ext>
            </a:extLst>
          </p:cNvPr>
          <p:cNvSpPr txBox="1"/>
          <p:nvPr/>
        </p:nvSpPr>
        <p:spPr>
          <a:xfrm>
            <a:off x="566512" y="3429000"/>
            <a:ext cx="30283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IMPORTANT:  Accuracy as a</a:t>
            </a:r>
          </a:p>
          <a:p>
            <a:r>
              <a:rPr lang="en-US" sz="1600" dirty="0"/>
              <a:t>percentage of GIS data is not a</a:t>
            </a:r>
          </a:p>
          <a:p>
            <a:r>
              <a:rPr lang="en-US" sz="1600" dirty="0"/>
              <a:t>typical benchmark for transition</a:t>
            </a:r>
          </a:p>
          <a:p>
            <a:r>
              <a:rPr lang="en-US" sz="1600" dirty="0"/>
              <a:t>to NG9-1-1. Being critical</a:t>
            </a:r>
          </a:p>
          <a:p>
            <a:r>
              <a:rPr lang="en-US" sz="1600" dirty="0"/>
              <a:t>error free is required.</a:t>
            </a:r>
          </a:p>
        </p:txBody>
      </p:sp>
    </p:spTree>
    <p:extLst>
      <p:ext uri="{BB962C8B-B14F-4D97-AF65-F5344CB8AC3E}">
        <p14:creationId xmlns:p14="http://schemas.microsoft.com/office/powerpoint/2010/main" val="11007830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3F7760-214C-44F3-A51D-7F3F5CBDEB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0576" y="498717"/>
            <a:ext cx="10395424" cy="467629"/>
          </a:xfrm>
        </p:spPr>
        <p:txBody>
          <a:bodyPr/>
          <a:lstStyle/>
          <a:p>
            <a:r>
              <a:rPr lang="en-US" dirty="0"/>
              <a:t>ALI and MSAG Synchronization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D5B9-5D4F-4E6C-AB3B-16C514F94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381E196B-7BEB-43AD-9E64-34B183BCBD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136587"/>
              </p:ext>
            </p:extLst>
          </p:nvPr>
        </p:nvGraphicFramePr>
        <p:xfrm>
          <a:off x="2307853" y="2110019"/>
          <a:ext cx="7576293" cy="236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7825">
                  <a:extLst>
                    <a:ext uri="{9D8B030D-6E8A-4147-A177-3AD203B41FA5}">
                      <a16:colId xmlns:a16="http://schemas.microsoft.com/office/drawing/2014/main" val="1986649702"/>
                    </a:ext>
                  </a:extLst>
                </a:gridCol>
                <a:gridCol w="2998468">
                  <a:extLst>
                    <a:ext uri="{9D8B030D-6E8A-4147-A177-3AD203B41FA5}">
                      <a16:colId xmlns:a16="http://schemas.microsoft.com/office/drawing/2014/main" val="1818127913"/>
                    </a:ext>
                  </a:extLst>
                </a:gridCol>
              </a:tblGrid>
              <a:tr h="590375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Resources</a:t>
                      </a:r>
                      <a:endParaRPr lang="en-US" sz="2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Current Accuracy</a:t>
                      </a:r>
                      <a:endParaRPr lang="en-US" sz="2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8184884"/>
                  </a:ext>
                </a:extLst>
              </a:tr>
              <a:tr h="590375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ALI to Road Centerline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75.19%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5523862"/>
                  </a:ext>
                </a:extLst>
              </a:tr>
              <a:tr h="590375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ALI to Site/Structure Address Points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67.63%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4221056"/>
                  </a:ext>
                </a:extLst>
              </a:tr>
              <a:tr h="590375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MSAG to Road Centerline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57.18%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751499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1066D98-0D51-43C2-9E7C-2206F192EB12}"/>
              </a:ext>
            </a:extLst>
          </p:cNvPr>
          <p:cNvSpPr txBox="1"/>
          <p:nvPr/>
        </p:nvSpPr>
        <p:spPr>
          <a:xfrm>
            <a:off x="2307853" y="4471519"/>
            <a:ext cx="63065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*i3 transition typically requires each PSAP achieve a 98% ALI to Road Centerline synchronization rate.</a:t>
            </a:r>
          </a:p>
        </p:txBody>
      </p:sp>
    </p:spTree>
    <p:extLst>
      <p:ext uri="{BB962C8B-B14F-4D97-AF65-F5344CB8AC3E}">
        <p14:creationId xmlns:p14="http://schemas.microsoft.com/office/powerpoint/2010/main" val="341802300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eoComm">
      <a:dk1>
        <a:srgbClr val="002452"/>
      </a:dk1>
      <a:lt1>
        <a:srgbClr val="525252"/>
      </a:lt1>
      <a:dk2>
        <a:srgbClr val="53585F"/>
      </a:dk2>
      <a:lt2>
        <a:srgbClr val="DCDEE0"/>
      </a:lt2>
      <a:accent1>
        <a:srgbClr val="002452"/>
      </a:accent1>
      <a:accent2>
        <a:srgbClr val="3C72AF"/>
      </a:accent2>
      <a:accent3>
        <a:srgbClr val="D4E6FE"/>
      </a:accent3>
      <a:accent4>
        <a:srgbClr val="DBDDE0"/>
      </a:accent4>
      <a:accent5>
        <a:srgbClr val="34373A"/>
      </a:accent5>
      <a:accent6>
        <a:srgbClr val="9FA4AC"/>
      </a:accent6>
      <a:hlink>
        <a:srgbClr val="002452"/>
      </a:hlink>
      <a:folHlink>
        <a:srgbClr val="D4E6FE"/>
      </a:folHlink>
    </a:clrScheme>
    <a:fontScheme name="Gradient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3175" cap="flat">
          <a:noFill/>
          <a:miter lim="400000"/>
        </a:ln>
        <a:effectLst>
          <a:outerShdw blurRad="508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1C325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1" u="none" strike="noStrike" cap="none" spc="0" normalizeH="0" baseline="0">
            <a:ln>
              <a:noFill/>
            </a:ln>
            <a:solidFill>
              <a:schemeClr val="accent1">
                <a:hueOff val="300940"/>
                <a:lumOff val="-21749"/>
              </a:schemeClr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GeoComm_WidescreenPresentation FINAL.potx  -  Recovered" id="{84AD9A7A-1A19-4E87-98C0-27D35E325D84}" vid="{6D0FFD5B-1978-419E-8681-56F02C1AC2A7}"/>
    </a:ext>
  </a:extLst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3175" cap="flat">
          <a:noFill/>
          <a:miter lim="400000"/>
        </a:ln>
        <a:effectLst>
          <a:outerShdw blurRad="508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1C325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1" u="none" strike="noStrike" cap="none" spc="0" normalizeH="0" baseline="0">
            <a:ln>
              <a:noFill/>
            </a:ln>
            <a:solidFill>
              <a:schemeClr val="accent1">
                <a:hueOff val="300940"/>
                <a:lumOff val="-21749"/>
              </a:schemeClr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54374047FA5E4ABABFEFDDF285C2F6" ma:contentTypeVersion="13" ma:contentTypeDescription="Create a new document." ma:contentTypeScope="" ma:versionID="8222af4208e81cae3b6d7ab9a3176a40">
  <xsd:schema xmlns:xsd="http://www.w3.org/2001/XMLSchema" xmlns:xs="http://www.w3.org/2001/XMLSchema" xmlns:p="http://schemas.microsoft.com/office/2006/metadata/properties" xmlns:ns3="61458e51-f383-4f9d-b1c1-f329d2db605a" xmlns:ns4="ce3c02e1-4237-4ce0-b379-b64aa571830d" targetNamespace="http://schemas.microsoft.com/office/2006/metadata/properties" ma:root="true" ma:fieldsID="d127f7b17db8ca6d6c3d3788dafc5b8b" ns3:_="" ns4:_="">
    <xsd:import namespace="61458e51-f383-4f9d-b1c1-f329d2db605a"/>
    <xsd:import namespace="ce3c02e1-4237-4ce0-b379-b64aa571830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458e51-f383-4f9d-b1c1-f329d2db60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3c02e1-4237-4ce0-b379-b64aa57183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1EDF4D-8E83-4DC7-8604-BEADDA7E18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FABE43-ADA7-488C-87B1-7A53BBA8C14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2F794CF-C590-4460-AF3B-AD6F39EB8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458e51-f383-4f9d-b1c1-f329d2db605a"/>
    <ds:schemaRef ds:uri="ce3c02e1-4237-4ce0-b379-b64aa57183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2020 PowerPoint Template</Template>
  <TotalTime>1801</TotalTime>
  <Words>393</Words>
  <Application>Microsoft Office PowerPoint</Application>
  <PresentationFormat>Widescreen</PresentationFormat>
  <Paragraphs>91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Helvetica Light</vt:lpstr>
      <vt:lpstr>Helvetica Neue</vt:lpstr>
      <vt:lpstr>Gradient</vt:lpstr>
      <vt:lpstr>Missouri 911 Service Board NG911 GIS Consulting Services Project Final Report Recommendations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Susan Becker</dc:creator>
  <cp:lastModifiedBy>Jessica Frye, ENP</cp:lastModifiedBy>
  <cp:revision>19</cp:revision>
  <cp:lastPrinted>2020-05-04T20:08:13Z</cp:lastPrinted>
  <dcterms:created xsi:type="dcterms:W3CDTF">2020-05-26T20:49:11Z</dcterms:created>
  <dcterms:modified xsi:type="dcterms:W3CDTF">2022-01-20T17:27:25Z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0x0101002454374047FA5E4ABABFEFDDF285C2F6</vt:lpwstr>
  </property>
</Properties>
</file>