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4" r:id="rId1"/>
  </p:sldMasterIdLst>
  <p:notesMasterIdLst>
    <p:notesMasterId r:id="rId27"/>
  </p:notesMasterIdLst>
  <p:sldIdLst>
    <p:sldId id="256" r:id="rId2"/>
    <p:sldId id="259" r:id="rId3"/>
    <p:sldId id="270" r:id="rId4"/>
    <p:sldId id="257" r:id="rId5"/>
    <p:sldId id="260" r:id="rId6"/>
    <p:sldId id="262" r:id="rId7"/>
    <p:sldId id="267" r:id="rId8"/>
    <p:sldId id="271" r:id="rId9"/>
    <p:sldId id="268" r:id="rId10"/>
    <p:sldId id="272" r:id="rId11"/>
    <p:sldId id="289" r:id="rId12"/>
    <p:sldId id="263" r:id="rId13"/>
    <p:sldId id="261" r:id="rId14"/>
    <p:sldId id="269" r:id="rId15"/>
    <p:sldId id="265" r:id="rId16"/>
    <p:sldId id="274" r:id="rId17"/>
    <p:sldId id="280" r:id="rId18"/>
    <p:sldId id="290" r:id="rId19"/>
    <p:sldId id="266" r:id="rId20"/>
    <p:sldId id="286" r:id="rId21"/>
    <p:sldId id="287" r:id="rId22"/>
    <p:sldId id="288" r:id="rId23"/>
    <p:sldId id="293" r:id="rId24"/>
    <p:sldId id="294" r:id="rId25"/>
    <p:sldId id="285"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aycee Nail" initials="KN" lastIdx="8" clrIdx="0">
    <p:extLst>
      <p:ext uri="{19B8F6BF-5375-455C-9EA6-DF929625EA0E}">
        <p15:presenceInfo xmlns:p15="http://schemas.microsoft.com/office/powerpoint/2012/main" userId="S::kaycee@penman.group::27969b73-0fae-4cc6-8b76-77905df56a5a" providerId="AD"/>
      </p:ext>
    </p:extLst>
  </p:cmAuthor>
  <p:cmAuthor id="2" name="Reggi Rideout" initials="RR" lastIdx="5" clrIdx="1">
    <p:extLst>
      <p:ext uri="{19B8F6BF-5375-455C-9EA6-DF929625EA0E}">
        <p15:presenceInfo xmlns:p15="http://schemas.microsoft.com/office/powerpoint/2012/main" userId="S::rrideout@simplystrategy.net::1f1db9d7-8839-418d-ad8e-b898e9e397b6"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43"/>
    <p:restoredTop sz="75211"/>
  </p:normalViewPr>
  <p:slideViewPr>
    <p:cSldViewPr snapToGrid="0" snapToObjects="1">
      <p:cViewPr varScale="1">
        <p:scale>
          <a:sx n="91" d="100"/>
          <a:sy n="91" d="100"/>
        </p:scale>
        <p:origin x="272"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EE66529-2AC2-CD4B-A233-A32F4D4EDE2F}" type="datetimeFigureOut">
              <a:rPr lang="en-US" smtClean="0"/>
              <a:t>5/26/20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3A7077-C1F8-8D4E-A6CA-7AA7419BF0A5}" type="slidenum">
              <a:rPr lang="en-US" smtClean="0"/>
              <a:t>‹#›</a:t>
            </a:fld>
            <a:endParaRPr lang="en-US"/>
          </a:p>
        </p:txBody>
      </p:sp>
    </p:spTree>
    <p:extLst>
      <p:ext uri="{BB962C8B-B14F-4D97-AF65-F5344CB8AC3E}">
        <p14:creationId xmlns:p14="http://schemas.microsoft.com/office/powerpoint/2010/main" val="4059536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Brian - Introductions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Brian </a:t>
            </a:r>
            <a:r>
              <a:rPr lang="en-US" dirty="0" err="1"/>
              <a:t>Maydwell</a:t>
            </a:r>
            <a:r>
              <a:rPr lang="en-US" dirty="0"/>
              <a:t> - Executive Director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Scott Penman - Board Support</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a:t>Kaycee Nail – Board support </a:t>
            </a:r>
          </a:p>
          <a:p>
            <a:endParaRPr lang="en-US" dirty="0"/>
          </a:p>
          <a:p>
            <a:r>
              <a:rPr lang="en-US" dirty="0"/>
              <a:t>Zoom Webinar Instructions </a:t>
            </a:r>
          </a:p>
          <a:p>
            <a:endParaRPr lang="en-US" dirty="0"/>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Upon entry to the Zoom meeting, all participants are muted.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There will be a Question and Answer session at the end of the presentation. We will be answering questions at that time. </a:t>
            </a:r>
          </a:p>
          <a:p>
            <a:pPr marL="171450" indent="-171450">
              <a:buFont typeface="Arial" panose="020B0604020202020204" pitchFamily="34" charset="0"/>
              <a:buChar char="•"/>
            </a:pPr>
            <a:r>
              <a:rPr lang="en-US" sz="1200" b="0" i="0" kern="1200" dirty="0">
                <a:solidFill>
                  <a:schemeClr val="tx1"/>
                </a:solidFill>
                <a:effectLst/>
                <a:latin typeface="+mn-lt"/>
                <a:ea typeface="+mn-ea"/>
                <a:cs typeface="+mn-cs"/>
              </a:rPr>
              <a:t>You can submit questions as we go on the chat feature on the right. You can also wait until the Q&amp;A Session and we can take people off of mute</a:t>
            </a:r>
          </a:p>
        </p:txBody>
      </p:sp>
      <p:sp>
        <p:nvSpPr>
          <p:cNvPr id="4" name="Slide Number Placeholder 3"/>
          <p:cNvSpPr>
            <a:spLocks noGrp="1"/>
          </p:cNvSpPr>
          <p:nvPr>
            <p:ph type="sldNum" sz="quarter" idx="5"/>
          </p:nvPr>
        </p:nvSpPr>
        <p:spPr/>
        <p:txBody>
          <a:bodyPr/>
          <a:lstStyle/>
          <a:p>
            <a:fld id="{C93A7077-C1F8-8D4E-A6CA-7AA7419BF0A5}" type="slidenum">
              <a:rPr lang="en-US" smtClean="0"/>
              <a:t>1</a:t>
            </a:fld>
            <a:endParaRPr lang="en-US"/>
          </a:p>
        </p:txBody>
      </p:sp>
    </p:spTree>
    <p:extLst>
      <p:ext uri="{BB962C8B-B14F-4D97-AF65-F5344CB8AC3E}">
        <p14:creationId xmlns:p14="http://schemas.microsoft.com/office/powerpoint/2010/main" val="106783455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10</a:t>
            </a:fld>
            <a:endParaRPr lang="en-US"/>
          </a:p>
        </p:txBody>
      </p:sp>
    </p:spTree>
    <p:extLst>
      <p:ext uri="{BB962C8B-B14F-4D97-AF65-F5344CB8AC3E}">
        <p14:creationId xmlns:p14="http://schemas.microsoft.com/office/powerpoint/2010/main" val="26459317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Funding objectives are in statute </a:t>
            </a:r>
          </a:p>
          <a:p>
            <a:r>
              <a:rPr lang="en-US" dirty="0"/>
              <a:t> </a:t>
            </a:r>
          </a:p>
          <a:p>
            <a:r>
              <a:rPr lang="en-US" dirty="0"/>
              <a:t>Board has taken funding objectives and used them to inform program award priority areas</a:t>
            </a:r>
          </a:p>
        </p:txBody>
      </p:sp>
      <p:sp>
        <p:nvSpPr>
          <p:cNvPr id="4" name="Slide Number Placeholder 3"/>
          <p:cNvSpPr>
            <a:spLocks noGrp="1"/>
          </p:cNvSpPr>
          <p:nvPr>
            <p:ph type="sldNum" sz="quarter" idx="5"/>
          </p:nvPr>
        </p:nvSpPr>
        <p:spPr/>
        <p:txBody>
          <a:bodyPr/>
          <a:lstStyle/>
          <a:p>
            <a:fld id="{C93A7077-C1F8-8D4E-A6CA-7AA7419BF0A5}" type="slidenum">
              <a:rPr lang="en-US" smtClean="0"/>
              <a:t>12</a:t>
            </a:fld>
            <a:endParaRPr lang="en-US"/>
          </a:p>
        </p:txBody>
      </p:sp>
    </p:spTree>
    <p:extLst>
      <p:ext uri="{BB962C8B-B14F-4D97-AF65-F5344CB8AC3E}">
        <p14:creationId xmlns:p14="http://schemas.microsoft.com/office/powerpoint/2010/main" val="82071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Program Award Priority areas were determined as those things that would help improve 911 services for the state overall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Add clarification – Intent is to prioritize joint applications that include a county or counties with basic 911 or those with no 911 equipment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13</a:t>
            </a:fld>
            <a:endParaRPr lang="en-US"/>
          </a:p>
        </p:txBody>
      </p:sp>
    </p:spTree>
    <p:extLst>
      <p:ext uri="{BB962C8B-B14F-4D97-AF65-F5344CB8AC3E}">
        <p14:creationId xmlns:p14="http://schemas.microsoft.com/office/powerpoint/2010/main" val="3124035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14</a:t>
            </a:fld>
            <a:endParaRPr lang="en-US"/>
          </a:p>
        </p:txBody>
      </p:sp>
    </p:spTree>
    <p:extLst>
      <p:ext uri="{BB962C8B-B14F-4D97-AF65-F5344CB8AC3E}">
        <p14:creationId xmlns:p14="http://schemas.microsoft.com/office/powerpoint/2010/main" val="227154087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in case question comes up: </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kern="1200" dirty="0">
                <a:solidFill>
                  <a:schemeClr val="tx1"/>
                </a:solidFill>
                <a:effectLst/>
                <a:latin typeface="+mn-lt"/>
                <a:ea typeface="+mn-ea"/>
                <a:cs typeface="+mn-cs"/>
              </a:rPr>
              <a:t> An approved applicants’ 911 Services Authority may request an extension of the project completion deadline of up to six (6) months. Extension requests must be received by the Board at least forty-five (45) calendar days before the expiration of the most current project completion deadline. </a:t>
            </a:r>
            <a:endParaRPr lang="en-US" dirty="0"/>
          </a:p>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15</a:t>
            </a:fld>
            <a:endParaRPr lang="en-US"/>
          </a:p>
        </p:txBody>
      </p:sp>
    </p:spTree>
    <p:extLst>
      <p:ext uri="{BB962C8B-B14F-4D97-AF65-F5344CB8AC3E}">
        <p14:creationId xmlns:p14="http://schemas.microsoft.com/office/powerpoint/2010/main" val="363953774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Project overview, how much it’s going to cost, what you want from the board – and how it aligns with the board’s funding objectives and award priority areas. </a:t>
            </a:r>
          </a:p>
          <a:p>
            <a:endParaRPr lang="en-US" dirty="0"/>
          </a:p>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16</a:t>
            </a:fld>
            <a:endParaRPr lang="en-US"/>
          </a:p>
        </p:txBody>
      </p:sp>
    </p:spTree>
    <p:extLst>
      <p:ext uri="{BB962C8B-B14F-4D97-AF65-F5344CB8AC3E}">
        <p14:creationId xmlns:p14="http://schemas.microsoft.com/office/powerpoint/2010/main" val="149086155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Financial records – </a:t>
            </a:r>
          </a:p>
          <a:p>
            <a:endParaRPr lang="en-US" dirty="0"/>
          </a:p>
          <a:p>
            <a:r>
              <a:rPr lang="en-US" dirty="0"/>
              <a:t>Demonstrating </a:t>
            </a:r>
            <a:r>
              <a:rPr lang="en-US" sz="1200" kern="1200" dirty="0">
                <a:solidFill>
                  <a:schemeClr val="tx1"/>
                </a:solidFill>
                <a:effectLst/>
                <a:latin typeface="+mn-lt"/>
                <a:ea typeface="+mn-ea"/>
                <a:cs typeface="+mn-cs"/>
              </a:rPr>
              <a:t>that the applicants, through their 911 Service Authorities or otherwise, are capable of operating and maintaining ongoing 911 services after project completion</a:t>
            </a:r>
            <a:r>
              <a:rPr lang="en-US" dirty="0">
                <a:effectLst/>
              </a:rPr>
              <a:t> </a:t>
            </a:r>
          </a:p>
          <a:p>
            <a:endParaRPr lang="en-US" dirty="0">
              <a:effectLst/>
            </a:endParaRPr>
          </a:p>
          <a:p>
            <a:r>
              <a:rPr lang="en-US" sz="1200" kern="1200" dirty="0">
                <a:solidFill>
                  <a:schemeClr val="tx1"/>
                </a:solidFill>
                <a:effectLst/>
                <a:latin typeface="+mn-lt"/>
                <a:ea typeface="+mn-ea"/>
                <a:cs typeface="+mn-cs"/>
              </a:rPr>
              <a:t>For loan applications only, financial records and other documents or information demonstrating that the applicants and their 911 Service Authorities are able to provide at least 50% of the funding for the project.</a:t>
            </a:r>
            <a:r>
              <a:rPr lang="en-US" dirty="0">
                <a:effectLst/>
              </a:rPr>
              <a:t> </a:t>
            </a:r>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17</a:t>
            </a:fld>
            <a:endParaRPr lang="en-US"/>
          </a:p>
        </p:txBody>
      </p:sp>
    </p:spTree>
    <p:extLst>
      <p:ext uri="{BB962C8B-B14F-4D97-AF65-F5344CB8AC3E}">
        <p14:creationId xmlns:p14="http://schemas.microsoft.com/office/powerpoint/2010/main" val="22750534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futura-pt"/>
              </a:rPr>
              <a:t>For example, if your project proposal includes consolidation or shared purchasing with other counties or PSAPs, you should submit this form with your completed application.</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futura-pt"/>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futura-pt"/>
              </a:rPr>
              <a:t>Most of these can already be found on the board’s website. Others will be added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futura-pt"/>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futura-pt"/>
            </a:endParaRPr>
          </a:p>
        </p:txBody>
      </p:sp>
      <p:sp>
        <p:nvSpPr>
          <p:cNvPr id="4" name="Slide Number Placeholder 3"/>
          <p:cNvSpPr>
            <a:spLocks noGrp="1"/>
          </p:cNvSpPr>
          <p:nvPr>
            <p:ph type="sldNum" sz="quarter" idx="5"/>
          </p:nvPr>
        </p:nvSpPr>
        <p:spPr/>
        <p:txBody>
          <a:bodyPr/>
          <a:lstStyle/>
          <a:p>
            <a:fld id="{C93A7077-C1F8-8D4E-A6CA-7AA7419BF0A5}" type="slidenum">
              <a:rPr lang="en-US" smtClean="0"/>
              <a:t>18</a:t>
            </a:fld>
            <a:endParaRPr lang="en-US"/>
          </a:p>
        </p:txBody>
      </p:sp>
    </p:spTree>
    <p:extLst>
      <p:ext uri="{BB962C8B-B14F-4D97-AF65-F5344CB8AC3E}">
        <p14:creationId xmlns:p14="http://schemas.microsoft.com/office/powerpoint/2010/main" val="19159435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C93A7077-C1F8-8D4E-A6CA-7AA7419BF0A5}" type="slidenum">
              <a:rPr lang="en-US" smtClean="0"/>
              <a:t>19</a:t>
            </a:fld>
            <a:endParaRPr lang="en-US"/>
          </a:p>
        </p:txBody>
      </p:sp>
    </p:spTree>
    <p:extLst>
      <p:ext uri="{BB962C8B-B14F-4D97-AF65-F5344CB8AC3E}">
        <p14:creationId xmlns:p14="http://schemas.microsoft.com/office/powerpoint/2010/main" val="8030866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C93A7077-C1F8-8D4E-A6CA-7AA7419BF0A5}" type="slidenum">
              <a:rPr lang="en-US" smtClean="0"/>
              <a:t>20</a:t>
            </a:fld>
            <a:endParaRPr lang="en-US"/>
          </a:p>
        </p:txBody>
      </p:sp>
    </p:spTree>
    <p:extLst>
      <p:ext uri="{BB962C8B-B14F-4D97-AF65-F5344CB8AC3E}">
        <p14:creationId xmlns:p14="http://schemas.microsoft.com/office/powerpoint/2010/main" val="36342902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Missouri 911 Service Board – Financial Assistance Program</a:t>
            </a:r>
          </a:p>
          <a:p>
            <a:endParaRPr lang="en-US" dirty="0"/>
          </a:p>
          <a:p>
            <a:r>
              <a:rPr lang="en-US" dirty="0"/>
              <a:t>Spring 2020 Grant/Loan Cycle </a:t>
            </a:r>
          </a:p>
          <a:p>
            <a:endParaRPr lang="en-US" dirty="0"/>
          </a:p>
          <a:p>
            <a:r>
              <a:rPr lang="en-US" dirty="0"/>
              <a:t>Eligibility requirements, fund usage and award priority areas </a:t>
            </a:r>
          </a:p>
          <a:p>
            <a:endParaRPr lang="en-US" dirty="0"/>
          </a:p>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2</a:t>
            </a:fld>
            <a:endParaRPr lang="en-US"/>
          </a:p>
        </p:txBody>
      </p:sp>
    </p:spTree>
    <p:extLst>
      <p:ext uri="{BB962C8B-B14F-4D97-AF65-F5344CB8AC3E}">
        <p14:creationId xmlns:p14="http://schemas.microsoft.com/office/powerpoint/2010/main" val="201879649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C93A7077-C1F8-8D4E-A6CA-7AA7419BF0A5}" type="slidenum">
              <a:rPr lang="en-US" smtClean="0"/>
              <a:t>21</a:t>
            </a:fld>
            <a:endParaRPr lang="en-US"/>
          </a:p>
        </p:txBody>
      </p:sp>
    </p:spTree>
    <p:extLst>
      <p:ext uri="{BB962C8B-B14F-4D97-AF65-F5344CB8AC3E}">
        <p14:creationId xmlns:p14="http://schemas.microsoft.com/office/powerpoint/2010/main" val="8774747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23</a:t>
            </a:fld>
            <a:endParaRPr lang="en-US"/>
          </a:p>
        </p:txBody>
      </p:sp>
    </p:spTree>
    <p:extLst>
      <p:ext uri="{BB962C8B-B14F-4D97-AF65-F5344CB8AC3E}">
        <p14:creationId xmlns:p14="http://schemas.microsoft.com/office/powerpoint/2010/main" val="91560977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24</a:t>
            </a:fld>
            <a:endParaRPr lang="en-US"/>
          </a:p>
        </p:txBody>
      </p:sp>
    </p:spTree>
    <p:extLst>
      <p:ext uri="{BB962C8B-B14F-4D97-AF65-F5344CB8AC3E}">
        <p14:creationId xmlns:p14="http://schemas.microsoft.com/office/powerpoint/2010/main" val="24646003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p:txBody>
      </p:sp>
      <p:sp>
        <p:nvSpPr>
          <p:cNvPr id="4" name="Slide Number Placeholder 3"/>
          <p:cNvSpPr>
            <a:spLocks noGrp="1"/>
          </p:cNvSpPr>
          <p:nvPr>
            <p:ph type="sldNum" sz="quarter" idx="5"/>
          </p:nvPr>
        </p:nvSpPr>
        <p:spPr/>
        <p:txBody>
          <a:bodyPr/>
          <a:lstStyle/>
          <a:p>
            <a:fld id="{C93A7077-C1F8-8D4E-A6CA-7AA7419BF0A5}" type="slidenum">
              <a:rPr lang="en-US" smtClean="0"/>
              <a:t>25</a:t>
            </a:fld>
            <a:endParaRPr lang="en-US"/>
          </a:p>
        </p:txBody>
      </p:sp>
    </p:spTree>
    <p:extLst>
      <p:ext uri="{BB962C8B-B14F-4D97-AF65-F5344CB8AC3E}">
        <p14:creationId xmlns:p14="http://schemas.microsoft.com/office/powerpoint/2010/main" val="20323686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Target deadline – but we can have up to a 30-day extension </a:t>
            </a:r>
          </a:p>
          <a:p>
            <a:endParaRPr lang="en-US" dirty="0"/>
          </a:p>
          <a:p>
            <a:r>
              <a:rPr lang="en-US" dirty="0"/>
              <a:t>We will provide notification of any changes in timeline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After notice of award the applicant will have to sign a project agreement provided by the 911 service board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Amount received, how board will oversee dollars, loan interest and repayment period, if applicable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Once the funds are remitted you have 12 months to compete the project</a:t>
            </a:r>
          </a:p>
        </p:txBody>
      </p:sp>
      <p:sp>
        <p:nvSpPr>
          <p:cNvPr id="4" name="Slide Number Placeholder 3"/>
          <p:cNvSpPr>
            <a:spLocks noGrp="1"/>
          </p:cNvSpPr>
          <p:nvPr>
            <p:ph type="sldNum" sz="quarter" idx="5"/>
          </p:nvPr>
        </p:nvSpPr>
        <p:spPr/>
        <p:txBody>
          <a:bodyPr/>
          <a:lstStyle/>
          <a:p>
            <a:fld id="{C93A7077-C1F8-8D4E-A6CA-7AA7419BF0A5}" type="slidenum">
              <a:rPr lang="en-US" smtClean="0"/>
              <a:t>3</a:t>
            </a:fld>
            <a:endParaRPr lang="en-US"/>
          </a:p>
        </p:txBody>
      </p:sp>
    </p:spTree>
    <p:extLst>
      <p:ext uri="{BB962C8B-B14F-4D97-AF65-F5344CB8AC3E}">
        <p14:creationId xmlns:p14="http://schemas.microsoft.com/office/powerpoint/2010/main" val="9839832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4</a:t>
            </a:fld>
            <a:endParaRPr lang="en-US"/>
          </a:p>
        </p:txBody>
      </p:sp>
    </p:spTree>
    <p:extLst>
      <p:ext uri="{BB962C8B-B14F-4D97-AF65-F5344CB8AC3E}">
        <p14:creationId xmlns:p14="http://schemas.microsoft.com/office/powerpoint/2010/main" val="39884676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Only when there is a sales tax does that apply </a:t>
            </a:r>
          </a:p>
          <a:p>
            <a:endParaRPr lang="en-US" dirty="0"/>
          </a:p>
          <a:p>
            <a:r>
              <a:rPr lang="en-US" dirty="0"/>
              <a:t>Joint Applications are encouraged – this would be between multiple PSAPs </a:t>
            </a:r>
            <a:r>
              <a:rPr lang="en-US" sz="1200" b="0" i="0" kern="1200" dirty="0">
                <a:solidFill>
                  <a:schemeClr val="tx1"/>
                </a:solidFill>
                <a:effectLst/>
                <a:latin typeface="+mn-lt"/>
                <a:ea typeface="+mn-ea"/>
                <a:cs typeface="+mn-cs"/>
              </a:rPr>
              <a:t>if your project proposal includes consolidation or shared purchasing with other counties or PSAPs, you should submit this form with your completed application.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Form can be found on the website – </a:t>
            </a:r>
          </a:p>
          <a:p>
            <a:endParaRPr lang="en-US" sz="1200" b="0" i="0" kern="120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We will be doing an overview of all forms later. </a:t>
            </a:r>
          </a:p>
          <a:p>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5</a:t>
            </a:fld>
            <a:endParaRPr lang="en-US"/>
          </a:p>
        </p:txBody>
      </p:sp>
    </p:spTree>
    <p:extLst>
      <p:ext uri="{BB962C8B-B14F-4D97-AF65-F5344CB8AC3E}">
        <p14:creationId xmlns:p14="http://schemas.microsoft.com/office/powerpoint/2010/main" val="28705692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We will go into loans in more detail later</a:t>
            </a:r>
          </a:p>
        </p:txBody>
      </p:sp>
      <p:sp>
        <p:nvSpPr>
          <p:cNvPr id="4" name="Slide Number Placeholder 3"/>
          <p:cNvSpPr>
            <a:spLocks noGrp="1"/>
          </p:cNvSpPr>
          <p:nvPr>
            <p:ph type="sldNum" sz="quarter" idx="5"/>
          </p:nvPr>
        </p:nvSpPr>
        <p:spPr/>
        <p:txBody>
          <a:bodyPr/>
          <a:lstStyle/>
          <a:p>
            <a:fld id="{C93A7077-C1F8-8D4E-A6CA-7AA7419BF0A5}" type="slidenum">
              <a:rPr lang="en-US" smtClean="0"/>
              <a:t>6</a:t>
            </a:fld>
            <a:endParaRPr lang="en-US"/>
          </a:p>
        </p:txBody>
      </p:sp>
    </p:spTree>
    <p:extLst>
      <p:ext uri="{BB962C8B-B14F-4D97-AF65-F5344CB8AC3E}">
        <p14:creationId xmlns:p14="http://schemas.microsoft.com/office/powerpoint/2010/main" val="35170144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$250,000 per application - this includes joint applications.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We will go into detail about the 50% loan match later in this presentation </a:t>
            </a:r>
          </a:p>
          <a:p>
            <a:endParaRPr lang="en-US" dirty="0"/>
          </a:p>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7</a:t>
            </a:fld>
            <a:endParaRPr lang="en-US"/>
          </a:p>
        </p:txBody>
      </p:sp>
    </p:spTree>
    <p:extLst>
      <p:ext uri="{BB962C8B-B14F-4D97-AF65-F5344CB8AC3E}">
        <p14:creationId xmlns:p14="http://schemas.microsoft.com/office/powerpoint/2010/main" val="42389721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8</a:t>
            </a:fld>
            <a:endParaRPr lang="en-US"/>
          </a:p>
        </p:txBody>
      </p:sp>
    </p:spTree>
    <p:extLst>
      <p:ext uri="{BB962C8B-B14F-4D97-AF65-F5344CB8AC3E}">
        <p14:creationId xmlns:p14="http://schemas.microsoft.com/office/powerpoint/2010/main" val="21918455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93A7077-C1F8-8D4E-A6CA-7AA7419BF0A5}" type="slidenum">
              <a:rPr lang="en-US" smtClean="0"/>
              <a:t>9</a:t>
            </a:fld>
            <a:endParaRPr lang="en-US"/>
          </a:p>
        </p:txBody>
      </p:sp>
    </p:spTree>
    <p:extLst>
      <p:ext uri="{BB962C8B-B14F-4D97-AF65-F5344CB8AC3E}">
        <p14:creationId xmlns:p14="http://schemas.microsoft.com/office/powerpoint/2010/main" val="33582325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39E3965E-AC41-4711-9D10-E25ABB132D86}"/>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90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cxnSp>
        <p:nvCxnSpPr>
          <p:cNvPr id="9" name="Straight Connector 8">
            <a:extLst>
              <a:ext uri="{FF2B5EF4-FFF2-40B4-BE49-F238E27FC236}">
                <a16:creationId xmlns:a16="http://schemas.microsoft.com/office/drawing/2014/main" id="{1F5DC8C3-BA5F-4EED-BB9A-A14272BD82A1}"/>
              </a:ext>
            </a:extLst>
          </p:cNvPr>
          <p:cNvCxnSpPr/>
          <p:nvPr/>
        </p:nvCxnSpPr>
        <p:spPr>
          <a:xfrm>
            <a:off x="1207658" y="4474741"/>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9925CCF1-92C0-4AF3-BFAF-4921631915AB}"/>
              </a:ext>
            </a:extLst>
          </p:cNvPr>
          <p:cNvSpPr>
            <a:spLocks noGrp="1"/>
          </p:cNvSpPr>
          <p:nvPr>
            <p:ph type="dt" sz="half" idx="10"/>
          </p:nvPr>
        </p:nvSpPr>
        <p:spPr/>
        <p:txBody>
          <a:bodyPr/>
          <a:lstStyle/>
          <a:p>
            <a:fld id="{9184DA70-C731-4C70-880D-CCD4705E623C}" type="datetime1">
              <a:rPr lang="en-US" smtClean="0"/>
              <a:t>5/26/20</a:t>
            </a:fld>
            <a:endParaRPr lang="en-US" dirty="0"/>
          </a:p>
        </p:txBody>
      </p:sp>
      <p:sp>
        <p:nvSpPr>
          <p:cNvPr id="5" name="Footer Placeholder 4">
            <a:extLst>
              <a:ext uri="{FF2B5EF4-FFF2-40B4-BE49-F238E27FC236}">
                <a16:creationId xmlns:a16="http://schemas.microsoft.com/office/drawing/2014/main" id="{051A78A9-3DFF-4937-A9F2-5D8CF495F36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FAEB271-5CC0-4759-BC6E-8BE53AB227C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8040752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7D5506EE-1026-4F35-9ACC-BD05BE0F9B36}"/>
              </a:ext>
            </a:extLst>
          </p:cNvPr>
          <p:cNvSpPr>
            <a:spLocks noGrp="1"/>
          </p:cNvSpPr>
          <p:nvPr>
            <p:ph type="dt" sz="half" idx="10"/>
          </p:nvPr>
        </p:nvSpPr>
        <p:spPr/>
        <p:txBody>
          <a:bodyPr/>
          <a:lstStyle/>
          <a:p>
            <a:fld id="{B612A279-0833-481D-8C56-F67FD0AC6C50}" type="datetime1">
              <a:rPr lang="en-US" smtClean="0"/>
              <a:t>5/26/20</a:t>
            </a:fld>
            <a:endParaRPr lang="en-US" dirty="0"/>
          </a:p>
        </p:txBody>
      </p:sp>
      <p:sp>
        <p:nvSpPr>
          <p:cNvPr id="8" name="Footer Placeholder 7">
            <a:extLst>
              <a:ext uri="{FF2B5EF4-FFF2-40B4-BE49-F238E27FC236}">
                <a16:creationId xmlns:a16="http://schemas.microsoft.com/office/drawing/2014/main" id="{B7696E5F-8D95-4450-AE52-5438E6EDE2B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999B2253-74CC-409E-BEB0-F8EFCFCB562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7844244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1B68A5B-D9FA-424B-A4EB-30E7223836B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F33D6B0-F070-45C4-A472-19F432BE3932}"/>
              </a:ext>
            </a:extLst>
          </p:cNvPr>
          <p:cNvSpPr>
            <a:spLocks noGrp="1"/>
          </p:cNvSpPr>
          <p:nvPr>
            <p:ph type="dt" sz="half" idx="10"/>
          </p:nvPr>
        </p:nvSpPr>
        <p:spPr/>
        <p:txBody>
          <a:bodyPr/>
          <a:lstStyle/>
          <a:p>
            <a:fld id="{6587DA83-5663-4C9C-B9AA-0B40A3DAFF81}" type="datetime1">
              <a:rPr lang="en-US" smtClean="0"/>
              <a:t>5/26/20</a:t>
            </a:fld>
            <a:endParaRPr lang="en-US" dirty="0"/>
          </a:p>
        </p:txBody>
      </p:sp>
      <p:sp>
        <p:nvSpPr>
          <p:cNvPr id="8" name="Footer Placeholder 7">
            <a:extLst>
              <a:ext uri="{FF2B5EF4-FFF2-40B4-BE49-F238E27FC236}">
                <a16:creationId xmlns:a16="http://schemas.microsoft.com/office/drawing/2014/main" id="{9975399F-DAB2-410D-967F-ED17E6F796E7}"/>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F762A46F-6BE5-4D12-9412-5CA7672EA8EC}"/>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7440411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354D8B55-9EA8-4B81-8E84-9B93B0A27559}"/>
              </a:ext>
            </a:extLst>
          </p:cNvPr>
          <p:cNvSpPr>
            <a:spLocks noGrp="1"/>
          </p:cNvSpPr>
          <p:nvPr>
            <p:ph type="dt" sz="half" idx="10"/>
          </p:nvPr>
        </p:nvSpPr>
        <p:spPr/>
        <p:txBody>
          <a:bodyPr/>
          <a:lstStyle/>
          <a:p>
            <a:fld id="{4BE1D723-8F53-4F53-90B0-1982A396982E}" type="datetime1">
              <a:rPr lang="en-US" smtClean="0"/>
              <a:t>5/26/20</a:t>
            </a:fld>
            <a:endParaRPr lang="en-US" dirty="0"/>
          </a:p>
        </p:txBody>
      </p:sp>
      <p:sp>
        <p:nvSpPr>
          <p:cNvPr id="8" name="Footer Placeholder 7">
            <a:extLst>
              <a:ext uri="{FF2B5EF4-FFF2-40B4-BE49-F238E27FC236}">
                <a16:creationId xmlns:a16="http://schemas.microsoft.com/office/drawing/2014/main" id="{062CA021-2578-47CB-822C-BDDFF7223B28}"/>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4AAB51D-4141-4682-9375-DAFD5FB9DD1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46697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585C21A-8B93-4657-B5DF-7EAEAD3BE127}"/>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90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663440"/>
            <a:ext cx="10058400" cy="1143000"/>
          </a:xfrm>
        </p:spPr>
        <p:txBody>
          <a:bodyPr lIns="91440" rIns="91440" anchor="t" anchorCtr="0">
            <a:normAutofit/>
          </a:bodyPr>
          <a:lstStyle>
            <a:lvl1pPr marL="0" indent="0">
              <a:buNone/>
              <a:defRPr sz="2400" cap="all" spc="200" baseline="0">
                <a:solidFill>
                  <a:schemeClr val="tx1"/>
                </a:solidFill>
                <a:latin typeface="+mn-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cxnSp>
        <p:nvCxnSpPr>
          <p:cNvPr id="9" name="Straight Connector 8">
            <a:extLst>
              <a:ext uri="{FF2B5EF4-FFF2-40B4-BE49-F238E27FC236}">
                <a16:creationId xmlns:a16="http://schemas.microsoft.com/office/drawing/2014/main" id="{459DE2C1-4C52-40A3-8959-27B2C1BEBFF6}"/>
              </a:ext>
            </a:extLst>
          </p:cNvPr>
          <p:cNvCxnSpPr/>
          <p:nvPr/>
        </p:nvCxnSpPr>
        <p:spPr>
          <a:xfrm>
            <a:off x="1207658" y="4485132"/>
            <a:ext cx="987552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7" name="Date Placeholder 6">
            <a:extLst>
              <a:ext uri="{FF2B5EF4-FFF2-40B4-BE49-F238E27FC236}">
                <a16:creationId xmlns:a16="http://schemas.microsoft.com/office/drawing/2014/main" id="{AAF2E137-EC28-48F8-9198-1F02539029B6}"/>
              </a:ext>
            </a:extLst>
          </p:cNvPr>
          <p:cNvSpPr>
            <a:spLocks noGrp="1"/>
          </p:cNvSpPr>
          <p:nvPr>
            <p:ph type="dt" sz="half" idx="10"/>
          </p:nvPr>
        </p:nvSpPr>
        <p:spPr/>
        <p:txBody>
          <a:bodyPr/>
          <a:lstStyle/>
          <a:p>
            <a:fld id="{97669AF7-7BEB-44E4-9852-375E34362B5B}" type="datetime1">
              <a:rPr lang="en-US" smtClean="0"/>
              <a:t>5/26/20</a:t>
            </a:fld>
            <a:endParaRPr lang="en-US" dirty="0"/>
          </a:p>
        </p:txBody>
      </p:sp>
      <p:sp>
        <p:nvSpPr>
          <p:cNvPr id="8" name="Footer Placeholder 7">
            <a:extLst>
              <a:ext uri="{FF2B5EF4-FFF2-40B4-BE49-F238E27FC236}">
                <a16:creationId xmlns:a16="http://schemas.microsoft.com/office/drawing/2014/main" id="{189422CD-6F62-4DD6-89EF-07A60B42D219}"/>
              </a:ext>
            </a:extLst>
          </p:cNvPr>
          <p:cNvSpPr>
            <a:spLocks noGrp="1"/>
          </p:cNvSpPr>
          <p:nvPr>
            <p:ph type="ftr" sz="quarter" idx="11"/>
          </p:nvPr>
        </p:nvSpPr>
        <p:spPr/>
        <p:txBody>
          <a:bodyPr/>
          <a:lstStyle/>
          <a:p>
            <a:endParaRPr lang="en-US" dirty="0"/>
          </a:p>
        </p:txBody>
      </p:sp>
      <p:sp>
        <p:nvSpPr>
          <p:cNvPr id="11" name="Slide Number Placeholder 10">
            <a:extLst>
              <a:ext uri="{FF2B5EF4-FFF2-40B4-BE49-F238E27FC236}">
                <a16:creationId xmlns:a16="http://schemas.microsoft.com/office/drawing/2014/main" id="{69C6AFF8-42B4-4D05-969B-9F5FB3355555}"/>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1607253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2120900"/>
            <a:ext cx="4639736" cy="374819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15944" y="2120900"/>
            <a:ext cx="4639736" cy="37481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p:txBody>
          <a:bodyPr/>
          <a:lstStyle/>
          <a:p>
            <a:fld id="{BAAAC38D-0552-4C82-B593-E6124DFADBE2}" type="datetime1">
              <a:rPr lang="en-US" smtClean="0"/>
              <a:t>5/26/20</a:t>
            </a:fld>
            <a:endParaRPr lang="en-US" dirty="0"/>
          </a:p>
        </p:txBody>
      </p:sp>
      <p:sp>
        <p:nvSpPr>
          <p:cNvPr id="9" name="Footer Placeholder 8">
            <a:extLst>
              <a:ext uri="{FF2B5EF4-FFF2-40B4-BE49-F238E27FC236}">
                <a16:creationId xmlns:a16="http://schemas.microsoft.com/office/drawing/2014/main" id="{4690D34E-7EBD-44B2-83CA-4C126A18D7EF}"/>
              </a:ext>
            </a:extLst>
          </p:cNvPr>
          <p:cNvSpPr>
            <a:spLocks noGrp="1"/>
          </p:cNvSpPr>
          <p:nvPr>
            <p:ph type="ftr" sz="quarter" idx="11"/>
          </p:nvPr>
        </p:nvSpPr>
        <p:spPr/>
        <p:txBody>
          <a:bodyPr/>
          <a:lstStyle/>
          <a:p>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32704139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958274"/>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515944" y="2958273"/>
            <a:ext cx="4639736" cy="291082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a:extLst>
              <a:ext uri="{FF2B5EF4-FFF2-40B4-BE49-F238E27FC236}">
                <a16:creationId xmlns:a16="http://schemas.microsoft.com/office/drawing/2014/main" id="{8AF8A515-AA94-45D1-9223-5C2272618D85}"/>
              </a:ext>
            </a:extLst>
          </p:cNvPr>
          <p:cNvSpPr>
            <a:spLocks noGrp="1"/>
          </p:cNvSpPr>
          <p:nvPr>
            <p:ph type="dt" sz="half" idx="10"/>
          </p:nvPr>
        </p:nvSpPr>
        <p:spPr/>
        <p:txBody>
          <a:bodyPr/>
          <a:lstStyle/>
          <a:p>
            <a:fld id="{D9DF0F1C-5577-4ACB-BB62-DF8F3C494C7E}" type="datetime1">
              <a:rPr lang="en-US" smtClean="0"/>
              <a:t>5/26/20</a:t>
            </a:fld>
            <a:endParaRPr lang="en-US" dirty="0"/>
          </a:p>
        </p:txBody>
      </p:sp>
      <p:sp>
        <p:nvSpPr>
          <p:cNvPr id="11" name="Footer Placeholder 10">
            <a:extLst>
              <a:ext uri="{FF2B5EF4-FFF2-40B4-BE49-F238E27FC236}">
                <a16:creationId xmlns:a16="http://schemas.microsoft.com/office/drawing/2014/main" id="{D052F5BC-98E0-4D60-AD67-9547738B7DD4}"/>
              </a:ext>
            </a:extLst>
          </p:cNvPr>
          <p:cNvSpPr>
            <a:spLocks noGrp="1"/>
          </p:cNvSpPr>
          <p:nvPr>
            <p:ph type="ftr" sz="quarter" idx="11"/>
          </p:nvPr>
        </p:nvSpPr>
        <p:spPr/>
        <p:txBody>
          <a:bodyPr/>
          <a:lstStyle/>
          <a:p>
            <a:endParaRPr lang="en-US" dirty="0"/>
          </a:p>
        </p:txBody>
      </p:sp>
      <p:sp>
        <p:nvSpPr>
          <p:cNvPr id="12" name="Slide Number Placeholder 11">
            <a:extLst>
              <a:ext uri="{FF2B5EF4-FFF2-40B4-BE49-F238E27FC236}">
                <a16:creationId xmlns:a16="http://schemas.microsoft.com/office/drawing/2014/main" id="{A38552DC-952E-41EA-AAAF-C2187523C0B0}"/>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359333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6" name="Date Placeholder 5">
            <a:extLst>
              <a:ext uri="{FF2B5EF4-FFF2-40B4-BE49-F238E27FC236}">
                <a16:creationId xmlns:a16="http://schemas.microsoft.com/office/drawing/2014/main" id="{7392073F-158F-44A3-8913-917AFFC1BC20}"/>
              </a:ext>
            </a:extLst>
          </p:cNvPr>
          <p:cNvSpPr>
            <a:spLocks noGrp="1"/>
          </p:cNvSpPr>
          <p:nvPr>
            <p:ph type="dt" sz="half" idx="10"/>
          </p:nvPr>
        </p:nvSpPr>
        <p:spPr/>
        <p:txBody>
          <a:bodyPr/>
          <a:lstStyle/>
          <a:p>
            <a:fld id="{1775B394-D9F9-4F0C-B15D-605F45CB9E9F}" type="datetime1">
              <a:rPr lang="en-US" smtClean="0"/>
              <a:t>5/26/20</a:t>
            </a:fld>
            <a:endParaRPr lang="en-US" dirty="0"/>
          </a:p>
        </p:txBody>
      </p:sp>
      <p:sp>
        <p:nvSpPr>
          <p:cNvPr id="7" name="Footer Placeholder 6">
            <a:extLst>
              <a:ext uri="{FF2B5EF4-FFF2-40B4-BE49-F238E27FC236}">
                <a16:creationId xmlns:a16="http://schemas.microsoft.com/office/drawing/2014/main" id="{EED72207-24CA-42B7-A975-2F8E41CBA904}"/>
              </a:ext>
            </a:extLst>
          </p:cNvPr>
          <p:cNvSpPr>
            <a:spLocks noGrp="1"/>
          </p:cNvSpPr>
          <p:nvPr>
            <p:ph type="ftr" sz="quarter" idx="11"/>
          </p:nvPr>
        </p:nvSpPr>
        <p:spPr/>
        <p:txBody>
          <a:bodyPr/>
          <a:lstStyle/>
          <a:p>
            <a:endParaRPr lang="en-US" dirty="0"/>
          </a:p>
        </p:txBody>
      </p:sp>
      <p:sp>
        <p:nvSpPr>
          <p:cNvPr id="8" name="Slide Number Placeholder 7">
            <a:extLst>
              <a:ext uri="{FF2B5EF4-FFF2-40B4-BE49-F238E27FC236}">
                <a16:creationId xmlns:a16="http://schemas.microsoft.com/office/drawing/2014/main" id="{D01080F2-251A-4B88-9A62-16F46D724F83}"/>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1051180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A8E9C91B-7EAD-4562-AB0E-DFB9663AECE3}"/>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a:extLst>
              <a:ext uri="{FF2B5EF4-FFF2-40B4-BE49-F238E27FC236}">
                <a16:creationId xmlns:a16="http://schemas.microsoft.com/office/drawing/2014/main" id="{94E9223F-721F-47BF-9FD5-0F8D12FF0DE1}"/>
              </a:ext>
            </a:extLst>
          </p:cNvPr>
          <p:cNvSpPr>
            <a:spLocks noGrp="1"/>
          </p:cNvSpPr>
          <p:nvPr>
            <p:ph type="dt" sz="half" idx="10"/>
          </p:nvPr>
        </p:nvSpPr>
        <p:spPr/>
        <p:txBody>
          <a:bodyPr/>
          <a:lstStyle/>
          <a:p>
            <a:fld id="{39667345-2558-425A-8533-9BFDBCE15005}" type="datetime1">
              <a:rPr lang="en-US" smtClean="0"/>
              <a:t>5/26/20</a:t>
            </a:fld>
            <a:endParaRPr lang="en-US" dirty="0"/>
          </a:p>
        </p:txBody>
      </p:sp>
      <p:sp>
        <p:nvSpPr>
          <p:cNvPr id="3" name="Footer Placeholder 2">
            <a:extLst>
              <a:ext uri="{FF2B5EF4-FFF2-40B4-BE49-F238E27FC236}">
                <a16:creationId xmlns:a16="http://schemas.microsoft.com/office/drawing/2014/main" id="{05915714-6BBA-4593-8591-4E26F7D58D9F}"/>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BE06F857-D2E1-44DD-ABDD-EBB739645B67}"/>
              </a:ext>
            </a:extLst>
          </p:cNvPr>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40149350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16D90D66-BCB9-4229-A829-628874352AC0}"/>
              </a:ext>
            </a:extLst>
          </p:cNvPr>
          <p:cNvSpPr/>
          <p:nvPr/>
        </p:nvSpPr>
        <p:spPr>
          <a:xfrm>
            <a:off x="16" y="0"/>
            <a:ext cx="4654296"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43466" y="786383"/>
            <a:ext cx="3517567" cy="2093975"/>
          </a:xfrm>
        </p:spPr>
        <p:txBody>
          <a:bodyPr anchor="b">
            <a:normAutofit/>
          </a:bodyPr>
          <a:lstStyle>
            <a:lvl1pPr>
              <a:lnSpc>
                <a:spcPct val="90000"/>
              </a:lnSpc>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5458984" y="812799"/>
            <a:ext cx="5928344" cy="52947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43465" y="3043050"/>
            <a:ext cx="3517567" cy="3064505"/>
          </a:xfrm>
        </p:spPr>
        <p:txBody>
          <a:bodyPr lIns="91440" rIns="91440">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643464" y="6446520"/>
            <a:ext cx="3517568" cy="365125"/>
          </a:xfrm>
        </p:spPr>
        <p:txBody>
          <a:bodyPr/>
          <a:lstStyle>
            <a:lvl1pPr algn="l">
              <a:defRPr/>
            </a:lvl1pPr>
          </a:lstStyle>
          <a:p>
            <a:fld id="{92BEA474-078D-4E9B-9B14-09A87B19DC46}" type="datetime1">
              <a:rPr lang="en-US" smtClean="0"/>
              <a:t>5/26/20</a:t>
            </a:fld>
            <a:endParaRPr lang="en-US" dirty="0"/>
          </a:p>
        </p:txBody>
      </p:sp>
      <p:sp>
        <p:nvSpPr>
          <p:cNvPr id="6" name="Footer Placeholder 5"/>
          <p:cNvSpPr>
            <a:spLocks noGrp="1"/>
          </p:cNvSpPr>
          <p:nvPr>
            <p:ph type="ftr" sz="quarter" idx="11"/>
          </p:nvPr>
        </p:nvSpPr>
        <p:spPr>
          <a:xfrm>
            <a:off x="5458983" y="6446520"/>
            <a:ext cx="5334019"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A98EE3D-8CD1-4C3F-BD1C-C98C9596463C}" type="slidenum">
              <a:rPr lang="en-US" smtClean="0"/>
              <a:pPr/>
              <a:t>‹#›</a:t>
            </a:fld>
            <a:endParaRPr lang="en-US" dirty="0"/>
          </a:p>
        </p:txBody>
      </p:sp>
    </p:spTree>
    <p:extLst>
      <p:ext uri="{BB962C8B-B14F-4D97-AF65-F5344CB8AC3E}">
        <p14:creationId xmlns:p14="http://schemas.microsoft.com/office/powerpoint/2010/main" val="1996276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DA134939-39C0-4522-A125-A13DFDA66490}"/>
              </a:ext>
            </a:extLst>
          </p:cNvPr>
          <p:cNvSpPr/>
          <p:nvPr/>
        </p:nvSpPr>
        <p:spPr>
          <a:xfrm>
            <a:off x="0" y="4578350"/>
            <a:ext cx="12188825" cy="227965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15" y="0"/>
            <a:ext cx="12191985" cy="4578350"/>
          </a:xfrm>
          <a:solidFill>
            <a:schemeClr val="bg1">
              <a:lumMod val="85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2" name="Title 1"/>
          <p:cNvSpPr>
            <a:spLocks noGrp="1"/>
          </p:cNvSpPr>
          <p:nvPr>
            <p:ph type="title"/>
          </p:nvPr>
        </p:nvSpPr>
        <p:spPr>
          <a:xfrm>
            <a:off x="1097279" y="4799362"/>
            <a:ext cx="10113645" cy="743682"/>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4" name="Text Placeholder 3"/>
          <p:cNvSpPr>
            <a:spLocks noGrp="1"/>
          </p:cNvSpPr>
          <p:nvPr>
            <p:ph type="body" sz="half" idx="2"/>
          </p:nvPr>
        </p:nvSpPr>
        <p:spPr>
          <a:xfrm>
            <a:off x="1097279" y="5715000"/>
            <a:ext cx="10113264" cy="609600"/>
          </a:xfrm>
        </p:spPr>
        <p:txBody>
          <a:bodyPr lIns="91440" tIns="0" rIns="91440" bIns="0">
            <a:normAutofit/>
          </a:bodyPr>
          <a:lstStyle>
            <a:lvl1pPr marL="0" indent="0">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907D986-8816-4272-A432-0437A28A9828}" type="datetime1">
              <a:rPr lang="en-US" smtClean="0"/>
              <a:t>5/26/20</a:t>
            </a:fld>
            <a:endParaRPr lang="en-US" dirty="0"/>
          </a:p>
        </p:txBody>
      </p:sp>
      <p:sp>
        <p:nvSpPr>
          <p:cNvPr id="6" name="Footer Placeholder 5"/>
          <p:cNvSpPr>
            <a:spLocks noGrp="1"/>
          </p:cNvSpPr>
          <p:nvPr>
            <p:ph type="ftr" sz="quarter" idx="11"/>
          </p:nvPr>
        </p:nvSpPr>
        <p:spPr>
          <a:xfrm>
            <a:off x="1097279" y="6446838"/>
            <a:ext cx="6818262" cy="365125"/>
          </a:xfrm>
        </p:spPr>
        <p:txBody>
          <a:bodyPr/>
          <a:lstStyle/>
          <a:p>
            <a:pPr algn="l"/>
            <a:endParaRPr lang="en-US" dirty="0"/>
          </a:p>
        </p:txBody>
      </p:sp>
      <p:sp>
        <p:nvSpPr>
          <p:cNvPr id="7" name="Slide Number Placeholder 6"/>
          <p:cNvSpPr>
            <a:spLocks noGrp="1"/>
          </p:cNvSpPr>
          <p:nvPr>
            <p:ph type="sldNum" sz="quarter" idx="12"/>
          </p:nvPr>
        </p:nvSpPr>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278245377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16A0E3C-60E6-4F39-BC55-5F7C224E1F7C}"/>
              </a:ext>
            </a:extLst>
          </p:cNvPr>
          <p:cNvSpPr/>
          <p:nvPr/>
        </p:nvSpPr>
        <p:spPr>
          <a:xfrm>
            <a:off x="3175" y="6400800"/>
            <a:ext cx="12188825"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18426" y="6446838"/>
            <a:ext cx="2584850" cy="365125"/>
          </a:xfrm>
          <a:prstGeom prst="rect">
            <a:avLst/>
          </a:prstGeom>
        </p:spPr>
        <p:txBody>
          <a:bodyPr vert="horz" lIns="91440" tIns="45720" rIns="91440" bIns="45720" rtlCol="0" anchor="ctr"/>
          <a:lstStyle>
            <a:lvl1pPr algn="r">
              <a:defRPr sz="800">
                <a:solidFill>
                  <a:srgbClr val="FFFFFF"/>
                </a:solidFill>
              </a:defRPr>
            </a:lvl1pPr>
          </a:lstStyle>
          <a:p>
            <a:fld id="{62D6E202-B606-4609-B914-27C9371A1F6D}" type="datetime1">
              <a:rPr lang="en-US" smtClean="0"/>
              <a:t>5/26/20</a:t>
            </a:fld>
            <a:endParaRPr lang="en-US" dirty="0"/>
          </a:p>
        </p:txBody>
      </p:sp>
      <p:sp>
        <p:nvSpPr>
          <p:cNvPr id="5" name="Footer Placeholder 4"/>
          <p:cNvSpPr>
            <a:spLocks noGrp="1"/>
          </p:cNvSpPr>
          <p:nvPr>
            <p:ph type="ftr" sz="quarter" idx="3"/>
          </p:nvPr>
        </p:nvSpPr>
        <p:spPr>
          <a:xfrm>
            <a:off x="1097279" y="6446838"/>
            <a:ext cx="6818262" cy="365125"/>
          </a:xfrm>
          <a:prstGeom prst="rect">
            <a:avLst/>
          </a:prstGeom>
        </p:spPr>
        <p:txBody>
          <a:bodyPr vert="horz" lIns="91440" tIns="45720" rIns="91440" bIns="45720" rtlCol="0" anchor="ctr"/>
          <a:lstStyle>
            <a:lvl1pPr algn="l">
              <a:defRPr sz="8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10993582" y="6446838"/>
            <a:ext cx="780010" cy="365125"/>
          </a:xfrm>
          <a:prstGeom prst="rect">
            <a:avLst/>
          </a:prstGeom>
        </p:spPr>
        <p:txBody>
          <a:bodyPr vert="horz" lIns="91440" tIns="45720" rIns="91440" bIns="45720" rtlCol="0" anchor="ctr"/>
          <a:lstStyle>
            <a:lvl1pPr algn="l">
              <a:defRPr sz="800">
                <a:solidFill>
                  <a:srgbClr val="FFFFFF"/>
                </a:solidFill>
              </a:defRPr>
            </a:lvl1pPr>
          </a:lstStyle>
          <a:p>
            <a:fld id="{3A98EE3D-8CD1-4C3F-BD1C-C98C9596463C}" type="slidenum">
              <a:rPr lang="en-US" smtClean="0"/>
              <a:t>‹#›</a:t>
            </a:fld>
            <a:endParaRPr lang="en-US" dirty="0"/>
          </a:p>
        </p:txBody>
      </p:sp>
      <p:cxnSp>
        <p:nvCxnSpPr>
          <p:cNvPr id="10" name="Straight Connector 9">
            <a:extLst>
              <a:ext uri="{FF2B5EF4-FFF2-40B4-BE49-F238E27FC236}">
                <a16:creationId xmlns:a16="http://schemas.microsoft.com/office/drawing/2014/main" id="{C5025DAC-8B93-4160-B017-3A274A5828C0}"/>
              </a:ext>
            </a:extLst>
          </p:cNvPr>
          <p:cNvCxnSpPr/>
          <p:nvPr/>
        </p:nvCxnSpPr>
        <p:spPr>
          <a:xfrm>
            <a:off x="1193532" y="1897380"/>
            <a:ext cx="996696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3220200"/>
      </p:ext>
    </p:extLst>
  </p:cSld>
  <p:clrMap bg1="lt1" tx1="dk1" bg2="lt2" tx2="dk2" accent1="accent1" accent2="accent2" accent3="accent3" accent4="accent4" accent5="accent5" accent6="accent6" hlink="hlink" folHlink="folHlink"/>
  <p:sldLayoutIdLst>
    <p:sldLayoutId id="2147483713" r:id="rId1"/>
    <p:sldLayoutId id="2147483714" r:id="rId2"/>
    <p:sldLayoutId id="2147483715" r:id="rId3"/>
    <p:sldLayoutId id="2147483716" r:id="rId4"/>
    <p:sldLayoutId id="2147483717" r:id="rId5"/>
    <p:sldLayoutId id="2147483723" r:id="rId6"/>
    <p:sldLayoutId id="2147483718" r:id="rId7"/>
    <p:sldLayoutId id="2147483719" r:id="rId8"/>
    <p:sldLayoutId id="2147483720" r:id="rId9"/>
    <p:sldLayoutId id="2147483722" r:id="rId10"/>
    <p:sldLayoutId id="2147483721" r:id="rId11"/>
  </p:sldLayoutIdLst>
  <p:hf sldNum="0" hdr="0" ftr="0" dt="0"/>
  <p:txStyles>
    <p:title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11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missouri911.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missouri911.org/regions"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admin@Missouri911.org"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missouri911.org/grants-and-funding-opportunities"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E75F8FC7-2268-462F-AFF6-A4A975C344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1" cy="6334316"/>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7704855-CFB7-FB40-8D53-9379485ACB87}"/>
              </a:ext>
            </a:extLst>
          </p:cNvPr>
          <p:cNvSpPr>
            <a:spLocks noGrp="1"/>
          </p:cNvSpPr>
          <p:nvPr>
            <p:ph type="ctrTitle"/>
          </p:nvPr>
        </p:nvSpPr>
        <p:spPr>
          <a:xfrm>
            <a:off x="6738013" y="639098"/>
            <a:ext cx="4813072" cy="3571186"/>
          </a:xfrm>
        </p:spPr>
        <p:txBody>
          <a:bodyPr>
            <a:normAutofit/>
          </a:bodyPr>
          <a:lstStyle/>
          <a:p>
            <a:r>
              <a:rPr lang="en-US" sz="4000" dirty="0">
                <a:latin typeface="+mn-lt"/>
              </a:rPr>
              <a:t>MISSOURI 911 SERVICE BOARD</a:t>
            </a:r>
          </a:p>
        </p:txBody>
      </p:sp>
      <p:sp>
        <p:nvSpPr>
          <p:cNvPr id="3" name="Subtitle 2">
            <a:extLst>
              <a:ext uri="{FF2B5EF4-FFF2-40B4-BE49-F238E27FC236}">
                <a16:creationId xmlns:a16="http://schemas.microsoft.com/office/drawing/2014/main" id="{C09B30E8-0E54-1A45-A998-0D39DF035C1B}"/>
              </a:ext>
            </a:extLst>
          </p:cNvPr>
          <p:cNvSpPr>
            <a:spLocks noGrp="1"/>
          </p:cNvSpPr>
          <p:nvPr>
            <p:ph type="subTitle" idx="1"/>
          </p:nvPr>
        </p:nvSpPr>
        <p:spPr>
          <a:xfrm>
            <a:off x="6729999" y="4532015"/>
            <a:ext cx="5238481" cy="1162222"/>
          </a:xfrm>
        </p:spPr>
        <p:txBody>
          <a:bodyPr>
            <a:normAutofit/>
          </a:bodyPr>
          <a:lstStyle/>
          <a:p>
            <a:r>
              <a:rPr lang="en-US" sz="2000" dirty="0"/>
              <a:t>Financial assistance program</a:t>
            </a:r>
          </a:p>
          <a:p>
            <a:endParaRPr lang="en-US" dirty="0">
              <a:solidFill>
                <a:schemeClr val="tx1">
                  <a:lumMod val="85000"/>
                  <a:lumOff val="15000"/>
                </a:schemeClr>
              </a:solidFill>
            </a:endParaRPr>
          </a:p>
        </p:txBody>
      </p:sp>
      <p:pic>
        <p:nvPicPr>
          <p:cNvPr id="5" name="Picture 4" descr="A picture containing light&#10;&#10;Description automatically generated">
            <a:extLst>
              <a:ext uri="{FF2B5EF4-FFF2-40B4-BE49-F238E27FC236}">
                <a16:creationId xmlns:a16="http://schemas.microsoft.com/office/drawing/2014/main" id="{E7420A43-961F-2440-83DF-1ADDA5C48D6B}"/>
              </a:ext>
            </a:extLst>
          </p:cNvPr>
          <p:cNvPicPr>
            <a:picLocks noChangeAspect="1"/>
          </p:cNvPicPr>
          <p:nvPr/>
        </p:nvPicPr>
        <p:blipFill rotWithShape="1">
          <a:blip r:embed="rId3"/>
          <a:srcRect t="4020" b="3447"/>
          <a:stretch/>
        </p:blipFill>
        <p:spPr>
          <a:xfrm>
            <a:off x="633999" y="640081"/>
            <a:ext cx="5462001" cy="5054156"/>
          </a:xfrm>
          <a:prstGeom prst="rect">
            <a:avLst/>
          </a:prstGeom>
        </p:spPr>
      </p:pic>
      <p:cxnSp>
        <p:nvCxnSpPr>
          <p:cNvPr id="12" name="Straight Connector 11">
            <a:extLst>
              <a:ext uri="{FF2B5EF4-FFF2-40B4-BE49-F238E27FC236}">
                <a16:creationId xmlns:a16="http://schemas.microsoft.com/office/drawing/2014/main" id="{BEF45B32-FB97-49CC-B778-CA7CF87BEF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6858549" y="4371149"/>
            <a:ext cx="4572000" cy="0"/>
          </a:xfrm>
          <a:prstGeom prst="line">
            <a:avLst/>
          </a:prstGeom>
          <a:ln w="1270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7EE051E9-6C07-4FBB-B4F7-EDF8DDEAA6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TextBox 7">
            <a:extLst>
              <a:ext uri="{FF2B5EF4-FFF2-40B4-BE49-F238E27FC236}">
                <a16:creationId xmlns:a16="http://schemas.microsoft.com/office/drawing/2014/main" id="{7E7573EB-B842-B547-B243-0DEB76E7720C}"/>
              </a:ext>
            </a:extLst>
          </p:cNvPr>
          <p:cNvSpPr txBox="1"/>
          <p:nvPr/>
        </p:nvSpPr>
        <p:spPr>
          <a:xfrm>
            <a:off x="6729999" y="5491056"/>
            <a:ext cx="4242801" cy="523220"/>
          </a:xfrm>
          <a:prstGeom prst="rect">
            <a:avLst/>
          </a:prstGeom>
          <a:noFill/>
        </p:spPr>
        <p:txBody>
          <a:bodyPr wrap="square" rtlCol="0">
            <a:spAutoFit/>
          </a:bodyPr>
          <a:lstStyle/>
          <a:p>
            <a:pPr algn="r"/>
            <a:r>
              <a:rPr lang="en-US" sz="2800" b="1" dirty="0">
                <a:hlinkClick r:id="rId4">
                  <a:extLst>
                    <a:ext uri="{A12FA001-AC4F-418D-AE19-62706E023703}">
                      <ahyp:hlinkClr xmlns:ahyp="http://schemas.microsoft.com/office/drawing/2018/hyperlinkcolor" val="tx"/>
                    </a:ext>
                  </a:extLst>
                </a:hlinkClick>
              </a:rPr>
              <a:t>www.missouri911.org</a:t>
            </a:r>
            <a:endParaRPr lang="en-US" sz="2800" b="1" dirty="0"/>
          </a:p>
        </p:txBody>
      </p:sp>
    </p:spTree>
    <p:extLst>
      <p:ext uri="{BB962C8B-B14F-4D97-AF65-F5344CB8AC3E}">
        <p14:creationId xmlns:p14="http://schemas.microsoft.com/office/powerpoint/2010/main" val="41026006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A2FB-0665-2245-A23E-29640026A809}"/>
              </a:ext>
            </a:extLst>
          </p:cNvPr>
          <p:cNvSpPr>
            <a:spLocks noGrp="1"/>
          </p:cNvSpPr>
          <p:nvPr>
            <p:ph type="title"/>
          </p:nvPr>
        </p:nvSpPr>
        <p:spPr/>
        <p:txBody>
          <a:bodyPr/>
          <a:lstStyle/>
          <a:p>
            <a:r>
              <a:rPr lang="en-US" dirty="0"/>
              <a:t>Loan Match Example</a:t>
            </a:r>
          </a:p>
        </p:txBody>
      </p:sp>
      <p:sp>
        <p:nvSpPr>
          <p:cNvPr id="3" name="Content Placeholder 2">
            <a:extLst>
              <a:ext uri="{FF2B5EF4-FFF2-40B4-BE49-F238E27FC236}">
                <a16:creationId xmlns:a16="http://schemas.microsoft.com/office/drawing/2014/main" id="{6BF9F222-D713-9B49-989C-1FB7EFEC6BE9}"/>
              </a:ext>
            </a:extLst>
          </p:cNvPr>
          <p:cNvSpPr>
            <a:spLocks noGrp="1"/>
          </p:cNvSpPr>
          <p:nvPr>
            <p:ph idx="1"/>
          </p:nvPr>
        </p:nvSpPr>
        <p:spPr/>
        <p:txBody>
          <a:bodyPr/>
          <a:lstStyle/>
          <a:p>
            <a:pPr lvl="1">
              <a:buFont typeface="Arial" panose="020B0604020202020204" pitchFamily="34" charset="0"/>
              <a:buChar char="•"/>
            </a:pPr>
            <a:r>
              <a:rPr lang="en-US" sz="2000" dirty="0"/>
              <a:t>Applicant has $750,000. Applicant proposes a </a:t>
            </a:r>
            <a:r>
              <a:rPr lang="en-US" sz="2000" b="1" dirty="0"/>
              <a:t>$1,000,000 Project </a:t>
            </a:r>
          </a:p>
          <a:p>
            <a:pPr lvl="2">
              <a:buFont typeface="Arial" panose="020B0604020202020204" pitchFamily="34" charset="0"/>
              <a:buChar char="•"/>
            </a:pPr>
            <a:r>
              <a:rPr lang="en-US" sz="1600" dirty="0"/>
              <a:t>Applicant requests $250,000 loan from the board</a:t>
            </a:r>
          </a:p>
          <a:p>
            <a:pPr lvl="2">
              <a:buFont typeface="Arial" panose="020B0604020202020204" pitchFamily="34" charset="0"/>
              <a:buChar char="•"/>
            </a:pPr>
            <a:r>
              <a:rPr lang="en-US" sz="1600" dirty="0"/>
              <a:t>Applicant provides $250,000 match </a:t>
            </a:r>
          </a:p>
          <a:p>
            <a:pPr lvl="2">
              <a:buFont typeface="Arial" panose="020B0604020202020204" pitchFamily="34" charset="0"/>
              <a:buChar char="•"/>
            </a:pPr>
            <a:r>
              <a:rPr lang="en-US" sz="1600" dirty="0"/>
              <a:t>Applicant must submit financial records and other documents or information demonstrating that the applicant or 911 Services Authorities are able to provide at least 50% of the funding for the </a:t>
            </a:r>
            <a:r>
              <a:rPr lang="en-US" sz="1600" i="1" dirty="0"/>
              <a:t>loan portion</a:t>
            </a:r>
            <a:r>
              <a:rPr lang="en-US" sz="1600" dirty="0"/>
              <a:t> of the project </a:t>
            </a:r>
          </a:p>
          <a:p>
            <a:pPr lvl="2">
              <a:buFont typeface="Arial" panose="020B0604020202020204" pitchFamily="34" charset="0"/>
              <a:buChar char="•"/>
            </a:pPr>
            <a:r>
              <a:rPr lang="en-US" sz="1600" dirty="0"/>
              <a:t>For joint applications, matching funds are not required to be divided equally</a:t>
            </a:r>
            <a:endParaRPr lang="en-US" sz="1800" dirty="0"/>
          </a:p>
          <a:p>
            <a:endParaRPr lang="en-US" dirty="0"/>
          </a:p>
        </p:txBody>
      </p:sp>
    </p:spTree>
    <p:extLst>
      <p:ext uri="{BB962C8B-B14F-4D97-AF65-F5344CB8AC3E}">
        <p14:creationId xmlns:p14="http://schemas.microsoft.com/office/powerpoint/2010/main" val="2432881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FA2FB-0665-2245-A23E-29640026A809}"/>
              </a:ext>
            </a:extLst>
          </p:cNvPr>
          <p:cNvSpPr>
            <a:spLocks noGrp="1"/>
          </p:cNvSpPr>
          <p:nvPr>
            <p:ph type="title"/>
          </p:nvPr>
        </p:nvSpPr>
        <p:spPr/>
        <p:txBody>
          <a:bodyPr/>
          <a:lstStyle/>
          <a:p>
            <a:r>
              <a:rPr lang="en-US" dirty="0"/>
              <a:t>Loan Match Example (Combination)</a:t>
            </a:r>
          </a:p>
        </p:txBody>
      </p:sp>
      <p:sp>
        <p:nvSpPr>
          <p:cNvPr id="3" name="Content Placeholder 2">
            <a:extLst>
              <a:ext uri="{FF2B5EF4-FFF2-40B4-BE49-F238E27FC236}">
                <a16:creationId xmlns:a16="http://schemas.microsoft.com/office/drawing/2014/main" id="{6BF9F222-D713-9B49-989C-1FB7EFEC6BE9}"/>
              </a:ext>
            </a:extLst>
          </p:cNvPr>
          <p:cNvSpPr>
            <a:spLocks noGrp="1"/>
          </p:cNvSpPr>
          <p:nvPr>
            <p:ph idx="1"/>
          </p:nvPr>
        </p:nvSpPr>
        <p:spPr/>
        <p:txBody>
          <a:bodyPr/>
          <a:lstStyle/>
          <a:p>
            <a:pPr lvl="1">
              <a:buFont typeface="Arial" panose="020B0604020202020204" pitchFamily="34" charset="0"/>
              <a:buChar char="•"/>
            </a:pPr>
            <a:r>
              <a:rPr lang="en-US" sz="2000" dirty="0"/>
              <a:t>Applicant has $100,000. Applicant proposes a </a:t>
            </a:r>
            <a:r>
              <a:rPr lang="en-US" sz="2000" b="1" dirty="0"/>
              <a:t>$300,000 Project </a:t>
            </a:r>
          </a:p>
          <a:p>
            <a:pPr lvl="2">
              <a:buFont typeface="Arial" panose="020B0604020202020204" pitchFamily="34" charset="0"/>
              <a:buChar char="•"/>
            </a:pPr>
            <a:r>
              <a:rPr lang="en-US" sz="1600" dirty="0"/>
              <a:t>Applicant requests $200,000 from the Board</a:t>
            </a:r>
          </a:p>
          <a:p>
            <a:pPr lvl="3">
              <a:buFont typeface="Arial" panose="020B0604020202020204" pitchFamily="34" charset="0"/>
              <a:buChar char="•"/>
            </a:pPr>
            <a:r>
              <a:rPr lang="en-US" sz="1600" dirty="0"/>
              <a:t>$100,000 in Grant</a:t>
            </a:r>
          </a:p>
          <a:p>
            <a:pPr lvl="3">
              <a:buFont typeface="Arial" panose="020B0604020202020204" pitchFamily="34" charset="0"/>
              <a:buChar char="•"/>
            </a:pPr>
            <a:r>
              <a:rPr lang="en-US" sz="1600" dirty="0"/>
              <a:t>$100,000 in Loans</a:t>
            </a:r>
          </a:p>
          <a:p>
            <a:pPr lvl="2">
              <a:buFont typeface="Arial" panose="020B0604020202020204" pitchFamily="34" charset="0"/>
              <a:buChar char="•"/>
            </a:pPr>
            <a:r>
              <a:rPr lang="en-US" sz="1600" dirty="0"/>
              <a:t>Applicant can provide $100,000 themselves </a:t>
            </a:r>
          </a:p>
          <a:p>
            <a:pPr lvl="2">
              <a:buFont typeface="Arial" panose="020B0604020202020204" pitchFamily="34" charset="0"/>
              <a:buChar char="•"/>
            </a:pPr>
            <a:r>
              <a:rPr lang="en-US" sz="1600" dirty="0"/>
              <a:t>Applicant must submit financial records and other documents or information demonstrating that the applicant or 911 Services Authorities are able to provide at least 50% of the funding for the </a:t>
            </a:r>
            <a:r>
              <a:rPr lang="en-US" sz="1600" i="1" dirty="0"/>
              <a:t>loan portion</a:t>
            </a:r>
            <a:r>
              <a:rPr lang="en-US" sz="1600" dirty="0"/>
              <a:t> of the project </a:t>
            </a:r>
          </a:p>
          <a:p>
            <a:pPr lvl="2">
              <a:buFont typeface="Arial" panose="020B0604020202020204" pitchFamily="34" charset="0"/>
              <a:buChar char="•"/>
            </a:pPr>
            <a:r>
              <a:rPr lang="en-US" sz="1600" dirty="0"/>
              <a:t>For joint applications, matching funds are not required to be divided equally</a:t>
            </a:r>
            <a:endParaRPr lang="en-US" sz="1800" dirty="0"/>
          </a:p>
          <a:p>
            <a:endParaRPr lang="en-US" dirty="0"/>
          </a:p>
        </p:txBody>
      </p:sp>
    </p:spTree>
    <p:extLst>
      <p:ext uri="{BB962C8B-B14F-4D97-AF65-F5344CB8AC3E}">
        <p14:creationId xmlns:p14="http://schemas.microsoft.com/office/powerpoint/2010/main" val="37575131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13A65E-1639-384F-AF41-BD457724A71E}"/>
              </a:ext>
            </a:extLst>
          </p:cNvPr>
          <p:cNvSpPr>
            <a:spLocks noGrp="1"/>
          </p:cNvSpPr>
          <p:nvPr>
            <p:ph type="title"/>
          </p:nvPr>
        </p:nvSpPr>
        <p:spPr/>
        <p:txBody>
          <a:bodyPr/>
          <a:lstStyle/>
          <a:p>
            <a:r>
              <a:rPr lang="en-US" dirty="0"/>
              <a:t>Program Funding Objectives</a:t>
            </a:r>
          </a:p>
        </p:txBody>
      </p:sp>
      <p:sp>
        <p:nvSpPr>
          <p:cNvPr id="3" name="Content Placeholder 2">
            <a:extLst>
              <a:ext uri="{FF2B5EF4-FFF2-40B4-BE49-F238E27FC236}">
                <a16:creationId xmlns:a16="http://schemas.microsoft.com/office/drawing/2014/main" id="{F283B8D1-D4E6-9540-A926-A07A32CEBC0C}"/>
              </a:ext>
            </a:extLst>
          </p:cNvPr>
          <p:cNvSpPr>
            <a:spLocks noGrp="1"/>
          </p:cNvSpPr>
          <p:nvPr>
            <p:ph idx="1"/>
          </p:nvPr>
        </p:nvSpPr>
        <p:spPr/>
        <p:txBody>
          <a:bodyPr>
            <a:normAutofit fontScale="85000" lnSpcReduction="10000"/>
          </a:bodyPr>
          <a:lstStyle/>
          <a:p>
            <a:pPr lvl="1">
              <a:lnSpc>
                <a:spcPct val="150000"/>
              </a:lnSpc>
              <a:buFont typeface="Arial" panose="020B0604020202020204" pitchFamily="34" charset="0"/>
              <a:buChar char="•"/>
            </a:pPr>
            <a:r>
              <a:rPr lang="en-US" dirty="0"/>
              <a:t>Implementation of 911 services in counties of the state without 911 equipment or to improve existing 911 systems; </a:t>
            </a:r>
          </a:p>
          <a:p>
            <a:pPr lvl="1">
              <a:lnSpc>
                <a:spcPct val="150000"/>
              </a:lnSpc>
              <a:buFont typeface="Arial" panose="020B0604020202020204" pitchFamily="34" charset="0"/>
              <a:buChar char="•"/>
            </a:pPr>
            <a:r>
              <a:rPr lang="en-US" dirty="0"/>
              <a:t>Promotion of consolidation of public safety answering points, where appropriate;</a:t>
            </a:r>
          </a:p>
          <a:p>
            <a:pPr lvl="1">
              <a:lnSpc>
                <a:spcPct val="150000"/>
              </a:lnSpc>
              <a:buFont typeface="Arial" panose="020B0604020202020204" pitchFamily="34" charset="0"/>
              <a:buChar char="•"/>
            </a:pPr>
            <a:r>
              <a:rPr lang="en-US" dirty="0"/>
              <a:t>Mapping and addressing all county locations;</a:t>
            </a:r>
          </a:p>
          <a:p>
            <a:pPr lvl="1">
              <a:lnSpc>
                <a:spcPct val="150000"/>
              </a:lnSpc>
              <a:buFont typeface="Arial" panose="020B0604020202020204" pitchFamily="34" charset="0"/>
              <a:buChar char="•"/>
            </a:pPr>
            <a:r>
              <a:rPr lang="en-US" dirty="0"/>
              <a:t>Ensuring primary access and texting abilities to 911 services for disabled residents;</a:t>
            </a:r>
          </a:p>
          <a:p>
            <a:pPr lvl="1">
              <a:lnSpc>
                <a:spcPct val="150000"/>
              </a:lnSpc>
              <a:buFont typeface="Arial" panose="020B0604020202020204" pitchFamily="34" charset="0"/>
              <a:buChar char="•"/>
            </a:pPr>
            <a:r>
              <a:rPr lang="en-US" dirty="0"/>
              <a:t>Implementation of initial emergency medical dispatch services, including prearrival medical instructions, in counties where those services are not offered as of the date the application is submitted; and</a:t>
            </a:r>
          </a:p>
          <a:p>
            <a:pPr lvl="1">
              <a:lnSpc>
                <a:spcPct val="150000"/>
              </a:lnSpc>
              <a:buFont typeface="Arial" panose="020B0604020202020204" pitchFamily="34" charset="0"/>
              <a:buChar char="•"/>
            </a:pPr>
            <a:r>
              <a:rPr lang="en-US" dirty="0"/>
              <a:t>Development and implementation of an emergency services internet protocol network that can be shared by all public safety agencies.</a:t>
            </a:r>
          </a:p>
          <a:p>
            <a:endParaRPr lang="en-US" dirty="0"/>
          </a:p>
        </p:txBody>
      </p:sp>
    </p:spTree>
    <p:extLst>
      <p:ext uri="{BB962C8B-B14F-4D97-AF65-F5344CB8AC3E}">
        <p14:creationId xmlns:p14="http://schemas.microsoft.com/office/powerpoint/2010/main" val="13004412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43897E-83ED-A044-9CCB-6D3248E51249}"/>
              </a:ext>
            </a:extLst>
          </p:cNvPr>
          <p:cNvSpPr>
            <a:spLocks noGrp="1"/>
          </p:cNvSpPr>
          <p:nvPr>
            <p:ph type="title"/>
          </p:nvPr>
        </p:nvSpPr>
        <p:spPr/>
        <p:txBody>
          <a:bodyPr/>
          <a:lstStyle/>
          <a:p>
            <a:r>
              <a:rPr lang="en-US" dirty="0"/>
              <a:t>Program Award Priority Areas</a:t>
            </a:r>
          </a:p>
        </p:txBody>
      </p:sp>
      <p:sp>
        <p:nvSpPr>
          <p:cNvPr id="3" name="Content Placeholder 2">
            <a:extLst>
              <a:ext uri="{FF2B5EF4-FFF2-40B4-BE49-F238E27FC236}">
                <a16:creationId xmlns:a16="http://schemas.microsoft.com/office/drawing/2014/main" id="{96D6BBF2-1A40-CD4C-BA21-AF861BC18640}"/>
              </a:ext>
            </a:extLst>
          </p:cNvPr>
          <p:cNvSpPr>
            <a:spLocks noGrp="1"/>
          </p:cNvSpPr>
          <p:nvPr>
            <p:ph idx="1"/>
          </p:nvPr>
        </p:nvSpPr>
        <p:spPr/>
        <p:txBody>
          <a:bodyPr>
            <a:normAutofit fontScale="92500" lnSpcReduction="20000"/>
          </a:bodyPr>
          <a:lstStyle/>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Include one or more public safety answering points (“PSAPs”) located in a jurisdiction with a 911 service level of basic (defined by the Board to mean “No 911 equipment”);</a:t>
            </a:r>
          </a:p>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Consolidate two or more PSAPs;</a:t>
            </a:r>
          </a:p>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Consolidate 911 services within a </a:t>
            </a:r>
            <a:r>
              <a:rPr lang="en-US" sz="1600" u="sng" dirty="0">
                <a:solidFill>
                  <a:srgbClr val="0563C1"/>
                </a:solidFill>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defined region</a:t>
            </a:r>
            <a:r>
              <a:rPr lang="en-US" sz="1600" u="sng" dirty="0">
                <a:solidFill>
                  <a:srgbClr val="0563C1"/>
                </a:solidFill>
                <a:ea typeface="Calibri" panose="020F0502020204030204" pitchFamily="34" charset="0"/>
                <a:cs typeface="Times New Roman" panose="02020603050405020304" pitchFamily="18" charset="0"/>
              </a:rPr>
              <a:t>;</a:t>
            </a:r>
          </a:p>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Move one or more PSAPs up one or more service levels;</a:t>
            </a:r>
          </a:p>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Meet the NENA i3 Solution Standard for Emergency Services IP Network;</a:t>
            </a:r>
          </a:p>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Become NG9-1-1 compatible;</a:t>
            </a:r>
          </a:p>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Include purchasing 911 communications equipment, </a:t>
            </a:r>
            <a:r>
              <a:rPr lang="en-US" sz="1600" dirty="0">
                <a:solidFill>
                  <a:schemeClr val="tx1"/>
                </a:solidFill>
                <a:ea typeface="Calibri" panose="020F0502020204030204" pitchFamily="34" charset="0"/>
                <a:cs typeface="Times New Roman" panose="02020603050405020304" pitchFamily="18" charset="0"/>
              </a:rPr>
              <a:t>including but not limited to </a:t>
            </a:r>
            <a:r>
              <a:rPr lang="en-US" sz="1600" dirty="0">
                <a:ea typeface="Calibri" panose="020F0502020204030204" pitchFamily="34" charset="0"/>
                <a:cs typeface="Times New Roman" panose="02020603050405020304" pitchFamily="18" charset="0"/>
              </a:rPr>
              <a:t>911 </a:t>
            </a:r>
            <a:r>
              <a:rPr lang="en-US" sz="1600" dirty="0" err="1">
                <a:ea typeface="Calibri" panose="020F0502020204030204" pitchFamily="34" charset="0"/>
                <a:cs typeface="Times New Roman" panose="02020603050405020304" pitchFamily="18" charset="0"/>
              </a:rPr>
              <a:t>trunking</a:t>
            </a:r>
            <a:r>
              <a:rPr lang="en-US" sz="1600" dirty="0">
                <a:ea typeface="Calibri" panose="020F0502020204030204" pitchFamily="34" charset="0"/>
                <a:cs typeface="Times New Roman" panose="02020603050405020304" pitchFamily="18" charset="0"/>
              </a:rPr>
              <a:t> equipment, workstations with 911 answering equipment, software, dispatch systems, and radio systems, that is currently non-existent (versus replacement of existing 911 communications equipment);</a:t>
            </a:r>
          </a:p>
          <a:p>
            <a:pPr lvl="1">
              <a:lnSpc>
                <a:spcPct val="150000"/>
              </a:lnSpc>
              <a:spcBef>
                <a:spcPts val="0"/>
              </a:spcBef>
              <a:spcAft>
                <a:spcPts val="0"/>
              </a:spcAft>
              <a:buFont typeface="Arial" panose="020B0604020202020204" pitchFamily="34" charset="0"/>
              <a:buChar char="•"/>
            </a:pPr>
            <a:r>
              <a:rPr lang="en-US" sz="1600" dirty="0">
                <a:ea typeface="Calibri" panose="020F0502020204030204" pitchFamily="34" charset="0"/>
                <a:cs typeface="Times New Roman" panose="02020603050405020304" pitchFamily="18" charset="0"/>
              </a:rPr>
              <a:t>Add Text-to-911 (defined as the ability to send a text message to reach 911 emergency call takers from a mobile phone or device).</a:t>
            </a:r>
          </a:p>
        </p:txBody>
      </p:sp>
    </p:spTree>
    <p:extLst>
      <p:ext uri="{BB962C8B-B14F-4D97-AF65-F5344CB8AC3E}">
        <p14:creationId xmlns:p14="http://schemas.microsoft.com/office/powerpoint/2010/main" val="10678248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B97D0-E707-5548-8BC6-5B4F14B61F62}"/>
              </a:ext>
            </a:extLst>
          </p:cNvPr>
          <p:cNvSpPr>
            <a:spLocks noGrp="1"/>
          </p:cNvSpPr>
          <p:nvPr>
            <p:ph type="title"/>
          </p:nvPr>
        </p:nvSpPr>
        <p:spPr/>
        <p:txBody>
          <a:bodyPr/>
          <a:lstStyle/>
          <a:p>
            <a:r>
              <a:rPr lang="en-US" dirty="0"/>
              <a:t>Eligible Fund Uses</a:t>
            </a:r>
          </a:p>
        </p:txBody>
      </p:sp>
      <p:sp>
        <p:nvSpPr>
          <p:cNvPr id="3" name="Content Placeholder 2">
            <a:extLst>
              <a:ext uri="{FF2B5EF4-FFF2-40B4-BE49-F238E27FC236}">
                <a16:creationId xmlns:a16="http://schemas.microsoft.com/office/drawing/2014/main" id="{2D9F3FAC-0D05-7A4C-90BA-ED3394AF8B14}"/>
              </a:ext>
            </a:extLst>
          </p:cNvPr>
          <p:cNvSpPr>
            <a:spLocks noGrp="1"/>
          </p:cNvSpPr>
          <p:nvPr>
            <p:ph idx="1"/>
          </p:nvPr>
        </p:nvSpPr>
        <p:spPr/>
        <p:txBody>
          <a:bodyPr/>
          <a:lstStyle/>
          <a:p>
            <a:pPr marL="201168" lvl="1" indent="0">
              <a:lnSpc>
                <a:spcPct val="150000"/>
              </a:lnSpc>
              <a:buNone/>
            </a:pPr>
            <a:r>
              <a:rPr lang="en-US" dirty="0"/>
              <a:t>Non-Exhaustive List: </a:t>
            </a:r>
          </a:p>
          <a:p>
            <a:pPr lvl="1">
              <a:lnSpc>
                <a:spcPct val="150000"/>
              </a:lnSpc>
              <a:buFont typeface="Arial" panose="020B0604020202020204" pitchFamily="34" charset="0"/>
              <a:buChar char="•"/>
            </a:pPr>
            <a:r>
              <a:rPr lang="en-US" dirty="0"/>
              <a:t>Capital expenses, i.e. building, facility, equipment costs</a:t>
            </a:r>
          </a:p>
          <a:p>
            <a:pPr lvl="1">
              <a:lnSpc>
                <a:spcPct val="150000"/>
              </a:lnSpc>
              <a:buFont typeface="Arial" panose="020B0604020202020204" pitchFamily="34" charset="0"/>
              <a:buChar char="•"/>
            </a:pPr>
            <a:r>
              <a:rPr lang="en-US" dirty="0"/>
              <a:t>Operating expenses, i.e. research, development, administrative costs</a:t>
            </a:r>
          </a:p>
          <a:p>
            <a:pPr lvl="1">
              <a:lnSpc>
                <a:spcPct val="150000"/>
              </a:lnSpc>
              <a:buFont typeface="Arial" panose="020B0604020202020204" pitchFamily="34" charset="0"/>
              <a:buChar char="•"/>
            </a:pPr>
            <a:r>
              <a:rPr lang="en-US" dirty="0"/>
              <a:t>Training resources</a:t>
            </a:r>
          </a:p>
          <a:p>
            <a:pPr lvl="1">
              <a:lnSpc>
                <a:spcPct val="150000"/>
              </a:lnSpc>
              <a:buFont typeface="Arial" panose="020B0604020202020204" pitchFamily="34" charset="0"/>
              <a:buChar char="•"/>
            </a:pPr>
            <a:r>
              <a:rPr lang="en-US" dirty="0"/>
              <a:t>Matching funds for federal reimbursement grants</a:t>
            </a:r>
          </a:p>
          <a:p>
            <a:endParaRPr lang="en-US" dirty="0"/>
          </a:p>
        </p:txBody>
      </p:sp>
    </p:spTree>
    <p:extLst>
      <p:ext uri="{BB962C8B-B14F-4D97-AF65-F5344CB8AC3E}">
        <p14:creationId xmlns:p14="http://schemas.microsoft.com/office/powerpoint/2010/main" val="3082504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F3C4A0-770D-BF42-93EE-1C5CA23C1FB5}"/>
              </a:ext>
            </a:extLst>
          </p:cNvPr>
          <p:cNvSpPr>
            <a:spLocks noGrp="1"/>
          </p:cNvSpPr>
          <p:nvPr>
            <p:ph type="title"/>
          </p:nvPr>
        </p:nvSpPr>
        <p:spPr/>
        <p:txBody>
          <a:bodyPr>
            <a:normAutofit/>
          </a:bodyPr>
          <a:lstStyle/>
          <a:p>
            <a:r>
              <a:rPr lang="en-US" sz="4000" dirty="0"/>
              <a:t>Project Duration and Other Requirements</a:t>
            </a:r>
          </a:p>
        </p:txBody>
      </p:sp>
      <p:sp>
        <p:nvSpPr>
          <p:cNvPr id="3" name="Content Placeholder 2">
            <a:extLst>
              <a:ext uri="{FF2B5EF4-FFF2-40B4-BE49-F238E27FC236}">
                <a16:creationId xmlns:a16="http://schemas.microsoft.com/office/drawing/2014/main" id="{3DB0A63F-C1B0-C240-AD56-99DAF88D5984}"/>
              </a:ext>
            </a:extLst>
          </p:cNvPr>
          <p:cNvSpPr>
            <a:spLocks noGrp="1"/>
          </p:cNvSpPr>
          <p:nvPr>
            <p:ph idx="1"/>
          </p:nvPr>
        </p:nvSpPr>
        <p:spPr/>
        <p:txBody>
          <a:bodyPr/>
          <a:lstStyle/>
          <a:p>
            <a:pPr marL="201168" lvl="1" indent="0">
              <a:lnSpc>
                <a:spcPct val="150000"/>
              </a:lnSpc>
              <a:buNone/>
            </a:pPr>
            <a:r>
              <a:rPr lang="en-US" dirty="0"/>
              <a:t>Applicants or their 911 Services Authorities must: </a:t>
            </a:r>
          </a:p>
          <a:p>
            <a:pPr lvl="1">
              <a:lnSpc>
                <a:spcPct val="150000"/>
              </a:lnSpc>
              <a:buFont typeface="Arial" panose="020B0604020202020204" pitchFamily="34" charset="0"/>
              <a:buChar char="•"/>
            </a:pPr>
            <a:r>
              <a:rPr lang="en-US" dirty="0"/>
              <a:t>Complete proposed project in </a:t>
            </a:r>
            <a:r>
              <a:rPr lang="en-US" b="1" dirty="0"/>
              <a:t>one year </a:t>
            </a:r>
            <a:r>
              <a:rPr lang="en-US" dirty="0"/>
              <a:t>of assistance being remitted </a:t>
            </a:r>
          </a:p>
          <a:p>
            <a:pPr lvl="1">
              <a:lnSpc>
                <a:spcPct val="150000"/>
              </a:lnSpc>
              <a:buFont typeface="Arial" panose="020B0604020202020204" pitchFamily="34" charset="0"/>
              <a:buChar char="•"/>
            </a:pPr>
            <a:r>
              <a:rPr lang="en-US" dirty="0"/>
              <a:t>Report to the board within 30-days of funds being remitted, and then on a quarterly basis </a:t>
            </a:r>
          </a:p>
          <a:p>
            <a:pPr lvl="1">
              <a:lnSpc>
                <a:spcPct val="150000"/>
              </a:lnSpc>
              <a:buFont typeface="Arial" panose="020B0604020202020204" pitchFamily="34" charset="0"/>
              <a:buChar char="•"/>
            </a:pPr>
            <a:r>
              <a:rPr lang="en-US" dirty="0"/>
              <a:t>Submit a final project report</a:t>
            </a:r>
          </a:p>
          <a:p>
            <a:pPr lvl="1">
              <a:buFont typeface="Arial" panose="020B0604020202020204" pitchFamily="34" charset="0"/>
              <a:buChar char="•"/>
            </a:pPr>
            <a:endParaRPr lang="en-US" dirty="0"/>
          </a:p>
        </p:txBody>
      </p:sp>
    </p:spTree>
    <p:extLst>
      <p:ext uri="{BB962C8B-B14F-4D97-AF65-F5344CB8AC3E}">
        <p14:creationId xmlns:p14="http://schemas.microsoft.com/office/powerpoint/2010/main" val="235032908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B1F444E-763C-FF42-AA7D-746332987283}"/>
              </a:ext>
            </a:extLst>
          </p:cNvPr>
          <p:cNvSpPr>
            <a:spLocks noGrp="1"/>
          </p:cNvSpPr>
          <p:nvPr>
            <p:ph idx="1"/>
          </p:nvPr>
        </p:nvSpPr>
        <p:spPr/>
        <p:txBody>
          <a:bodyPr>
            <a:normAutofit/>
          </a:bodyPr>
          <a:lstStyle/>
          <a:p>
            <a:pPr lvl="1">
              <a:lnSpc>
                <a:spcPct val="150000"/>
              </a:lnSpc>
              <a:buFont typeface="Arial" panose="020B0604020202020204" pitchFamily="34" charset="0"/>
              <a:buChar char="•"/>
            </a:pPr>
            <a:r>
              <a:rPr lang="en-US" dirty="0"/>
              <a:t>Proposal Narrative</a:t>
            </a:r>
          </a:p>
          <a:p>
            <a:pPr lvl="2">
              <a:lnSpc>
                <a:spcPct val="150000"/>
              </a:lnSpc>
              <a:buFont typeface="Arial" panose="020B0604020202020204" pitchFamily="34" charset="0"/>
              <a:buChar char="•"/>
            </a:pPr>
            <a:r>
              <a:rPr lang="en-US" dirty="0"/>
              <a:t>Names &amp; Primary Contact Information</a:t>
            </a:r>
          </a:p>
          <a:p>
            <a:pPr lvl="2">
              <a:lnSpc>
                <a:spcPct val="150000"/>
              </a:lnSpc>
              <a:buFont typeface="Arial" panose="020B0604020202020204" pitchFamily="34" charset="0"/>
              <a:buChar char="•"/>
            </a:pPr>
            <a:r>
              <a:rPr lang="en-US" dirty="0"/>
              <a:t>Funding Request Detail </a:t>
            </a:r>
          </a:p>
          <a:p>
            <a:pPr lvl="2">
              <a:lnSpc>
                <a:spcPct val="150000"/>
              </a:lnSpc>
              <a:buFont typeface="Arial" panose="020B0604020202020204" pitchFamily="34" charset="0"/>
              <a:buChar char="•"/>
            </a:pPr>
            <a:r>
              <a:rPr lang="en-US" dirty="0"/>
              <a:t> Funding Objectives </a:t>
            </a:r>
          </a:p>
          <a:p>
            <a:pPr lvl="2">
              <a:lnSpc>
                <a:spcPct val="150000"/>
              </a:lnSpc>
              <a:buFont typeface="Arial" panose="020B0604020202020204" pitchFamily="34" charset="0"/>
              <a:buChar char="•"/>
            </a:pPr>
            <a:r>
              <a:rPr lang="en-US" dirty="0"/>
              <a:t>Personnel Information </a:t>
            </a:r>
          </a:p>
          <a:p>
            <a:pPr lvl="2">
              <a:lnSpc>
                <a:spcPct val="150000"/>
              </a:lnSpc>
              <a:buFont typeface="Arial" panose="020B0604020202020204" pitchFamily="34" charset="0"/>
              <a:buChar char="•"/>
            </a:pPr>
            <a:r>
              <a:rPr lang="en-US" dirty="0"/>
              <a:t>Approach to Service</a:t>
            </a:r>
          </a:p>
          <a:p>
            <a:pPr lvl="2">
              <a:lnSpc>
                <a:spcPct val="150000"/>
              </a:lnSpc>
              <a:buFont typeface="Arial" panose="020B0604020202020204" pitchFamily="34" charset="0"/>
              <a:buChar char="•"/>
            </a:pPr>
            <a:r>
              <a:rPr lang="en-US" dirty="0"/>
              <a:t>Signature and Certification </a:t>
            </a:r>
          </a:p>
          <a:p>
            <a:pPr lvl="1">
              <a:lnSpc>
                <a:spcPct val="150000"/>
              </a:lnSpc>
              <a:buFont typeface="Arial" panose="020B0604020202020204" pitchFamily="34" charset="0"/>
              <a:buChar char="•"/>
            </a:pPr>
            <a:endParaRPr lang="en-US" dirty="0"/>
          </a:p>
          <a:p>
            <a:pPr lvl="1">
              <a:lnSpc>
                <a:spcPct val="150000"/>
              </a:lnSpc>
              <a:buFont typeface="Arial" panose="020B0604020202020204" pitchFamily="34" charset="0"/>
              <a:buChar char="•"/>
            </a:pPr>
            <a:endParaRPr lang="en-US" dirty="0"/>
          </a:p>
          <a:p>
            <a:pPr lvl="1">
              <a:lnSpc>
                <a:spcPct val="150000"/>
              </a:lnSpc>
              <a:buFont typeface="Arial" panose="020B0604020202020204" pitchFamily="34" charset="0"/>
              <a:buChar char="•"/>
            </a:pPr>
            <a:endParaRPr lang="en-US" dirty="0"/>
          </a:p>
        </p:txBody>
      </p:sp>
      <p:sp>
        <p:nvSpPr>
          <p:cNvPr id="6" name="Title 1">
            <a:extLst>
              <a:ext uri="{FF2B5EF4-FFF2-40B4-BE49-F238E27FC236}">
                <a16:creationId xmlns:a16="http://schemas.microsoft.com/office/drawing/2014/main" id="{5CE45C47-0B20-8C43-B3D2-1C1183388BF3}"/>
              </a:ext>
            </a:extLst>
          </p:cNvPr>
          <p:cNvSpPr txBox="1">
            <a:spLocks/>
          </p:cNvSpPr>
          <p:nvPr/>
        </p:nvSpPr>
        <p:spPr>
          <a:xfrm>
            <a:off x="1249680" y="439003"/>
            <a:ext cx="10058400" cy="1450757"/>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700" kern="1200" spc="-50" baseline="0">
                <a:solidFill>
                  <a:schemeClr val="tx1">
                    <a:lumMod val="75000"/>
                    <a:lumOff val="25000"/>
                  </a:schemeClr>
                </a:solidFill>
                <a:latin typeface="+mj-lt"/>
                <a:ea typeface="+mj-ea"/>
                <a:cs typeface="+mj-cs"/>
              </a:defRPr>
            </a:lvl1pPr>
          </a:lstStyle>
          <a:p>
            <a:r>
              <a:rPr lang="en-US" sz="3100" dirty="0"/>
              <a:t>Application Contents: </a:t>
            </a:r>
            <a:r>
              <a:rPr lang="en-US" sz="3100" b="1" dirty="0"/>
              <a:t>Proposal Narrative</a:t>
            </a:r>
          </a:p>
        </p:txBody>
      </p:sp>
    </p:spTree>
    <p:extLst>
      <p:ext uri="{BB962C8B-B14F-4D97-AF65-F5344CB8AC3E}">
        <p14:creationId xmlns:p14="http://schemas.microsoft.com/office/powerpoint/2010/main" val="28792245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899B-DE82-7046-95F8-89A384810206}"/>
              </a:ext>
            </a:extLst>
          </p:cNvPr>
          <p:cNvSpPr>
            <a:spLocks noGrp="1"/>
          </p:cNvSpPr>
          <p:nvPr>
            <p:ph type="title"/>
          </p:nvPr>
        </p:nvSpPr>
        <p:spPr>
          <a:xfrm>
            <a:off x="1097280" y="286603"/>
            <a:ext cx="10485120" cy="1450757"/>
          </a:xfrm>
        </p:spPr>
        <p:txBody>
          <a:bodyPr>
            <a:normAutofit/>
          </a:bodyPr>
          <a:lstStyle/>
          <a:p>
            <a:r>
              <a:rPr lang="en-US" sz="2800" dirty="0"/>
              <a:t>Application Contents: </a:t>
            </a:r>
            <a:r>
              <a:rPr lang="en-US" sz="2800" b="1" dirty="0"/>
              <a:t>Technical Assistance Report</a:t>
            </a:r>
            <a:r>
              <a:rPr lang="en-US" sz="2800" dirty="0"/>
              <a:t> </a:t>
            </a:r>
            <a:endParaRPr lang="en-US" sz="2800" b="1" dirty="0"/>
          </a:p>
        </p:txBody>
      </p:sp>
      <p:sp>
        <p:nvSpPr>
          <p:cNvPr id="3" name="Content Placeholder 2">
            <a:extLst>
              <a:ext uri="{FF2B5EF4-FFF2-40B4-BE49-F238E27FC236}">
                <a16:creationId xmlns:a16="http://schemas.microsoft.com/office/drawing/2014/main" id="{9B1F444E-763C-FF42-AA7D-746332987283}"/>
              </a:ext>
            </a:extLst>
          </p:cNvPr>
          <p:cNvSpPr>
            <a:spLocks noGrp="1"/>
          </p:cNvSpPr>
          <p:nvPr>
            <p:ph idx="1"/>
          </p:nvPr>
        </p:nvSpPr>
        <p:spPr/>
        <p:txBody>
          <a:bodyPr>
            <a:normAutofit/>
          </a:bodyPr>
          <a:lstStyle/>
          <a:p>
            <a:pPr marL="201168" lvl="1" indent="0">
              <a:lnSpc>
                <a:spcPct val="160000"/>
              </a:lnSpc>
              <a:buNone/>
            </a:pPr>
            <a:r>
              <a:rPr lang="en-US" sz="2000" dirty="0"/>
              <a:t>Detailed budget proposal and justification for the total cost of the project</a:t>
            </a:r>
          </a:p>
          <a:p>
            <a:pPr marL="544068" lvl="1" indent="-342900">
              <a:lnSpc>
                <a:spcPct val="160000"/>
              </a:lnSpc>
              <a:buAutoNum type="arabicPeriod"/>
            </a:pPr>
            <a:r>
              <a:rPr lang="en-US" sz="2000" dirty="0"/>
              <a:t>Financial records </a:t>
            </a:r>
          </a:p>
          <a:p>
            <a:pPr marL="544068" lvl="1" indent="-342900">
              <a:lnSpc>
                <a:spcPct val="160000"/>
              </a:lnSpc>
              <a:buAutoNum type="arabicPeriod"/>
            </a:pPr>
            <a:r>
              <a:rPr lang="en-US" sz="2000" dirty="0"/>
              <a:t>Written certification </a:t>
            </a:r>
            <a:r>
              <a:rPr lang="en-US" dirty="0"/>
              <a:t>that the governing bodies of the applicants have approved the applicants entering into a project agreement </a:t>
            </a:r>
          </a:p>
          <a:p>
            <a:endParaRPr lang="en-US" b="1" dirty="0"/>
          </a:p>
        </p:txBody>
      </p:sp>
    </p:spTree>
    <p:extLst>
      <p:ext uri="{BB962C8B-B14F-4D97-AF65-F5344CB8AC3E}">
        <p14:creationId xmlns:p14="http://schemas.microsoft.com/office/powerpoint/2010/main" val="17881444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46899B-DE82-7046-95F8-89A384810206}"/>
              </a:ext>
            </a:extLst>
          </p:cNvPr>
          <p:cNvSpPr>
            <a:spLocks noGrp="1"/>
          </p:cNvSpPr>
          <p:nvPr>
            <p:ph type="title"/>
          </p:nvPr>
        </p:nvSpPr>
        <p:spPr>
          <a:xfrm>
            <a:off x="1097280" y="286603"/>
            <a:ext cx="10485120" cy="1450757"/>
          </a:xfrm>
        </p:spPr>
        <p:txBody>
          <a:bodyPr>
            <a:normAutofit/>
          </a:bodyPr>
          <a:lstStyle/>
          <a:p>
            <a:r>
              <a:rPr lang="en-US" sz="2800" dirty="0"/>
              <a:t>Application: </a:t>
            </a:r>
            <a:r>
              <a:rPr lang="en-US" sz="2800" b="1" dirty="0"/>
              <a:t>Signed Forms</a:t>
            </a:r>
          </a:p>
        </p:txBody>
      </p:sp>
      <p:sp>
        <p:nvSpPr>
          <p:cNvPr id="3" name="Content Placeholder 2">
            <a:extLst>
              <a:ext uri="{FF2B5EF4-FFF2-40B4-BE49-F238E27FC236}">
                <a16:creationId xmlns:a16="http://schemas.microsoft.com/office/drawing/2014/main" id="{9B1F444E-763C-FF42-AA7D-746332987283}"/>
              </a:ext>
            </a:extLst>
          </p:cNvPr>
          <p:cNvSpPr>
            <a:spLocks noGrp="1"/>
          </p:cNvSpPr>
          <p:nvPr>
            <p:ph idx="1"/>
          </p:nvPr>
        </p:nvSpPr>
        <p:spPr>
          <a:xfrm>
            <a:off x="1097280" y="2108201"/>
            <a:ext cx="10058400" cy="4343399"/>
          </a:xfrm>
        </p:spPr>
        <p:txBody>
          <a:bodyPr>
            <a:normAutofit/>
          </a:bodyPr>
          <a:lstStyle/>
          <a:p>
            <a:pPr lvl="1">
              <a:buFont typeface="Arial" panose="020B0604020202020204" pitchFamily="34" charset="0"/>
              <a:buChar char="•"/>
            </a:pPr>
            <a:r>
              <a:rPr lang="en-US" b="1" dirty="0"/>
              <a:t>MOU for </a:t>
            </a:r>
            <a:r>
              <a:rPr lang="en-US" b="1" u="sng" dirty="0"/>
              <a:t>Joint Applications </a:t>
            </a:r>
            <a:r>
              <a:rPr lang="en-US" b="1" dirty="0"/>
              <a:t>- </a:t>
            </a:r>
            <a:r>
              <a:rPr lang="en-US" dirty="0"/>
              <a:t>This is required for joint, or multi-applicant projects.</a:t>
            </a:r>
          </a:p>
          <a:p>
            <a:pPr marL="201168" lvl="1" indent="0">
              <a:buNone/>
            </a:pPr>
            <a:endParaRPr lang="en-US" dirty="0"/>
          </a:p>
          <a:p>
            <a:pPr lvl="1">
              <a:buFont typeface="Arial" panose="020B0604020202020204" pitchFamily="34" charset="0"/>
              <a:buChar char="•"/>
            </a:pPr>
            <a:r>
              <a:rPr lang="en-US" b="1" dirty="0"/>
              <a:t>Resolution for </a:t>
            </a:r>
            <a:r>
              <a:rPr lang="en-US" b="1" u="sng" dirty="0"/>
              <a:t>Governing Body</a:t>
            </a:r>
            <a:r>
              <a:rPr lang="en-US" b="1" dirty="0"/>
              <a:t> Approval of Submission of </a:t>
            </a:r>
            <a:r>
              <a:rPr lang="en-US" b="1" u="sng" dirty="0"/>
              <a:t>Project Applications </a:t>
            </a:r>
            <a:r>
              <a:rPr lang="en-US" b="1" dirty="0"/>
              <a:t>– </a:t>
            </a:r>
            <a:r>
              <a:rPr lang="en-US" dirty="0"/>
              <a:t>Required for all applications. </a:t>
            </a:r>
          </a:p>
          <a:p>
            <a:pPr marL="201168" lvl="1" indent="0">
              <a:buNone/>
            </a:pPr>
            <a:endParaRPr lang="en-US" dirty="0"/>
          </a:p>
          <a:p>
            <a:pPr lvl="1">
              <a:buFont typeface="Arial" panose="020B0604020202020204" pitchFamily="34" charset="0"/>
              <a:buChar char="•"/>
            </a:pPr>
            <a:r>
              <a:rPr lang="en-US" b="1" dirty="0"/>
              <a:t>Resolution for </a:t>
            </a:r>
            <a:r>
              <a:rPr lang="en-US" b="1" u="sng" dirty="0"/>
              <a:t>Applicants</a:t>
            </a:r>
            <a:r>
              <a:rPr lang="en-US" b="1" dirty="0"/>
              <a:t> and </a:t>
            </a:r>
            <a:r>
              <a:rPr lang="en-US" b="1" u="sng" dirty="0"/>
              <a:t>911 Service Authorities </a:t>
            </a:r>
            <a:r>
              <a:rPr lang="en-US" b="1" dirty="0"/>
              <a:t>- </a:t>
            </a:r>
            <a:r>
              <a:rPr lang="en-US" dirty="0"/>
              <a:t>Required for all applications. </a:t>
            </a:r>
            <a:endParaRPr lang="en-US" b="1" dirty="0"/>
          </a:p>
          <a:p>
            <a:pPr marL="201168" lvl="1" indent="0">
              <a:buNone/>
            </a:pPr>
            <a:endParaRPr lang="en-US" b="1" dirty="0"/>
          </a:p>
          <a:p>
            <a:pPr lvl="1">
              <a:buFont typeface="Arial" panose="020B0604020202020204" pitchFamily="34" charset="0"/>
              <a:buChar char="•"/>
            </a:pPr>
            <a:r>
              <a:rPr lang="en-US" b="1" dirty="0"/>
              <a:t>Resolution for </a:t>
            </a:r>
            <a:r>
              <a:rPr lang="en-US" b="1" u="sng" dirty="0"/>
              <a:t>Governing Body </a:t>
            </a:r>
            <a:r>
              <a:rPr lang="en-US" b="1" dirty="0"/>
              <a:t>Approval </a:t>
            </a:r>
            <a:r>
              <a:rPr lang="en-US" b="1" u="sng" dirty="0"/>
              <a:t>Project Agreement </a:t>
            </a:r>
            <a:r>
              <a:rPr lang="en-US" b="1" dirty="0"/>
              <a:t>with Missouri 911 Service Board– </a:t>
            </a:r>
            <a:r>
              <a:rPr lang="en-US" dirty="0"/>
              <a:t>Required for all approved projects.</a:t>
            </a:r>
          </a:p>
          <a:p>
            <a:pPr marL="201168" lvl="1" indent="0">
              <a:buNone/>
            </a:pPr>
            <a:endParaRPr lang="en-US" dirty="0"/>
          </a:p>
          <a:p>
            <a:pPr lvl="1">
              <a:buFont typeface="Arial" panose="020B0604020202020204" pitchFamily="34" charset="0"/>
              <a:buChar char="•"/>
            </a:pPr>
            <a:r>
              <a:rPr lang="en-US" b="1" dirty="0"/>
              <a:t>Project Agreement – </a:t>
            </a:r>
            <a:r>
              <a:rPr lang="en-US" b="1" u="sng" dirty="0"/>
              <a:t>Applicants, 911 Service Authorities, MO 911 Service Board</a:t>
            </a:r>
            <a:r>
              <a:rPr lang="en-US" dirty="0"/>
              <a:t> – Required for all approved projects. </a:t>
            </a:r>
          </a:p>
        </p:txBody>
      </p:sp>
    </p:spTree>
    <p:extLst>
      <p:ext uri="{BB962C8B-B14F-4D97-AF65-F5344CB8AC3E}">
        <p14:creationId xmlns:p14="http://schemas.microsoft.com/office/powerpoint/2010/main" val="18238846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88C9-F141-6A4B-AAAB-BCE3B61F67B9}"/>
              </a:ext>
            </a:extLst>
          </p:cNvPr>
          <p:cNvSpPr>
            <a:spLocks noGrp="1"/>
          </p:cNvSpPr>
          <p:nvPr>
            <p:ph type="title"/>
          </p:nvPr>
        </p:nvSpPr>
        <p:spPr/>
        <p:txBody>
          <a:bodyPr/>
          <a:lstStyle/>
          <a:p>
            <a:r>
              <a:rPr lang="en-US" dirty="0"/>
              <a:t>Application Submissions</a:t>
            </a:r>
          </a:p>
        </p:txBody>
      </p:sp>
      <p:sp>
        <p:nvSpPr>
          <p:cNvPr id="3" name="Content Placeholder 2">
            <a:extLst>
              <a:ext uri="{FF2B5EF4-FFF2-40B4-BE49-F238E27FC236}">
                <a16:creationId xmlns:a16="http://schemas.microsoft.com/office/drawing/2014/main" id="{0C010210-E7F4-2449-90FE-CA8EE2233B09}"/>
              </a:ext>
            </a:extLst>
          </p:cNvPr>
          <p:cNvSpPr>
            <a:spLocks noGrp="1"/>
          </p:cNvSpPr>
          <p:nvPr>
            <p:ph idx="1"/>
          </p:nvPr>
        </p:nvSpPr>
        <p:spPr/>
        <p:txBody>
          <a:bodyPr/>
          <a:lstStyle/>
          <a:p>
            <a:pPr>
              <a:lnSpc>
                <a:spcPct val="150000"/>
              </a:lnSpc>
            </a:pPr>
            <a:r>
              <a:rPr lang="en-US" dirty="0"/>
              <a:t>Applications and accompanying materials should be submitted to the Board by electronic mail sent to </a:t>
            </a:r>
            <a:r>
              <a:rPr lang="en-US" u="sng" dirty="0">
                <a:solidFill>
                  <a:schemeClr val="tx1"/>
                </a:solidFill>
                <a:hlinkClick r:id="rId3">
                  <a:extLst>
                    <a:ext uri="{A12FA001-AC4F-418D-AE19-62706E023703}">
                      <ahyp:hlinkClr xmlns:ahyp="http://schemas.microsoft.com/office/drawing/2018/hyperlinkcolor" val="tx"/>
                    </a:ext>
                  </a:extLst>
                </a:hlinkClick>
              </a:rPr>
              <a:t>admin@Missouri911.org</a:t>
            </a:r>
            <a:r>
              <a:rPr lang="en-US" dirty="0">
                <a:solidFill>
                  <a:schemeClr val="tx1"/>
                </a:solidFill>
              </a:rPr>
              <a:t> by 5:00 p.m. CDT on June 30, 2020. </a:t>
            </a:r>
            <a:endParaRPr lang="en-US" u="sng" dirty="0">
              <a:solidFill>
                <a:schemeClr val="tx1"/>
              </a:solidFill>
            </a:endParaRPr>
          </a:p>
          <a:p>
            <a:endParaRPr lang="en-US" u="sng" dirty="0">
              <a:solidFill>
                <a:schemeClr val="tx1"/>
              </a:solidFill>
            </a:endParaRPr>
          </a:p>
          <a:p>
            <a:endParaRPr lang="en-US" dirty="0">
              <a:solidFill>
                <a:schemeClr val="tx1"/>
              </a:solidFill>
            </a:endParaRPr>
          </a:p>
        </p:txBody>
      </p:sp>
    </p:spTree>
    <p:extLst>
      <p:ext uri="{BB962C8B-B14F-4D97-AF65-F5344CB8AC3E}">
        <p14:creationId xmlns:p14="http://schemas.microsoft.com/office/powerpoint/2010/main" val="1749913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2F67F-1B7E-8141-99DD-D1BD30D80BD9}"/>
              </a:ext>
            </a:extLst>
          </p:cNvPr>
          <p:cNvSpPr>
            <a:spLocks noGrp="1"/>
          </p:cNvSpPr>
          <p:nvPr>
            <p:ph type="title"/>
          </p:nvPr>
        </p:nvSpPr>
        <p:spPr/>
        <p:txBody>
          <a:bodyPr/>
          <a:lstStyle/>
          <a:p>
            <a:r>
              <a:rPr lang="en-US" dirty="0"/>
              <a:t>Information on: </a:t>
            </a:r>
          </a:p>
        </p:txBody>
      </p:sp>
      <p:sp>
        <p:nvSpPr>
          <p:cNvPr id="3" name="Content Placeholder 2">
            <a:extLst>
              <a:ext uri="{FF2B5EF4-FFF2-40B4-BE49-F238E27FC236}">
                <a16:creationId xmlns:a16="http://schemas.microsoft.com/office/drawing/2014/main" id="{BC6E87BA-FC68-0E49-8975-73BF0CDB952B}"/>
              </a:ext>
            </a:extLst>
          </p:cNvPr>
          <p:cNvSpPr>
            <a:spLocks noGrp="1"/>
          </p:cNvSpPr>
          <p:nvPr>
            <p:ph idx="1"/>
          </p:nvPr>
        </p:nvSpPr>
        <p:spPr>
          <a:noFill/>
        </p:spPr>
        <p:txBody>
          <a:bodyPr/>
          <a:lstStyle/>
          <a:p>
            <a:pPr lvl="1">
              <a:buClr>
                <a:schemeClr val="tx1"/>
              </a:buClr>
              <a:buFont typeface="Arial" panose="020B0604020202020204" pitchFamily="34" charset="0"/>
              <a:buChar char="•"/>
            </a:pPr>
            <a:r>
              <a:rPr lang="en-US" dirty="0"/>
              <a:t>Applying for grant and loan funding from the Missouri 911 Service Board </a:t>
            </a:r>
          </a:p>
          <a:p>
            <a:pPr lvl="1">
              <a:buClr>
                <a:schemeClr val="tx1"/>
              </a:buClr>
              <a:buFont typeface="Arial" panose="020B0604020202020204" pitchFamily="34" charset="0"/>
              <a:buChar char="•"/>
            </a:pPr>
            <a:r>
              <a:rPr lang="en-US" dirty="0"/>
              <a:t>Approved project and award priority areas </a:t>
            </a:r>
          </a:p>
          <a:p>
            <a:pPr lvl="1">
              <a:buClr>
                <a:schemeClr val="tx1"/>
              </a:buClr>
              <a:buFont typeface="Arial" panose="020B0604020202020204" pitchFamily="34" charset="0"/>
              <a:buChar char="•"/>
            </a:pPr>
            <a:r>
              <a:rPr lang="en-US" dirty="0"/>
              <a:t>Improving 911 services in your counties and promoting cost-savings </a:t>
            </a:r>
          </a:p>
          <a:p>
            <a:pPr lvl="1">
              <a:buClr>
                <a:schemeClr val="tx1"/>
              </a:buClr>
              <a:buFont typeface="Arial" panose="020B0604020202020204" pitchFamily="34" charset="0"/>
              <a:buChar char="•"/>
            </a:pPr>
            <a:r>
              <a:rPr lang="en-US" dirty="0"/>
              <a:t>Forming strategic networks to share 911 technology, equipment &amp; services</a:t>
            </a:r>
          </a:p>
          <a:p>
            <a:pPr lvl="1">
              <a:buClr>
                <a:schemeClr val="tx1"/>
              </a:buClr>
              <a:buFont typeface="Arial" panose="020B0604020202020204" pitchFamily="34" charset="0"/>
              <a:buChar char="•"/>
            </a:pPr>
            <a:endParaRPr lang="en-US" dirty="0"/>
          </a:p>
        </p:txBody>
      </p:sp>
    </p:spTree>
    <p:extLst>
      <p:ext uri="{BB962C8B-B14F-4D97-AF65-F5344CB8AC3E}">
        <p14:creationId xmlns:p14="http://schemas.microsoft.com/office/powerpoint/2010/main" val="10038957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88C9-F141-6A4B-AAAB-BCE3B61F67B9}"/>
              </a:ext>
            </a:extLst>
          </p:cNvPr>
          <p:cNvSpPr>
            <a:spLocks noGrp="1"/>
          </p:cNvSpPr>
          <p:nvPr>
            <p:ph type="title"/>
          </p:nvPr>
        </p:nvSpPr>
        <p:spPr/>
        <p:txBody>
          <a:bodyPr/>
          <a:lstStyle/>
          <a:p>
            <a:r>
              <a:rPr lang="en-US" dirty="0"/>
              <a:t>Q &amp; A </a:t>
            </a:r>
          </a:p>
        </p:txBody>
      </p:sp>
      <p:sp>
        <p:nvSpPr>
          <p:cNvPr id="3" name="Content Placeholder 2">
            <a:extLst>
              <a:ext uri="{FF2B5EF4-FFF2-40B4-BE49-F238E27FC236}">
                <a16:creationId xmlns:a16="http://schemas.microsoft.com/office/drawing/2014/main" id="{0C010210-E7F4-2449-90FE-CA8EE2233B09}"/>
              </a:ext>
            </a:extLst>
          </p:cNvPr>
          <p:cNvSpPr>
            <a:spLocks noGrp="1"/>
          </p:cNvSpPr>
          <p:nvPr>
            <p:ph idx="1"/>
          </p:nvPr>
        </p:nvSpPr>
        <p:spPr/>
        <p:txBody>
          <a:bodyPr/>
          <a:lstStyle/>
          <a:p>
            <a:pPr>
              <a:lnSpc>
                <a:spcPct val="150000"/>
              </a:lnSpc>
            </a:pPr>
            <a:r>
              <a:rPr lang="en-US" dirty="0"/>
              <a:t>Q: Please explain in detail what Purchasing 911 communications equipment "radio Systems" means. Is this new or in addition to a current system in operations? Such as adding to a simulcast system to further the coverage within a county area?</a:t>
            </a:r>
          </a:p>
          <a:p>
            <a:pPr>
              <a:lnSpc>
                <a:spcPct val="150000"/>
              </a:lnSpc>
            </a:pPr>
            <a:r>
              <a:rPr lang="en-US" dirty="0"/>
              <a:t>A: This could be an eligible purchase if you could demonstrate that the equipment  were improving your 911 services. </a:t>
            </a:r>
          </a:p>
        </p:txBody>
      </p:sp>
    </p:spTree>
    <p:extLst>
      <p:ext uri="{BB962C8B-B14F-4D97-AF65-F5344CB8AC3E}">
        <p14:creationId xmlns:p14="http://schemas.microsoft.com/office/powerpoint/2010/main" val="25389887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6488C9-F141-6A4B-AAAB-BCE3B61F67B9}"/>
              </a:ext>
            </a:extLst>
          </p:cNvPr>
          <p:cNvSpPr>
            <a:spLocks noGrp="1"/>
          </p:cNvSpPr>
          <p:nvPr>
            <p:ph type="title"/>
          </p:nvPr>
        </p:nvSpPr>
        <p:spPr/>
        <p:txBody>
          <a:bodyPr/>
          <a:lstStyle/>
          <a:p>
            <a:r>
              <a:rPr lang="en-US" dirty="0"/>
              <a:t>Q &amp; A </a:t>
            </a:r>
          </a:p>
        </p:txBody>
      </p:sp>
      <p:sp>
        <p:nvSpPr>
          <p:cNvPr id="3" name="Content Placeholder 2">
            <a:extLst>
              <a:ext uri="{FF2B5EF4-FFF2-40B4-BE49-F238E27FC236}">
                <a16:creationId xmlns:a16="http://schemas.microsoft.com/office/drawing/2014/main" id="{0C010210-E7F4-2449-90FE-CA8EE2233B09}"/>
              </a:ext>
            </a:extLst>
          </p:cNvPr>
          <p:cNvSpPr>
            <a:spLocks noGrp="1"/>
          </p:cNvSpPr>
          <p:nvPr>
            <p:ph idx="1"/>
          </p:nvPr>
        </p:nvSpPr>
        <p:spPr/>
        <p:txBody>
          <a:bodyPr/>
          <a:lstStyle/>
          <a:p>
            <a:pPr>
              <a:lnSpc>
                <a:spcPct val="150000"/>
              </a:lnSpc>
            </a:pPr>
            <a:r>
              <a:rPr lang="en-US" dirty="0"/>
              <a:t>Q: The room that houses our 911 system (server room) stays too hot and it has been advised that we need an air conditioner in the room. It would need to be a "Mini-split" unit, which is around $6500. Would this be allowed on this grant?</a:t>
            </a:r>
          </a:p>
          <a:p>
            <a:pPr marL="0" indent="0">
              <a:lnSpc>
                <a:spcPct val="150000"/>
              </a:lnSpc>
              <a:buNone/>
            </a:pPr>
            <a:r>
              <a:rPr lang="en-US" dirty="0">
                <a:solidFill>
                  <a:schemeClr val="tx1"/>
                </a:solidFill>
              </a:rPr>
              <a:t>A: Yes, but priority is given to applications that meet the “program award priority areas”</a:t>
            </a:r>
          </a:p>
          <a:p>
            <a:endParaRPr lang="en-US" dirty="0">
              <a:solidFill>
                <a:schemeClr val="tx1"/>
              </a:solidFill>
            </a:endParaRPr>
          </a:p>
        </p:txBody>
      </p:sp>
    </p:spTree>
    <p:extLst>
      <p:ext uri="{BB962C8B-B14F-4D97-AF65-F5344CB8AC3E}">
        <p14:creationId xmlns:p14="http://schemas.microsoft.com/office/powerpoint/2010/main" val="19157051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8F0B5-565C-7A43-A88D-23809156B34A}"/>
              </a:ext>
            </a:extLst>
          </p:cNvPr>
          <p:cNvSpPr>
            <a:spLocks noGrp="1"/>
          </p:cNvSpPr>
          <p:nvPr>
            <p:ph type="title"/>
          </p:nvPr>
        </p:nvSpPr>
        <p:spPr/>
        <p:txBody>
          <a:bodyPr/>
          <a:lstStyle/>
          <a:p>
            <a:r>
              <a:rPr lang="en-US" dirty="0"/>
              <a:t>Q &amp; A </a:t>
            </a:r>
          </a:p>
        </p:txBody>
      </p:sp>
      <p:sp>
        <p:nvSpPr>
          <p:cNvPr id="3" name="Content Placeholder 2">
            <a:extLst>
              <a:ext uri="{FF2B5EF4-FFF2-40B4-BE49-F238E27FC236}">
                <a16:creationId xmlns:a16="http://schemas.microsoft.com/office/drawing/2014/main" id="{B3B3B68C-4394-714A-B596-3E3A78E695C9}"/>
              </a:ext>
            </a:extLst>
          </p:cNvPr>
          <p:cNvSpPr>
            <a:spLocks noGrp="1"/>
          </p:cNvSpPr>
          <p:nvPr>
            <p:ph idx="1"/>
          </p:nvPr>
        </p:nvSpPr>
        <p:spPr/>
        <p:txBody>
          <a:bodyPr/>
          <a:lstStyle/>
          <a:p>
            <a:r>
              <a:rPr lang="en-US" dirty="0"/>
              <a:t>Q: If there are two PSAPs in a county, do they need to consolidate in order to receive funds? </a:t>
            </a:r>
          </a:p>
          <a:p>
            <a:r>
              <a:rPr lang="en-US" dirty="0"/>
              <a:t>A: No, but </a:t>
            </a:r>
            <a:r>
              <a:rPr lang="en-US" dirty="0">
                <a:solidFill>
                  <a:schemeClr val="tx1"/>
                </a:solidFill>
              </a:rPr>
              <a:t>priority is given to applications that propose projects that meet the “program award priority areas”</a:t>
            </a:r>
          </a:p>
          <a:p>
            <a:endParaRPr lang="en-US" dirty="0"/>
          </a:p>
          <a:p>
            <a:br>
              <a:rPr lang="en-US" dirty="0"/>
            </a:br>
            <a:endParaRPr lang="en-US" dirty="0"/>
          </a:p>
        </p:txBody>
      </p:sp>
    </p:spTree>
    <p:extLst>
      <p:ext uri="{BB962C8B-B14F-4D97-AF65-F5344CB8AC3E}">
        <p14:creationId xmlns:p14="http://schemas.microsoft.com/office/powerpoint/2010/main" val="961516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18F0B5-565C-7A43-A88D-23809156B34A}"/>
              </a:ext>
            </a:extLst>
          </p:cNvPr>
          <p:cNvSpPr>
            <a:spLocks noGrp="1"/>
          </p:cNvSpPr>
          <p:nvPr>
            <p:ph type="title"/>
          </p:nvPr>
        </p:nvSpPr>
        <p:spPr/>
        <p:txBody>
          <a:bodyPr/>
          <a:lstStyle/>
          <a:p>
            <a:r>
              <a:rPr lang="en-US" dirty="0"/>
              <a:t>Q &amp; A </a:t>
            </a:r>
          </a:p>
        </p:txBody>
      </p:sp>
      <p:sp>
        <p:nvSpPr>
          <p:cNvPr id="3" name="Content Placeholder 2">
            <a:extLst>
              <a:ext uri="{FF2B5EF4-FFF2-40B4-BE49-F238E27FC236}">
                <a16:creationId xmlns:a16="http://schemas.microsoft.com/office/drawing/2014/main" id="{B3B3B68C-4394-714A-B596-3E3A78E695C9}"/>
              </a:ext>
            </a:extLst>
          </p:cNvPr>
          <p:cNvSpPr>
            <a:spLocks noGrp="1"/>
          </p:cNvSpPr>
          <p:nvPr>
            <p:ph idx="1"/>
          </p:nvPr>
        </p:nvSpPr>
        <p:spPr/>
        <p:txBody>
          <a:bodyPr/>
          <a:lstStyle/>
          <a:p>
            <a:r>
              <a:rPr lang="en-US" dirty="0"/>
              <a:t>Q: If a city and county have agreed to a shared services agreement/consolidation plan but an ambulance district within the vicinity won’t join forces, will that city/county combination be less likely to be eligible for Missouri 911 Service Board funding or to have its consolidation plan approved?</a:t>
            </a:r>
          </a:p>
          <a:p>
            <a:pPr marL="0" indent="0">
              <a:buNone/>
            </a:pPr>
            <a:r>
              <a:rPr lang="en-US" dirty="0"/>
              <a:t>A: Not necessarily, so long as the project can appropriately demonstrate how it can improve an area’s 911 service area. </a:t>
            </a:r>
            <a:br>
              <a:rPr lang="en-US" dirty="0"/>
            </a:br>
            <a:endParaRPr lang="en-US" dirty="0"/>
          </a:p>
        </p:txBody>
      </p:sp>
    </p:spTree>
    <p:extLst>
      <p:ext uri="{BB962C8B-B14F-4D97-AF65-F5344CB8AC3E}">
        <p14:creationId xmlns:p14="http://schemas.microsoft.com/office/powerpoint/2010/main" val="16956947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249546-3F5F-9A47-9145-9F9B5D353966}"/>
              </a:ext>
            </a:extLst>
          </p:cNvPr>
          <p:cNvSpPr>
            <a:spLocks noGrp="1"/>
          </p:cNvSpPr>
          <p:nvPr>
            <p:ph type="title"/>
          </p:nvPr>
        </p:nvSpPr>
        <p:spPr/>
        <p:txBody>
          <a:bodyPr/>
          <a:lstStyle/>
          <a:p>
            <a:r>
              <a:rPr lang="en-US" dirty="0"/>
              <a:t>Q &amp; A</a:t>
            </a:r>
          </a:p>
        </p:txBody>
      </p:sp>
      <p:sp>
        <p:nvSpPr>
          <p:cNvPr id="3" name="Content Placeholder 2">
            <a:extLst>
              <a:ext uri="{FF2B5EF4-FFF2-40B4-BE49-F238E27FC236}">
                <a16:creationId xmlns:a16="http://schemas.microsoft.com/office/drawing/2014/main" id="{E0778786-5D10-9546-8041-C53252045E73}"/>
              </a:ext>
            </a:extLst>
          </p:cNvPr>
          <p:cNvSpPr>
            <a:spLocks noGrp="1"/>
          </p:cNvSpPr>
          <p:nvPr>
            <p:ph idx="1"/>
          </p:nvPr>
        </p:nvSpPr>
        <p:spPr/>
        <p:txBody>
          <a:bodyPr/>
          <a:lstStyle/>
          <a:p>
            <a:r>
              <a:rPr lang="en-US" dirty="0"/>
              <a:t>Q: Can a city apply for funding from Missouri 911 service board or must applications be received only from counties?</a:t>
            </a:r>
          </a:p>
          <a:p>
            <a:r>
              <a:rPr lang="en-US" dirty="0"/>
              <a:t>A: The only cities eligible to apply are Sikeston and the City of St. Louis. If you are a city or PSAP then you will have to work with your county to apply. </a:t>
            </a:r>
          </a:p>
        </p:txBody>
      </p:sp>
    </p:spTree>
    <p:extLst>
      <p:ext uri="{BB962C8B-B14F-4D97-AF65-F5344CB8AC3E}">
        <p14:creationId xmlns:p14="http://schemas.microsoft.com/office/powerpoint/2010/main" val="224804872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010210-E7F4-2449-90FE-CA8EE2233B09}"/>
              </a:ext>
            </a:extLst>
          </p:cNvPr>
          <p:cNvSpPr>
            <a:spLocks noGrp="1"/>
          </p:cNvSpPr>
          <p:nvPr>
            <p:ph idx="1"/>
          </p:nvPr>
        </p:nvSpPr>
        <p:spPr>
          <a:xfrm>
            <a:off x="1061465" y="5381782"/>
            <a:ext cx="10058400" cy="815276"/>
          </a:xfrm>
        </p:spPr>
        <p:txBody>
          <a:bodyPr>
            <a:normAutofit fontScale="85000" lnSpcReduction="10000"/>
          </a:bodyPr>
          <a:lstStyle/>
          <a:p>
            <a:pPr algn="ctr"/>
            <a:r>
              <a:rPr lang="en-US" dirty="0">
                <a:solidFill>
                  <a:schemeClr val="tx1"/>
                </a:solidFill>
              </a:rPr>
              <a:t>For questions visit: </a:t>
            </a:r>
            <a:r>
              <a:rPr lang="en-US" dirty="0">
                <a:solidFill>
                  <a:schemeClr val="tx1"/>
                </a:solidFill>
                <a:hlinkClick r:id="rId3">
                  <a:extLst>
                    <a:ext uri="{A12FA001-AC4F-418D-AE19-62706E023703}">
                      <ahyp:hlinkClr xmlns:ahyp="http://schemas.microsoft.com/office/drawing/2018/hyperlinkcolor" val="tx"/>
                    </a:ext>
                  </a:extLst>
                </a:hlinkClick>
              </a:rPr>
              <a:t>https://www.missouri911.org/grants-and-funding-opportunities</a:t>
            </a:r>
            <a:endParaRPr lang="en-US" dirty="0">
              <a:solidFill>
                <a:schemeClr val="tx1"/>
              </a:solidFill>
            </a:endParaRPr>
          </a:p>
          <a:p>
            <a:pPr algn="ctr"/>
            <a:r>
              <a:rPr lang="en-US" dirty="0">
                <a:solidFill>
                  <a:schemeClr val="tx1"/>
                </a:solidFill>
              </a:rPr>
              <a:t>Or email: admin@missouri911.org</a:t>
            </a:r>
          </a:p>
          <a:p>
            <a:endParaRPr lang="en-US" u="sng" dirty="0">
              <a:solidFill>
                <a:schemeClr val="tx1"/>
              </a:solidFill>
            </a:endParaRPr>
          </a:p>
          <a:p>
            <a:endParaRPr lang="en-US" dirty="0">
              <a:solidFill>
                <a:schemeClr val="tx1"/>
              </a:solidFill>
            </a:endParaRPr>
          </a:p>
        </p:txBody>
      </p:sp>
      <p:pic>
        <p:nvPicPr>
          <p:cNvPr id="6" name="Picture 5" descr="A picture containing light&#10;&#10;Description automatically generated">
            <a:extLst>
              <a:ext uri="{FF2B5EF4-FFF2-40B4-BE49-F238E27FC236}">
                <a16:creationId xmlns:a16="http://schemas.microsoft.com/office/drawing/2014/main" id="{0E93B69C-C343-D041-A9D0-B08A83A4F581}"/>
              </a:ext>
            </a:extLst>
          </p:cNvPr>
          <p:cNvPicPr>
            <a:picLocks noChangeAspect="1"/>
          </p:cNvPicPr>
          <p:nvPr/>
        </p:nvPicPr>
        <p:blipFill rotWithShape="1">
          <a:blip r:embed="rId4"/>
          <a:srcRect t="4020" b="3447"/>
          <a:stretch/>
        </p:blipFill>
        <p:spPr>
          <a:xfrm>
            <a:off x="4151202" y="2261636"/>
            <a:ext cx="3448620" cy="3191113"/>
          </a:xfrm>
          <a:prstGeom prst="rect">
            <a:avLst/>
          </a:prstGeom>
        </p:spPr>
      </p:pic>
      <p:sp>
        <p:nvSpPr>
          <p:cNvPr id="7" name="TextBox 6">
            <a:extLst>
              <a:ext uri="{FF2B5EF4-FFF2-40B4-BE49-F238E27FC236}">
                <a16:creationId xmlns:a16="http://schemas.microsoft.com/office/drawing/2014/main" id="{E3ACF4CF-EFDF-8B47-B978-B0404A08FD1F}"/>
              </a:ext>
            </a:extLst>
          </p:cNvPr>
          <p:cNvSpPr txBox="1"/>
          <p:nvPr/>
        </p:nvSpPr>
        <p:spPr>
          <a:xfrm>
            <a:off x="8748584" y="1828800"/>
            <a:ext cx="184731" cy="369332"/>
          </a:xfrm>
          <a:prstGeom prst="rect">
            <a:avLst/>
          </a:prstGeom>
          <a:noFill/>
        </p:spPr>
        <p:txBody>
          <a:bodyPr wrap="none" rtlCol="0">
            <a:spAutoFit/>
          </a:bodyPr>
          <a:lstStyle/>
          <a:p>
            <a:endParaRPr lang="en-US" dirty="0"/>
          </a:p>
        </p:txBody>
      </p:sp>
    </p:spTree>
    <p:extLst>
      <p:ext uri="{BB962C8B-B14F-4D97-AF65-F5344CB8AC3E}">
        <p14:creationId xmlns:p14="http://schemas.microsoft.com/office/powerpoint/2010/main" val="17511769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0601D7-863B-1743-8A50-39E99D7F7B3C}"/>
              </a:ext>
            </a:extLst>
          </p:cNvPr>
          <p:cNvSpPr>
            <a:spLocks noGrp="1"/>
          </p:cNvSpPr>
          <p:nvPr>
            <p:ph type="title"/>
          </p:nvPr>
        </p:nvSpPr>
        <p:spPr/>
        <p:txBody>
          <a:bodyPr/>
          <a:lstStyle/>
          <a:p>
            <a:r>
              <a:rPr lang="en-US" dirty="0"/>
              <a:t>Timeline</a:t>
            </a:r>
          </a:p>
        </p:txBody>
      </p:sp>
      <p:sp>
        <p:nvSpPr>
          <p:cNvPr id="3" name="Content Placeholder 2">
            <a:extLst>
              <a:ext uri="{FF2B5EF4-FFF2-40B4-BE49-F238E27FC236}">
                <a16:creationId xmlns:a16="http://schemas.microsoft.com/office/drawing/2014/main" id="{C4467089-5A4F-8847-93D6-41CB33379D85}"/>
              </a:ext>
            </a:extLst>
          </p:cNvPr>
          <p:cNvSpPr>
            <a:spLocks noGrp="1"/>
          </p:cNvSpPr>
          <p:nvPr>
            <p:ph idx="1"/>
          </p:nvPr>
        </p:nvSpPr>
        <p:spPr/>
        <p:txBody>
          <a:bodyPr/>
          <a:lstStyle/>
          <a:p>
            <a:pPr lvl="1">
              <a:buFont typeface="Arial" panose="020B0604020202020204" pitchFamily="34" charset="0"/>
              <a:buChar char="•"/>
            </a:pPr>
            <a:r>
              <a:rPr lang="en-US" b="1" dirty="0"/>
              <a:t>May 12, 2020: </a:t>
            </a:r>
            <a:r>
              <a:rPr lang="en-US" dirty="0"/>
              <a:t>Notice of Opportunity Announced </a:t>
            </a:r>
          </a:p>
          <a:p>
            <a:pPr lvl="1">
              <a:buFont typeface="Arial" panose="020B0604020202020204" pitchFamily="34" charset="0"/>
              <a:buChar char="•"/>
            </a:pPr>
            <a:r>
              <a:rPr lang="en-US" b="1" dirty="0"/>
              <a:t>May 21, 2020: </a:t>
            </a:r>
            <a:r>
              <a:rPr lang="en-US" dirty="0"/>
              <a:t>Applications Opened </a:t>
            </a:r>
          </a:p>
          <a:p>
            <a:pPr lvl="1">
              <a:buFont typeface="Arial" panose="020B0604020202020204" pitchFamily="34" charset="0"/>
              <a:buChar char="•"/>
            </a:pPr>
            <a:r>
              <a:rPr lang="en-US" b="1" dirty="0"/>
              <a:t>June 30, 2020 (5:00 p.m. CDT): </a:t>
            </a:r>
            <a:r>
              <a:rPr lang="en-US" dirty="0"/>
              <a:t>Application Deadline </a:t>
            </a:r>
          </a:p>
          <a:p>
            <a:pPr lvl="1">
              <a:buFont typeface="Arial" panose="020B0604020202020204" pitchFamily="34" charset="0"/>
              <a:buChar char="•"/>
            </a:pPr>
            <a:r>
              <a:rPr lang="en-US" b="1" dirty="0"/>
              <a:t>July 31, 2020: </a:t>
            </a:r>
            <a:r>
              <a:rPr lang="en-US" dirty="0"/>
              <a:t>Target deadline for notification of approved applications</a:t>
            </a:r>
          </a:p>
          <a:p>
            <a:pPr lvl="1">
              <a:buFont typeface="Arial" panose="020B0604020202020204" pitchFamily="34" charset="0"/>
              <a:buChar char="•"/>
            </a:pPr>
            <a:endParaRPr lang="en-US" dirty="0"/>
          </a:p>
          <a:p>
            <a:pPr marL="201168" lvl="1" indent="0">
              <a:buNone/>
            </a:pPr>
            <a:endParaRPr lang="en-US" dirty="0"/>
          </a:p>
        </p:txBody>
      </p:sp>
    </p:spTree>
    <p:extLst>
      <p:ext uri="{BB962C8B-B14F-4D97-AF65-F5344CB8AC3E}">
        <p14:creationId xmlns:p14="http://schemas.microsoft.com/office/powerpoint/2010/main" val="18065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52ADB4-58FF-5E41-8243-246BA1EAFC5E}"/>
              </a:ext>
            </a:extLst>
          </p:cNvPr>
          <p:cNvSpPr>
            <a:spLocks noGrp="1"/>
          </p:cNvSpPr>
          <p:nvPr>
            <p:ph type="title"/>
          </p:nvPr>
        </p:nvSpPr>
        <p:spPr/>
        <p:txBody>
          <a:bodyPr/>
          <a:lstStyle/>
          <a:p>
            <a:r>
              <a:rPr lang="en-US" dirty="0"/>
              <a:t>Background</a:t>
            </a:r>
          </a:p>
        </p:txBody>
      </p:sp>
      <p:sp>
        <p:nvSpPr>
          <p:cNvPr id="3" name="Content Placeholder 2">
            <a:extLst>
              <a:ext uri="{FF2B5EF4-FFF2-40B4-BE49-F238E27FC236}">
                <a16:creationId xmlns:a16="http://schemas.microsoft.com/office/drawing/2014/main" id="{52006665-CADD-AD47-8007-85D0C8B71419}"/>
              </a:ext>
            </a:extLst>
          </p:cNvPr>
          <p:cNvSpPr>
            <a:spLocks noGrp="1"/>
          </p:cNvSpPr>
          <p:nvPr>
            <p:ph idx="1"/>
          </p:nvPr>
        </p:nvSpPr>
        <p:spPr/>
        <p:txBody>
          <a:bodyPr/>
          <a:lstStyle/>
          <a:p>
            <a:pPr lvl="1">
              <a:buFont typeface="Arial" panose="020B0604020202020204" pitchFamily="34" charset="0"/>
              <a:buChar char="•"/>
            </a:pPr>
            <a:r>
              <a:rPr lang="en-US" dirty="0"/>
              <a:t>HB 1456 (2018) established the Missouri 911 Service Board Trust Fund &amp; Missouri 911 Financial Assistance Program to improve 911 services in Missouri</a:t>
            </a:r>
          </a:p>
          <a:p>
            <a:pPr lvl="1">
              <a:buFont typeface="Arial" panose="020B0604020202020204" pitchFamily="34" charset="0"/>
              <a:buChar char="•"/>
            </a:pPr>
            <a:r>
              <a:rPr lang="en-US" dirty="0"/>
              <a:t>Grant and Loan Program is administered by the Missouri 911 Service Board</a:t>
            </a:r>
          </a:p>
          <a:p>
            <a:pPr lvl="1">
              <a:buFont typeface="Arial" panose="020B0604020202020204" pitchFamily="34" charset="0"/>
              <a:buChar char="•"/>
            </a:pPr>
            <a:r>
              <a:rPr lang="en-US" dirty="0"/>
              <a:t>Statute 650.330, </a:t>
            </a:r>
            <a:r>
              <a:rPr lang="en-US" dirty="0" err="1"/>
              <a:t>RSMo</a:t>
            </a:r>
            <a:r>
              <a:rPr lang="en-US" dirty="0"/>
              <a:t> outlines: </a:t>
            </a:r>
          </a:p>
          <a:p>
            <a:pPr lvl="2">
              <a:buFont typeface="Arial" panose="020B0604020202020204" pitchFamily="34" charset="0"/>
              <a:buChar char="•"/>
            </a:pPr>
            <a:r>
              <a:rPr lang="en-US" sz="1600" dirty="0"/>
              <a:t>Eligible applicants</a:t>
            </a:r>
          </a:p>
          <a:p>
            <a:pPr lvl="2">
              <a:buFont typeface="Arial" panose="020B0604020202020204" pitchFamily="34" charset="0"/>
              <a:buChar char="•"/>
            </a:pPr>
            <a:r>
              <a:rPr lang="en-US" sz="1600" dirty="0"/>
              <a:t>Program funding objectives</a:t>
            </a:r>
          </a:p>
          <a:p>
            <a:pPr lvl="2">
              <a:buFont typeface="Arial" panose="020B0604020202020204" pitchFamily="34" charset="0"/>
              <a:buChar char="•"/>
            </a:pPr>
            <a:r>
              <a:rPr lang="en-US" sz="1600" dirty="0"/>
              <a:t>Eligible uses for funds </a:t>
            </a:r>
          </a:p>
          <a:p>
            <a:pPr lvl="2">
              <a:buFont typeface="Arial" panose="020B0604020202020204" pitchFamily="34" charset="0"/>
              <a:buChar char="•"/>
            </a:pPr>
            <a:r>
              <a:rPr lang="en-US" sz="1600" dirty="0"/>
              <a:t>Program Administration </a:t>
            </a:r>
          </a:p>
        </p:txBody>
      </p:sp>
    </p:spTree>
    <p:extLst>
      <p:ext uri="{BB962C8B-B14F-4D97-AF65-F5344CB8AC3E}">
        <p14:creationId xmlns:p14="http://schemas.microsoft.com/office/powerpoint/2010/main" val="150105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DE8EB3-0D69-284D-A914-A69C5601EC07}"/>
              </a:ext>
            </a:extLst>
          </p:cNvPr>
          <p:cNvSpPr>
            <a:spLocks noGrp="1"/>
          </p:cNvSpPr>
          <p:nvPr>
            <p:ph type="title"/>
          </p:nvPr>
        </p:nvSpPr>
        <p:spPr/>
        <p:txBody>
          <a:bodyPr/>
          <a:lstStyle/>
          <a:p>
            <a:r>
              <a:rPr lang="en-US" dirty="0"/>
              <a:t>Eligible Applicants </a:t>
            </a:r>
          </a:p>
        </p:txBody>
      </p:sp>
      <p:sp>
        <p:nvSpPr>
          <p:cNvPr id="3" name="Content Placeholder 2">
            <a:extLst>
              <a:ext uri="{FF2B5EF4-FFF2-40B4-BE49-F238E27FC236}">
                <a16:creationId xmlns:a16="http://schemas.microsoft.com/office/drawing/2014/main" id="{256E91E9-3E67-A946-A469-61631135544B}"/>
              </a:ext>
            </a:extLst>
          </p:cNvPr>
          <p:cNvSpPr>
            <a:spLocks noGrp="1"/>
          </p:cNvSpPr>
          <p:nvPr>
            <p:ph idx="1"/>
          </p:nvPr>
        </p:nvSpPr>
        <p:spPr/>
        <p:txBody>
          <a:bodyPr>
            <a:normAutofit/>
          </a:bodyPr>
          <a:lstStyle/>
          <a:p>
            <a:pPr lvl="1">
              <a:buFont typeface="Arial" panose="020B0604020202020204" pitchFamily="34" charset="0"/>
              <a:buChar char="•"/>
            </a:pPr>
            <a:r>
              <a:rPr lang="en-US" b="1" dirty="0"/>
              <a:t>Eligible Applicants: </a:t>
            </a:r>
          </a:p>
          <a:p>
            <a:pPr lvl="2">
              <a:buFont typeface="Arial" panose="020B0604020202020204" pitchFamily="34" charset="0"/>
              <a:buChar char="•"/>
            </a:pPr>
            <a:r>
              <a:rPr lang="en-US" sz="1700" dirty="0"/>
              <a:t>Counties </a:t>
            </a:r>
          </a:p>
          <a:p>
            <a:pPr lvl="2">
              <a:buFont typeface="Arial" panose="020B0604020202020204" pitchFamily="34" charset="0"/>
              <a:buChar char="•"/>
            </a:pPr>
            <a:r>
              <a:rPr lang="en-US" sz="1700" dirty="0"/>
              <a:t>Sikeston &amp; City of St. Louis</a:t>
            </a:r>
          </a:p>
          <a:p>
            <a:pPr marL="384048" lvl="2" indent="0">
              <a:buNone/>
            </a:pPr>
            <a:endParaRPr lang="en-US" dirty="0"/>
          </a:p>
          <a:p>
            <a:pPr lvl="1">
              <a:buFont typeface="Arial" panose="020B0604020202020204" pitchFamily="34" charset="0"/>
              <a:buChar char="•"/>
            </a:pPr>
            <a:r>
              <a:rPr lang="en-US" b="1" dirty="0"/>
              <a:t>911 Services Authority:</a:t>
            </a:r>
            <a:r>
              <a:rPr lang="en-US" dirty="0"/>
              <a:t> </a:t>
            </a:r>
            <a:r>
              <a:rPr lang="en-US" sz="1600" dirty="0"/>
              <a:t>any county or city governing body, or elected emergency services board to which the board remits prepaid wireless emergency services charges deposited in the Fund under section 190.260.3(5). </a:t>
            </a:r>
          </a:p>
          <a:p>
            <a:pPr lvl="2">
              <a:buFont typeface="Arial" panose="020B0604020202020204" pitchFamily="34" charset="0"/>
              <a:buChar char="•"/>
            </a:pPr>
            <a:r>
              <a:rPr lang="en-US" sz="1600" dirty="0"/>
              <a:t>While the county will be the “applicant” for funds, applications must be completed by the county’s 911 Services Authority who will be implementing the application project. </a:t>
            </a:r>
          </a:p>
          <a:p>
            <a:pPr marL="384048" lvl="2" indent="0">
              <a:buNone/>
            </a:pPr>
            <a:endParaRPr lang="en-US" sz="1600" dirty="0"/>
          </a:p>
          <a:p>
            <a:pPr lvl="1">
              <a:buFont typeface="Arial" panose="020B0604020202020204" pitchFamily="34" charset="0"/>
              <a:buChar char="•"/>
            </a:pPr>
            <a:r>
              <a:rPr lang="en-US" b="1" dirty="0"/>
              <a:t>Joint applications are encouraged </a:t>
            </a:r>
          </a:p>
          <a:p>
            <a:pPr lvl="2">
              <a:buFont typeface="Arial" panose="020B0604020202020204" pitchFamily="34" charset="0"/>
              <a:buChar char="•"/>
            </a:pPr>
            <a:r>
              <a:rPr lang="en-US" sz="1600" dirty="0"/>
              <a:t>Written and signed MOU must be submitted with these applications – Sample on board website </a:t>
            </a:r>
          </a:p>
        </p:txBody>
      </p:sp>
    </p:spTree>
    <p:extLst>
      <p:ext uri="{BB962C8B-B14F-4D97-AF65-F5344CB8AC3E}">
        <p14:creationId xmlns:p14="http://schemas.microsoft.com/office/powerpoint/2010/main" val="1732696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88BEA7-06B1-904C-B84E-0765D51BB482}"/>
              </a:ext>
            </a:extLst>
          </p:cNvPr>
          <p:cNvSpPr>
            <a:spLocks noGrp="1"/>
          </p:cNvSpPr>
          <p:nvPr>
            <p:ph type="title"/>
          </p:nvPr>
        </p:nvSpPr>
        <p:spPr/>
        <p:txBody>
          <a:bodyPr/>
          <a:lstStyle/>
          <a:p>
            <a:r>
              <a:rPr lang="en-US" dirty="0"/>
              <a:t>Eligible Applicants</a:t>
            </a:r>
          </a:p>
        </p:txBody>
      </p:sp>
      <p:sp>
        <p:nvSpPr>
          <p:cNvPr id="3" name="Content Placeholder 2">
            <a:extLst>
              <a:ext uri="{FF2B5EF4-FFF2-40B4-BE49-F238E27FC236}">
                <a16:creationId xmlns:a16="http://schemas.microsoft.com/office/drawing/2014/main" id="{8125FA66-7332-8146-BB49-FC7CACBFA330}"/>
              </a:ext>
            </a:extLst>
          </p:cNvPr>
          <p:cNvSpPr>
            <a:spLocks noGrp="1"/>
          </p:cNvSpPr>
          <p:nvPr>
            <p:ph idx="1"/>
          </p:nvPr>
        </p:nvSpPr>
        <p:spPr/>
        <p:txBody>
          <a:bodyPr/>
          <a:lstStyle/>
          <a:p>
            <a:pPr marL="0" indent="0">
              <a:buNone/>
            </a:pPr>
            <a:r>
              <a:rPr lang="en-US" dirty="0"/>
              <a:t>Eligible Applicants:</a:t>
            </a:r>
          </a:p>
          <a:p>
            <a:pPr lvl="2">
              <a:buFont typeface="Arial" panose="020B0604020202020204" pitchFamily="34" charset="0"/>
              <a:buChar char="•"/>
            </a:pPr>
            <a:r>
              <a:rPr lang="en-US" sz="1600" dirty="0"/>
              <a:t>Completed Annual PSAP Survey </a:t>
            </a:r>
          </a:p>
          <a:p>
            <a:pPr lvl="2">
              <a:buFont typeface="Arial" panose="020B0604020202020204" pitchFamily="34" charset="0"/>
              <a:buChar char="•"/>
            </a:pPr>
            <a:r>
              <a:rPr lang="en-US" sz="1600" dirty="0"/>
              <a:t>Can demonstrate the ability to operate and sustain 911 services beyond the life of the loan or grant</a:t>
            </a:r>
          </a:p>
          <a:p>
            <a:pPr lvl="2">
              <a:buFont typeface="Arial" panose="020B0604020202020204" pitchFamily="34" charset="0"/>
              <a:buChar char="•"/>
            </a:pPr>
            <a:r>
              <a:rPr lang="en-US" sz="1600" dirty="0"/>
              <a:t>For loans only, can provide at least 50% in matching funds</a:t>
            </a:r>
          </a:p>
          <a:p>
            <a:pPr marL="0" indent="0">
              <a:buNone/>
            </a:pPr>
            <a:r>
              <a:rPr lang="en-US" dirty="0"/>
              <a:t> </a:t>
            </a:r>
          </a:p>
          <a:p>
            <a:pPr marL="0" indent="0">
              <a:buNone/>
            </a:pPr>
            <a:endParaRPr lang="en-US" dirty="0"/>
          </a:p>
        </p:txBody>
      </p:sp>
    </p:spTree>
    <p:extLst>
      <p:ext uri="{BB962C8B-B14F-4D97-AF65-F5344CB8AC3E}">
        <p14:creationId xmlns:p14="http://schemas.microsoft.com/office/powerpoint/2010/main" val="31946749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959E0-4B7E-8C49-8207-1EE4C954CBAF}"/>
              </a:ext>
            </a:extLst>
          </p:cNvPr>
          <p:cNvSpPr>
            <a:spLocks noGrp="1"/>
          </p:cNvSpPr>
          <p:nvPr>
            <p:ph type="title"/>
          </p:nvPr>
        </p:nvSpPr>
        <p:spPr/>
        <p:txBody>
          <a:bodyPr/>
          <a:lstStyle/>
          <a:p>
            <a:r>
              <a:rPr lang="en-US" dirty="0"/>
              <a:t>Award Amount and Restrictions</a:t>
            </a:r>
          </a:p>
        </p:txBody>
      </p:sp>
      <p:sp>
        <p:nvSpPr>
          <p:cNvPr id="3" name="Content Placeholder 2">
            <a:extLst>
              <a:ext uri="{FF2B5EF4-FFF2-40B4-BE49-F238E27FC236}">
                <a16:creationId xmlns:a16="http://schemas.microsoft.com/office/drawing/2014/main" id="{3B49DC7D-BE55-A04B-8644-5613D758856D}"/>
              </a:ext>
            </a:extLst>
          </p:cNvPr>
          <p:cNvSpPr>
            <a:spLocks noGrp="1"/>
          </p:cNvSpPr>
          <p:nvPr>
            <p:ph idx="1"/>
          </p:nvPr>
        </p:nvSpPr>
        <p:spPr/>
        <p:txBody>
          <a:bodyPr/>
          <a:lstStyle/>
          <a:p>
            <a:pPr lvl="1">
              <a:buFont typeface="Arial" panose="020B0604020202020204" pitchFamily="34" charset="0"/>
              <a:buChar char="•"/>
            </a:pPr>
            <a:r>
              <a:rPr lang="en-US" dirty="0"/>
              <a:t>Board can award grants, loans, or a combination – up to $250,000 per </a:t>
            </a:r>
            <a:r>
              <a:rPr lang="en-US" b="1" u="sng" dirty="0"/>
              <a:t>application</a:t>
            </a:r>
          </a:p>
          <a:p>
            <a:pPr lvl="2">
              <a:buFont typeface="Arial" panose="020B0604020202020204" pitchFamily="34" charset="0"/>
              <a:buChar char="•"/>
            </a:pPr>
            <a:r>
              <a:rPr lang="en-US" dirty="0"/>
              <a:t>Applicants indicate preference for a grant, loan or combination of the two </a:t>
            </a:r>
          </a:p>
          <a:p>
            <a:pPr lvl="2">
              <a:buFont typeface="Arial" panose="020B0604020202020204" pitchFamily="34" charset="0"/>
              <a:buChar char="•"/>
            </a:pPr>
            <a:r>
              <a:rPr lang="en-US" dirty="0"/>
              <a:t>Board determines the breakdown of grants and/or loans, as well as board interest rate and payback period, for each award </a:t>
            </a:r>
          </a:p>
          <a:p>
            <a:pPr marL="384048" lvl="2" indent="0">
              <a:buNone/>
            </a:pPr>
            <a:endParaRPr lang="en-US" dirty="0"/>
          </a:p>
          <a:p>
            <a:pPr lvl="1">
              <a:buFont typeface="Arial" panose="020B0604020202020204" pitchFamily="34" charset="0"/>
              <a:buChar char="•"/>
            </a:pPr>
            <a:r>
              <a:rPr lang="en-US" dirty="0"/>
              <a:t>Grant awards have no required match or payback </a:t>
            </a:r>
          </a:p>
          <a:p>
            <a:pPr marL="201168" lvl="1" indent="0">
              <a:buNone/>
            </a:pPr>
            <a:endParaRPr lang="en-US" dirty="0"/>
          </a:p>
          <a:p>
            <a:pPr lvl="1">
              <a:buFont typeface="Arial" panose="020B0604020202020204" pitchFamily="34" charset="0"/>
              <a:buChar char="•"/>
            </a:pPr>
            <a:r>
              <a:rPr lang="en-US" dirty="0"/>
              <a:t>Loans require a 50% match for TOTAL project amount </a:t>
            </a:r>
          </a:p>
        </p:txBody>
      </p:sp>
    </p:spTree>
    <p:extLst>
      <p:ext uri="{BB962C8B-B14F-4D97-AF65-F5344CB8AC3E}">
        <p14:creationId xmlns:p14="http://schemas.microsoft.com/office/powerpoint/2010/main" val="30963129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959E0-4B7E-8C49-8207-1EE4C954CBAF}"/>
              </a:ext>
            </a:extLst>
          </p:cNvPr>
          <p:cNvSpPr>
            <a:spLocks noGrp="1"/>
          </p:cNvSpPr>
          <p:nvPr>
            <p:ph type="title"/>
          </p:nvPr>
        </p:nvSpPr>
        <p:spPr/>
        <p:txBody>
          <a:bodyPr/>
          <a:lstStyle/>
          <a:p>
            <a:r>
              <a:rPr lang="en-US" dirty="0"/>
              <a:t>Grant vs. Loan</a:t>
            </a:r>
          </a:p>
        </p:txBody>
      </p:sp>
      <p:graphicFrame>
        <p:nvGraphicFramePr>
          <p:cNvPr id="4" name="Table 3">
            <a:extLst>
              <a:ext uri="{FF2B5EF4-FFF2-40B4-BE49-F238E27FC236}">
                <a16:creationId xmlns:a16="http://schemas.microsoft.com/office/drawing/2014/main" id="{515FF75D-0DEE-A641-B40D-BFAA802534FF}"/>
              </a:ext>
            </a:extLst>
          </p:cNvPr>
          <p:cNvGraphicFramePr>
            <a:graphicFrameLocks noGrp="1"/>
          </p:cNvGraphicFramePr>
          <p:nvPr>
            <p:extLst>
              <p:ext uri="{D42A27DB-BD31-4B8C-83A1-F6EECF244321}">
                <p14:modId xmlns:p14="http://schemas.microsoft.com/office/powerpoint/2010/main" val="1775007176"/>
              </p:ext>
            </p:extLst>
          </p:nvPr>
        </p:nvGraphicFramePr>
        <p:xfrm>
          <a:off x="446314" y="2209799"/>
          <a:ext cx="11299371" cy="2712720"/>
        </p:xfrm>
        <a:graphic>
          <a:graphicData uri="http://schemas.openxmlformats.org/drawingml/2006/table">
            <a:tbl>
              <a:tblPr firstRow="1" bandRow="1">
                <a:tableStyleId>{2D5ABB26-0587-4C30-8999-92F81FD0307C}</a:tableStyleId>
              </a:tblPr>
              <a:tblGrid>
                <a:gridCol w="1773342">
                  <a:extLst>
                    <a:ext uri="{9D8B030D-6E8A-4147-A177-3AD203B41FA5}">
                      <a16:colId xmlns:a16="http://schemas.microsoft.com/office/drawing/2014/main" val="2559657511"/>
                    </a:ext>
                  </a:extLst>
                </a:gridCol>
                <a:gridCol w="3560522">
                  <a:extLst>
                    <a:ext uri="{9D8B030D-6E8A-4147-A177-3AD203B41FA5}">
                      <a16:colId xmlns:a16="http://schemas.microsoft.com/office/drawing/2014/main" val="393024254"/>
                    </a:ext>
                  </a:extLst>
                </a:gridCol>
                <a:gridCol w="3140664">
                  <a:extLst>
                    <a:ext uri="{9D8B030D-6E8A-4147-A177-3AD203B41FA5}">
                      <a16:colId xmlns:a16="http://schemas.microsoft.com/office/drawing/2014/main" val="564193424"/>
                    </a:ext>
                  </a:extLst>
                </a:gridCol>
                <a:gridCol w="2824843">
                  <a:extLst>
                    <a:ext uri="{9D8B030D-6E8A-4147-A177-3AD203B41FA5}">
                      <a16:colId xmlns:a16="http://schemas.microsoft.com/office/drawing/2014/main" val="1842151375"/>
                    </a:ext>
                  </a:extLst>
                </a:gridCol>
              </a:tblGrid>
              <a:tr h="451290">
                <a:tc>
                  <a:txBody>
                    <a:bodyPr/>
                    <a:lstStyle/>
                    <a:p>
                      <a:pPr algn="ctr"/>
                      <a:endParaRPr lang="en-US" sz="24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t>GRANT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2400" b="1" dirty="0"/>
                        <a:t>LOAN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b="1" dirty="0"/>
                        <a:t>COMBINATION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39691150"/>
                  </a:ext>
                </a:extLst>
              </a:tr>
              <a:tr h="852974">
                <a:tc>
                  <a:txBody>
                    <a:bodyPr/>
                    <a:lstStyle/>
                    <a:p>
                      <a:pPr algn="ctr"/>
                      <a:r>
                        <a:rPr lang="en-US" dirty="0"/>
                        <a:t>Your contribution</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You contribute no funds to the project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You contribute at least 50% of your project budget</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You contribute a portion of the dollars needed for a project, but not 50%</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4799679"/>
                  </a:ext>
                </a:extLst>
              </a:tr>
              <a:tr h="759045">
                <a:tc>
                  <a:txBody>
                    <a:bodyPr/>
                    <a:lstStyle/>
                    <a:p>
                      <a:pPr algn="ctr"/>
                      <a:r>
                        <a:rPr lang="en-US" dirty="0"/>
                        <a:t>Award provided by board</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dirty="0"/>
                        <a:t>Up to $250,000</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Up to $250,000</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400" dirty="0"/>
                        <a:t>(actual project budget may exceed this amount)</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a:t>Up to $250,000</a:t>
                      </a:r>
                    </a:p>
                    <a:p>
                      <a:pPr algn="ctr"/>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060474754"/>
                  </a:ext>
                </a:extLst>
              </a:tr>
            </a:tbl>
          </a:graphicData>
        </a:graphic>
      </p:graphicFrame>
    </p:spTree>
    <p:extLst>
      <p:ext uri="{BB962C8B-B14F-4D97-AF65-F5344CB8AC3E}">
        <p14:creationId xmlns:p14="http://schemas.microsoft.com/office/powerpoint/2010/main" val="42092490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9959E0-4B7E-8C49-8207-1EE4C954CBAF}"/>
              </a:ext>
            </a:extLst>
          </p:cNvPr>
          <p:cNvSpPr>
            <a:spLocks noGrp="1"/>
          </p:cNvSpPr>
          <p:nvPr>
            <p:ph type="title"/>
          </p:nvPr>
        </p:nvSpPr>
        <p:spPr/>
        <p:txBody>
          <a:bodyPr/>
          <a:lstStyle/>
          <a:p>
            <a:r>
              <a:rPr lang="en-US" dirty="0"/>
              <a:t>Loan Match Example</a:t>
            </a:r>
          </a:p>
        </p:txBody>
      </p:sp>
      <p:sp>
        <p:nvSpPr>
          <p:cNvPr id="3" name="Content Placeholder 2">
            <a:extLst>
              <a:ext uri="{FF2B5EF4-FFF2-40B4-BE49-F238E27FC236}">
                <a16:creationId xmlns:a16="http://schemas.microsoft.com/office/drawing/2014/main" id="{3B49DC7D-BE55-A04B-8644-5613D758856D}"/>
              </a:ext>
            </a:extLst>
          </p:cNvPr>
          <p:cNvSpPr>
            <a:spLocks noGrp="1"/>
          </p:cNvSpPr>
          <p:nvPr>
            <p:ph idx="1"/>
          </p:nvPr>
        </p:nvSpPr>
        <p:spPr/>
        <p:txBody>
          <a:bodyPr>
            <a:normAutofit/>
          </a:bodyPr>
          <a:lstStyle/>
          <a:p>
            <a:pPr lvl="1">
              <a:buFont typeface="Arial" panose="020B0604020202020204" pitchFamily="34" charset="0"/>
              <a:buChar char="•"/>
            </a:pPr>
            <a:r>
              <a:rPr lang="en-US" sz="2000" dirty="0"/>
              <a:t>Applicant has $200,000 and proposes a </a:t>
            </a:r>
            <a:r>
              <a:rPr lang="en-US" sz="2000" b="1" dirty="0"/>
              <a:t>$400,000 Project </a:t>
            </a:r>
          </a:p>
          <a:p>
            <a:pPr lvl="2">
              <a:buFont typeface="Arial" panose="020B0604020202020204" pitchFamily="34" charset="0"/>
              <a:buChar char="•"/>
            </a:pPr>
            <a:r>
              <a:rPr lang="en-US" sz="1600" dirty="0"/>
              <a:t>Applicant requests $200,000 from the Board </a:t>
            </a:r>
          </a:p>
          <a:p>
            <a:pPr lvl="2">
              <a:buFont typeface="Arial" panose="020B0604020202020204" pitchFamily="34" charset="0"/>
              <a:buChar char="•"/>
            </a:pPr>
            <a:r>
              <a:rPr lang="en-US" sz="1600" dirty="0"/>
              <a:t>Applicant provides  $200,000 themselves </a:t>
            </a:r>
          </a:p>
          <a:p>
            <a:pPr lvl="2">
              <a:buFont typeface="Arial" panose="020B0604020202020204" pitchFamily="34" charset="0"/>
              <a:buChar char="•"/>
            </a:pPr>
            <a:r>
              <a:rPr lang="en-US" sz="1600" dirty="0"/>
              <a:t>Applicant must submit financial records and other documents or information demonstrating that the applicant or 911 Services Authorities are able to provide at least 50% of the funding for the project </a:t>
            </a:r>
          </a:p>
          <a:p>
            <a:pPr lvl="2">
              <a:buFont typeface="Arial" panose="020B0604020202020204" pitchFamily="34" charset="0"/>
              <a:buChar char="•"/>
            </a:pPr>
            <a:r>
              <a:rPr lang="en-US" sz="1600" dirty="0"/>
              <a:t>For joint applications, matching funds are not required to be divided equally</a:t>
            </a:r>
            <a:endParaRPr lang="en-US" sz="1800" dirty="0"/>
          </a:p>
          <a:p>
            <a:pPr lvl="2">
              <a:buFont typeface="Arial" panose="020B0604020202020204" pitchFamily="34" charset="0"/>
              <a:buChar char="•"/>
            </a:pPr>
            <a:endParaRPr lang="en-US" sz="1600" dirty="0"/>
          </a:p>
        </p:txBody>
      </p:sp>
    </p:spTree>
    <p:extLst>
      <p:ext uri="{BB962C8B-B14F-4D97-AF65-F5344CB8AC3E}">
        <p14:creationId xmlns:p14="http://schemas.microsoft.com/office/powerpoint/2010/main" val="1905451340"/>
      </p:ext>
    </p:extLst>
  </p:cSld>
  <p:clrMapOvr>
    <a:masterClrMapping/>
  </p:clrMapOvr>
</p:sld>
</file>

<file path=ppt/theme/theme1.xml><?xml version="1.0" encoding="utf-8"?>
<a:theme xmlns:a="http://schemas.openxmlformats.org/drawingml/2006/main" name="RetrospectVTI">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Avenir Next LT Pro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venir Next LT Pro"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VTI" id="{ABE3C30C-0FC0-4450-828E-52DE70F1BCCB}" vid="{A6E2497D-935A-4CFD-B9FD-6DCB15FA68B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412</TotalTime>
  <Words>2115</Words>
  <Application>Microsoft Macintosh PowerPoint</Application>
  <PresentationFormat>Widescreen</PresentationFormat>
  <Paragraphs>229</Paragraphs>
  <Slides>25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Arial</vt:lpstr>
      <vt:lpstr>Avenir Next LT Pro</vt:lpstr>
      <vt:lpstr>Avenir Next LT Pro Light</vt:lpstr>
      <vt:lpstr>Calibri</vt:lpstr>
      <vt:lpstr>futura-pt</vt:lpstr>
      <vt:lpstr>RetrospectVTI</vt:lpstr>
      <vt:lpstr>MISSOURI 911 SERVICE BOARD</vt:lpstr>
      <vt:lpstr>Information on: </vt:lpstr>
      <vt:lpstr>Timeline</vt:lpstr>
      <vt:lpstr>Background</vt:lpstr>
      <vt:lpstr>Eligible Applicants </vt:lpstr>
      <vt:lpstr>Eligible Applicants</vt:lpstr>
      <vt:lpstr>Award Amount and Restrictions</vt:lpstr>
      <vt:lpstr>Grant vs. Loan</vt:lpstr>
      <vt:lpstr>Loan Match Example</vt:lpstr>
      <vt:lpstr>Loan Match Example</vt:lpstr>
      <vt:lpstr>Loan Match Example (Combination)</vt:lpstr>
      <vt:lpstr>Program Funding Objectives</vt:lpstr>
      <vt:lpstr>Program Award Priority Areas</vt:lpstr>
      <vt:lpstr>Eligible Fund Uses</vt:lpstr>
      <vt:lpstr>Project Duration and Other Requirements</vt:lpstr>
      <vt:lpstr>PowerPoint Presentation</vt:lpstr>
      <vt:lpstr>Application Contents: Technical Assistance Report </vt:lpstr>
      <vt:lpstr>Application: Signed Forms</vt:lpstr>
      <vt:lpstr>Application Submissions</vt:lpstr>
      <vt:lpstr>Q &amp; A </vt:lpstr>
      <vt:lpstr>Q &amp; A </vt:lpstr>
      <vt:lpstr>Q &amp; A </vt:lpstr>
      <vt:lpstr>Q &amp; A </vt:lpstr>
      <vt:lpstr>Q &amp; A</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MISSOURI 911 SERVICE BOARD</dc:title>
  <dc:creator>Kaycee Nail</dc:creator>
  <cp:lastModifiedBy>Kaycee Nail</cp:lastModifiedBy>
  <cp:revision>43</cp:revision>
  <dcterms:created xsi:type="dcterms:W3CDTF">2020-05-20T13:11:58Z</dcterms:created>
  <dcterms:modified xsi:type="dcterms:W3CDTF">2020-05-26T17:08:32Z</dcterms:modified>
</cp:coreProperties>
</file>